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56" r:id="rId3"/>
    <p:sldId id="4290" r:id="rId4"/>
    <p:sldId id="282" r:id="rId5"/>
    <p:sldId id="1180" r:id="rId6"/>
    <p:sldId id="4291" r:id="rId7"/>
    <p:sldId id="258" r:id="rId8"/>
    <p:sldId id="278" r:id="rId9"/>
    <p:sldId id="279" r:id="rId10"/>
    <p:sldId id="4286" r:id="rId11"/>
    <p:sldId id="4293" r:id="rId12"/>
    <p:sldId id="259" r:id="rId13"/>
    <p:sldId id="267" r:id="rId14"/>
    <p:sldId id="4292" r:id="rId15"/>
    <p:sldId id="275" r:id="rId16"/>
    <p:sldId id="4287" r:id="rId17"/>
    <p:sldId id="4294" r:id="rId18"/>
    <p:sldId id="4156" r:id="rId19"/>
    <p:sldId id="4295" r:id="rId20"/>
    <p:sldId id="273" r:id="rId21"/>
    <p:sldId id="4305" r:id="rId22"/>
    <p:sldId id="4273" r:id="rId23"/>
    <p:sldId id="4296" r:id="rId24"/>
    <p:sldId id="274" r:id="rId25"/>
    <p:sldId id="4297" r:id="rId26"/>
    <p:sldId id="1205" r:id="rId27"/>
    <p:sldId id="1206" r:id="rId28"/>
    <p:sldId id="4298" r:id="rId29"/>
    <p:sldId id="263" r:id="rId30"/>
    <p:sldId id="4299" r:id="rId31"/>
    <p:sldId id="265" r:id="rId32"/>
    <p:sldId id="4300" r:id="rId33"/>
    <p:sldId id="266" r:id="rId34"/>
    <p:sldId id="4301" r:id="rId35"/>
    <p:sldId id="264" r:id="rId36"/>
    <p:sldId id="276" r:id="rId37"/>
    <p:sldId id="4302" r:id="rId38"/>
    <p:sldId id="268" r:id="rId39"/>
    <p:sldId id="4303" r:id="rId40"/>
    <p:sldId id="269" r:id="rId41"/>
    <p:sldId id="281" r:id="rId42"/>
    <p:sldId id="4285" r:id="rId43"/>
    <p:sldId id="430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A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066" autoAdjust="0"/>
    <p:restoredTop sz="83678"/>
  </p:normalViewPr>
  <p:slideViewPr>
    <p:cSldViewPr snapToGrid="0">
      <p:cViewPr varScale="1">
        <p:scale>
          <a:sx n="95" d="100"/>
          <a:sy n="95" d="100"/>
        </p:scale>
        <p:origin x="216" y="22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Users\leahdejager\Dropbox\UCT\HEY%20BABY\210219_HEY%20BABY%20Coalition\Links\MW%20Mental%20Health%20Outcomes%20Cha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Never pregnant, ALHIV</c:v>
                </c:pt>
              </c:strCache>
            </c:strRef>
          </c:tx>
          <c:spPr>
            <a:solidFill>
              <a:schemeClr val="bg2">
                <a:lumMod val="50000"/>
              </a:schemeClr>
            </a:solidFill>
            <a:ln>
              <a:noFill/>
            </a:ln>
            <a:effectLst/>
          </c:spPr>
          <c:invertIfNegative val="0"/>
          <c:dPt>
            <c:idx val="0"/>
            <c:invertIfNegative val="0"/>
            <c:bubble3D val="0"/>
            <c:spPr>
              <a:solidFill>
                <a:schemeClr val="bg2">
                  <a:lumMod val="50000"/>
                </a:schemeClr>
              </a:solidFill>
              <a:ln>
                <a:noFill/>
              </a:ln>
              <a:effectLst/>
            </c:spPr>
            <c:extLst>
              <c:ext xmlns:c16="http://schemas.microsoft.com/office/drawing/2014/chart" uri="{C3380CC4-5D6E-409C-BE32-E72D297353CC}">
                <c16:uniqueId val="{00000004-0CEA-2941-998B-132D6BCA0730}"/>
              </c:ext>
            </c:extLst>
          </c:dPt>
          <c:cat>
            <c:strRef>
              <c:f>Sheet1!$A$2</c:f>
              <c:strCache>
                <c:ptCount val="1"/>
                <c:pt idx="0">
                  <c:v>Any common mental disorder</c:v>
                </c:pt>
              </c:strCache>
            </c:strRef>
          </c:cat>
          <c:val>
            <c:numRef>
              <c:f>Sheet1!$B$2</c:f>
              <c:numCache>
                <c:formatCode>General</c:formatCode>
                <c:ptCount val="1"/>
                <c:pt idx="0">
                  <c:v>8.5000000000000006E-2</c:v>
                </c:pt>
              </c:numCache>
            </c:numRef>
          </c:val>
          <c:extLst>
            <c:ext xmlns:c16="http://schemas.microsoft.com/office/drawing/2014/chart" uri="{C3380CC4-5D6E-409C-BE32-E72D297353CC}">
              <c16:uniqueId val="{00000000-0CEA-2941-998B-132D6BCA0730}"/>
            </c:ext>
          </c:extLst>
        </c:ser>
        <c:ser>
          <c:idx val="1"/>
          <c:order val="1"/>
          <c:tx>
            <c:strRef>
              <c:f>Sheet1!$C$1</c:f>
              <c:strCache>
                <c:ptCount val="1"/>
                <c:pt idx="0">
                  <c:v>Never pregnant, HIV-</c:v>
                </c:pt>
              </c:strCache>
            </c:strRef>
          </c:tx>
          <c:spPr>
            <a:solidFill>
              <a:schemeClr val="accent4">
                <a:lumMod val="20000"/>
                <a:lumOff val="80000"/>
              </a:schemeClr>
            </a:solidFill>
            <a:ln>
              <a:noFill/>
            </a:ln>
            <a:effectLst/>
          </c:spPr>
          <c:invertIfNegative val="0"/>
          <c:cat>
            <c:strRef>
              <c:f>Sheet1!$A$2</c:f>
              <c:strCache>
                <c:ptCount val="1"/>
                <c:pt idx="0">
                  <c:v>Any common mental disorder</c:v>
                </c:pt>
              </c:strCache>
            </c:strRef>
          </c:cat>
          <c:val>
            <c:numRef>
              <c:f>Sheet1!$C$2</c:f>
              <c:numCache>
                <c:formatCode>General</c:formatCode>
                <c:ptCount val="1"/>
                <c:pt idx="0">
                  <c:v>0.128</c:v>
                </c:pt>
              </c:numCache>
            </c:numRef>
          </c:val>
          <c:extLst>
            <c:ext xmlns:c16="http://schemas.microsoft.com/office/drawing/2014/chart" uri="{C3380CC4-5D6E-409C-BE32-E72D297353CC}">
              <c16:uniqueId val="{00000001-0CEA-2941-998B-132D6BCA0730}"/>
            </c:ext>
          </c:extLst>
        </c:ser>
        <c:ser>
          <c:idx val="2"/>
          <c:order val="2"/>
          <c:tx>
            <c:strRef>
              <c:f>Sheet1!$D$1</c:f>
              <c:strCache>
                <c:ptCount val="1"/>
                <c:pt idx="0">
                  <c:v>Ever pregnant, HIV-</c:v>
                </c:pt>
              </c:strCache>
            </c:strRef>
          </c:tx>
          <c:spPr>
            <a:solidFill>
              <a:schemeClr val="tx1"/>
            </a:solidFill>
            <a:ln>
              <a:noFill/>
            </a:ln>
            <a:effectLst/>
          </c:spPr>
          <c:invertIfNegative val="0"/>
          <c:cat>
            <c:strRef>
              <c:f>Sheet1!$A$2</c:f>
              <c:strCache>
                <c:ptCount val="1"/>
                <c:pt idx="0">
                  <c:v>Any common mental disorder</c:v>
                </c:pt>
              </c:strCache>
            </c:strRef>
          </c:cat>
          <c:val>
            <c:numRef>
              <c:f>Sheet1!$D$2</c:f>
              <c:numCache>
                <c:formatCode>General</c:formatCode>
                <c:ptCount val="1"/>
                <c:pt idx="0">
                  <c:v>0.14499999999999999</c:v>
                </c:pt>
              </c:numCache>
            </c:numRef>
          </c:val>
          <c:extLst>
            <c:ext xmlns:c16="http://schemas.microsoft.com/office/drawing/2014/chart" uri="{C3380CC4-5D6E-409C-BE32-E72D297353CC}">
              <c16:uniqueId val="{00000002-0CEA-2941-998B-132D6BCA0730}"/>
            </c:ext>
          </c:extLst>
        </c:ser>
        <c:ser>
          <c:idx val="3"/>
          <c:order val="3"/>
          <c:tx>
            <c:strRef>
              <c:f>Sheet1!$E$1</c:f>
              <c:strCache>
                <c:ptCount val="1"/>
                <c:pt idx="0">
                  <c:v>Ever pregnant, ALHIV</c:v>
                </c:pt>
              </c:strCache>
            </c:strRef>
          </c:tx>
          <c:spPr>
            <a:solidFill>
              <a:srgbClr val="F7AD00"/>
            </a:solidFill>
            <a:ln>
              <a:noFill/>
            </a:ln>
            <a:effectLst/>
          </c:spPr>
          <c:invertIfNegative val="0"/>
          <c:cat>
            <c:strRef>
              <c:f>Sheet1!$A$2</c:f>
              <c:strCache>
                <c:ptCount val="1"/>
                <c:pt idx="0">
                  <c:v>Any common mental disorder</c:v>
                </c:pt>
              </c:strCache>
            </c:strRef>
          </c:cat>
          <c:val>
            <c:numRef>
              <c:f>Sheet1!$E$2</c:f>
              <c:numCache>
                <c:formatCode>General</c:formatCode>
                <c:ptCount val="1"/>
                <c:pt idx="0">
                  <c:v>0.224</c:v>
                </c:pt>
              </c:numCache>
            </c:numRef>
          </c:val>
          <c:extLst>
            <c:ext xmlns:c16="http://schemas.microsoft.com/office/drawing/2014/chart" uri="{C3380CC4-5D6E-409C-BE32-E72D297353CC}">
              <c16:uniqueId val="{00000003-0CEA-2941-998B-132D6BCA0730}"/>
            </c:ext>
          </c:extLst>
        </c:ser>
        <c:dLbls>
          <c:showLegendKey val="0"/>
          <c:showVal val="0"/>
          <c:showCatName val="0"/>
          <c:showSerName val="0"/>
          <c:showPercent val="0"/>
          <c:showBubbleSize val="0"/>
        </c:dLbls>
        <c:gapWidth val="218"/>
        <c:overlap val="-27"/>
        <c:axId val="438763744"/>
        <c:axId val="438764528"/>
      </c:barChart>
      <c:catAx>
        <c:axId val="43876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438764528"/>
        <c:crosses val="autoZero"/>
        <c:auto val="1"/>
        <c:lblAlgn val="ctr"/>
        <c:lblOffset val="100"/>
        <c:noMultiLvlLbl val="0"/>
      </c:catAx>
      <c:valAx>
        <c:axId val="438764528"/>
        <c:scaling>
          <c:orientation val="minMax"/>
          <c:max val="0.24000000000000002"/>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438763744"/>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latin typeface="Arial Narrow" panose="020B0604020202020204" pitchFamily="34" charset="0"/>
          <a:cs typeface="Arial Narrow"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Narrow"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Narrow" panose="020B0604020202020204" pitchFamily="34" charset="0"/>
              </a:defRPr>
            </a:lvl1pPr>
          </a:lstStyle>
          <a:p>
            <a:fld id="{09BD0B71-A950-4226-B875-6A4832C831BD}" type="datetimeFigureOut">
              <a:rPr lang="en-GB" smtClean="0"/>
              <a:pPr/>
              <a:t>27/01/2022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Narrow"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Narrow" panose="020B0604020202020204" pitchFamily="34" charset="0"/>
              </a:defRPr>
            </a:lvl1pPr>
          </a:lstStyle>
          <a:p>
            <a:fld id="{A7843FFB-CA44-4F76-AE33-BE483DEDE5A4}" type="slidenum">
              <a:rPr lang="en-GB" smtClean="0"/>
              <a:pPr/>
              <a:t>‹#›</a:t>
            </a:fld>
            <a:endParaRPr lang="en-GB" dirty="0"/>
          </a:p>
        </p:txBody>
      </p:sp>
    </p:spTree>
    <p:extLst>
      <p:ext uri="{BB962C8B-B14F-4D97-AF65-F5344CB8AC3E}">
        <p14:creationId xmlns:p14="http://schemas.microsoft.com/office/powerpoint/2010/main" val="3407977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Narrow" panose="020B0604020202020204" pitchFamily="34" charset="0"/>
        <a:ea typeface="+mn-ea"/>
        <a:cs typeface="+mn-cs"/>
      </a:defRPr>
    </a:lvl1pPr>
    <a:lvl2pPr marL="457200" algn="l" defTabSz="914400" rtl="0" eaLnBrk="1" latinLnBrk="0" hangingPunct="1">
      <a:defRPr sz="1200" b="0" i="0" kern="1200">
        <a:solidFill>
          <a:schemeClr val="tx1"/>
        </a:solidFill>
        <a:latin typeface="Arial Narrow" panose="020B0604020202020204" pitchFamily="34" charset="0"/>
        <a:ea typeface="+mn-ea"/>
        <a:cs typeface="+mn-cs"/>
      </a:defRPr>
    </a:lvl2pPr>
    <a:lvl3pPr marL="914400" algn="l" defTabSz="914400" rtl="0" eaLnBrk="1" latinLnBrk="0" hangingPunct="1">
      <a:defRPr sz="1200" b="0" i="0" kern="1200">
        <a:solidFill>
          <a:schemeClr val="tx1"/>
        </a:solidFill>
        <a:latin typeface="Arial Narrow" panose="020B0604020202020204" pitchFamily="34" charset="0"/>
        <a:ea typeface="+mn-ea"/>
        <a:cs typeface="+mn-cs"/>
      </a:defRPr>
    </a:lvl3pPr>
    <a:lvl4pPr marL="1371600" algn="l" defTabSz="914400" rtl="0" eaLnBrk="1" latinLnBrk="0" hangingPunct="1">
      <a:defRPr sz="1200" b="0" i="0" kern="1200">
        <a:solidFill>
          <a:schemeClr val="tx1"/>
        </a:solidFill>
        <a:latin typeface="Arial Narrow" panose="020B0604020202020204" pitchFamily="34" charset="0"/>
        <a:ea typeface="+mn-ea"/>
        <a:cs typeface="+mn-cs"/>
      </a:defRPr>
    </a:lvl4pPr>
    <a:lvl5pPr marL="1828800" algn="l" defTabSz="914400" rtl="0" eaLnBrk="1" latinLnBrk="0" hangingPunct="1">
      <a:defRPr sz="1200" b="0" i="0" kern="1200">
        <a:solidFill>
          <a:schemeClr val="tx1"/>
        </a:solidFill>
        <a:latin typeface="Arial Narr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highlight>
                  <a:srgbClr val="FFFF00"/>
                </a:highlight>
                <a:latin typeface="Univers Condensed" panose="020B0606020202060204" pitchFamily="34" charset="0"/>
              </a:rPr>
              <a:t>Revise AGYW</a:t>
            </a:r>
            <a:endParaRPr dirty="0">
              <a:highlight>
                <a:srgbClr val="FFFF00"/>
              </a:highlight>
              <a:latin typeface="Univers Condensed" panose="020B0606020202060204" pitchFamily="34" charset="0"/>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Univers Condensed" panose="020B0606020202060204" pitchFamily="34" charset="0"/>
              </a:rPr>
              <a:t>1</a:t>
            </a:fld>
            <a:endParaRPr dirty="0">
              <a:latin typeface="Univers Condensed" panose="020B060602020206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D607D946-690F-9844-AF86-08D7651BB94A}" type="slidenum">
              <a:rPr lang="en-US" smtClean="0"/>
              <a:t>17</a:t>
            </a:fld>
            <a:endParaRPr lang="en-US"/>
          </a:p>
        </p:txBody>
      </p:sp>
    </p:spTree>
    <p:extLst>
      <p:ext uri="{BB962C8B-B14F-4D97-AF65-F5344CB8AC3E}">
        <p14:creationId xmlns:p14="http://schemas.microsoft.com/office/powerpoint/2010/main" val="3664557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before the pandemic AGYW have been a population of concern </a:t>
            </a:r>
            <a:r>
              <a:rPr lang="en-US" baseline="0" dirty="0"/>
              <a:t> particularly in sub-Saharan African where </a:t>
            </a:r>
            <a:r>
              <a:rPr lang="en-US" dirty="0"/>
              <a:t>women and girls accounted for 59% of all new HIV infections</a:t>
            </a:r>
            <a:r>
              <a:rPr lang="en-US" baseline="0" dirty="0"/>
              <a:t> and </a:t>
            </a:r>
            <a:r>
              <a:rPr lang="en-US" dirty="0"/>
              <a:t>, five in six new infections among adolescents aged 15–19 years are among girls.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COVID pandemic</a:t>
            </a:r>
            <a:r>
              <a:rPr lang="en-US" baseline="0" dirty="0"/>
              <a:t> has  increased the HIV infection  risk faced by girls and young women, These projections from  World Bank and UNFPA show how COVID is negatively impacting on poverty, child marriage, gender based violence access to education and to contraception including condoms – all of which are factors which place adolescent girls at heightened risk of HIV </a:t>
            </a:r>
            <a:r>
              <a:rPr lang="en-US" baseline="0" dirty="0" err="1"/>
              <a:t>infeciton</a:t>
            </a:r>
            <a:endParaRPr lang="en-US" baseline="0" dirty="0"/>
          </a:p>
          <a:p>
            <a:endParaRPr lang="en-US" baseline="0" dirty="0"/>
          </a:p>
          <a:p>
            <a:r>
              <a:rPr lang="en-US" baseline="0" dirty="0"/>
              <a:t>We are also seeing increased risk of gender-based violence </a:t>
            </a:r>
            <a:r>
              <a:rPr lang="en-US" dirty="0"/>
              <a:t>In some regions-</a:t>
            </a:r>
            <a:r>
              <a:rPr lang="en-US" baseline="0" dirty="0"/>
              <a:t> - which is a particular concern as  women facing </a:t>
            </a:r>
            <a:r>
              <a:rPr lang="en-US" dirty="0"/>
              <a:t>physical or sexual intimate partner violence are 1.5 times more likely to acquire HIV than women who have not experienced such violence.</a:t>
            </a:r>
          </a:p>
          <a:p>
            <a:endParaRPr lang="en-US" baseline="0" dirty="0"/>
          </a:p>
          <a:p>
            <a:endParaRPr lang="en-US" dirty="0"/>
          </a:p>
          <a:p>
            <a:endParaRPr lang="en-US" dirty="0"/>
          </a:p>
          <a:p>
            <a:r>
              <a:rPr lang="en-US" dirty="0"/>
              <a:t>https://</a:t>
            </a:r>
            <a:r>
              <a:rPr lang="en-US" dirty="0" err="1"/>
              <a:t>www.worldbank.org</a:t>
            </a:r>
            <a:r>
              <a:rPr lang="en-US" dirty="0"/>
              <a:t>/</a:t>
            </a:r>
            <a:r>
              <a:rPr lang="en-US" dirty="0" err="1"/>
              <a:t>en</a:t>
            </a:r>
            <a:r>
              <a:rPr lang="en-US" dirty="0"/>
              <a:t>/news/immersive-story/2021/01/22/urgent-effective-action-required-to-quell-the-impact-of-covid-19-on-education-worldwide World Bank </a:t>
            </a:r>
          </a:p>
          <a:p>
            <a:r>
              <a:rPr lang="en-US" dirty="0"/>
              <a:t>https://</a:t>
            </a:r>
            <a:r>
              <a:rPr lang="en-US" dirty="0" err="1"/>
              <a:t>www.unfpa.org</a:t>
            </a:r>
            <a:r>
              <a:rPr lang="en-US" dirty="0"/>
              <a:t>/sites/default/files/resource-pdf/COVID-19_impact_brief_for_UNFPA_24_April_2020_1.pdf</a:t>
            </a:r>
          </a:p>
          <a:p>
            <a:endParaRPr lang="en-US" dirty="0"/>
          </a:p>
          <a:p>
            <a:endParaRPr lang="en-US" dirty="0"/>
          </a:p>
        </p:txBody>
      </p:sp>
      <p:sp>
        <p:nvSpPr>
          <p:cNvPr id="4" name="Slide Number Placeholder 3"/>
          <p:cNvSpPr>
            <a:spLocks noGrp="1"/>
          </p:cNvSpPr>
          <p:nvPr>
            <p:ph type="sldNum" sz="quarter" idx="5"/>
          </p:nvPr>
        </p:nvSpPr>
        <p:spPr/>
        <p:txBody>
          <a:bodyPr/>
          <a:lstStyle/>
          <a:p>
            <a:fld id="{F73F7117-5DB5-DA40-84F4-ED389385838D}" type="slidenum">
              <a:rPr lang="en-US" smtClean="0"/>
              <a:t>18</a:t>
            </a:fld>
            <a:endParaRPr lang="en-US"/>
          </a:p>
        </p:txBody>
      </p:sp>
    </p:spTree>
    <p:extLst>
      <p:ext uri="{BB962C8B-B14F-4D97-AF65-F5344CB8AC3E}">
        <p14:creationId xmlns:p14="http://schemas.microsoft.com/office/powerpoint/2010/main" val="2175552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D607D946-690F-9844-AF86-08D7651BB94A}" type="slidenum">
              <a:rPr lang="en-US" smtClean="0"/>
              <a:t>19</a:t>
            </a:fld>
            <a:endParaRPr lang="en-US"/>
          </a:p>
        </p:txBody>
      </p:sp>
    </p:spTree>
    <p:extLst>
      <p:ext uri="{BB962C8B-B14F-4D97-AF65-F5344CB8AC3E}">
        <p14:creationId xmlns:p14="http://schemas.microsoft.com/office/powerpoint/2010/main" val="1153925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Zim</a:t>
            </a:r>
            <a:r>
              <a:rPr lang="en-GB" dirty="0"/>
              <a:t> – violence and food insecurity (Madison)</a:t>
            </a:r>
          </a:p>
          <a:p>
            <a:r>
              <a:rPr lang="en-GB" dirty="0"/>
              <a:t>Another combination re. cash and …</a:t>
            </a:r>
          </a:p>
          <a:p>
            <a:endParaRPr lang="en-GB" dirty="0"/>
          </a:p>
          <a:p>
            <a:r>
              <a:rPr lang="en-GB" dirty="0"/>
              <a:t>Need to base this on existing models - </a:t>
            </a:r>
          </a:p>
          <a:p>
            <a:endParaRPr lang="en-GB" dirty="0"/>
          </a:p>
          <a:p>
            <a:r>
              <a:rPr lang="en-GB" dirty="0"/>
              <a:t>A few accelerator models as examples (before this slide). Are there others/ potentials? </a:t>
            </a:r>
          </a:p>
          <a:p>
            <a:endParaRPr lang="en-GB" dirty="0"/>
          </a:p>
          <a:p>
            <a:r>
              <a:rPr lang="en-GB" dirty="0"/>
              <a:t>Malawi food and school health</a:t>
            </a:r>
          </a:p>
          <a:p>
            <a:endParaRPr lang="en-GB" dirty="0"/>
          </a:p>
          <a:p>
            <a:r>
              <a:rPr lang="en-GB" dirty="0"/>
              <a:t>Mozambique – food nutrition education and SRHR services</a:t>
            </a:r>
          </a:p>
          <a:p>
            <a:endParaRPr lang="en-GB" dirty="0"/>
          </a:p>
          <a:p>
            <a:r>
              <a:rPr lang="en-GB" dirty="0"/>
              <a:t>Cash and food – </a:t>
            </a:r>
          </a:p>
          <a:p>
            <a:endParaRPr lang="en-GB" dirty="0"/>
          </a:p>
          <a:p>
            <a:endParaRPr lang="en-GB" dirty="0"/>
          </a:p>
        </p:txBody>
      </p:sp>
      <p:sp>
        <p:nvSpPr>
          <p:cNvPr id="4" name="Slide Number Placeholder 3"/>
          <p:cNvSpPr>
            <a:spLocks noGrp="1"/>
          </p:cNvSpPr>
          <p:nvPr>
            <p:ph type="sldNum" sz="quarter" idx="5"/>
          </p:nvPr>
        </p:nvSpPr>
        <p:spPr/>
        <p:txBody>
          <a:bodyPr/>
          <a:lstStyle/>
          <a:p>
            <a:fld id="{8663286F-CA14-4D79-96FE-C9073E0823CF}" type="slidenum">
              <a:rPr lang="en-GB" smtClean="0"/>
              <a:t>22</a:t>
            </a:fld>
            <a:endParaRPr lang="en-GB"/>
          </a:p>
        </p:txBody>
      </p:sp>
    </p:spTree>
    <p:extLst>
      <p:ext uri="{BB962C8B-B14F-4D97-AF65-F5344CB8AC3E}">
        <p14:creationId xmlns:p14="http://schemas.microsoft.com/office/powerpoint/2010/main" val="3313132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D607D946-690F-9844-AF86-08D7651BB94A}" type="slidenum">
              <a:rPr lang="en-US" smtClean="0"/>
              <a:t>23</a:t>
            </a:fld>
            <a:endParaRPr lang="en-US"/>
          </a:p>
        </p:txBody>
      </p:sp>
    </p:spTree>
    <p:extLst>
      <p:ext uri="{BB962C8B-B14F-4D97-AF65-F5344CB8AC3E}">
        <p14:creationId xmlns:p14="http://schemas.microsoft.com/office/powerpoint/2010/main" val="1290794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D607D946-690F-9844-AF86-08D7651BB94A}" type="slidenum">
              <a:rPr lang="en-US" smtClean="0"/>
              <a:t>25</a:t>
            </a:fld>
            <a:endParaRPr lang="en-US"/>
          </a:p>
        </p:txBody>
      </p:sp>
    </p:spTree>
    <p:extLst>
      <p:ext uri="{BB962C8B-B14F-4D97-AF65-F5344CB8AC3E}">
        <p14:creationId xmlns:p14="http://schemas.microsoft.com/office/powerpoint/2010/main" val="3130872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D607D946-690F-9844-AF86-08D7651BB94A}" type="slidenum">
              <a:rPr lang="en-US" smtClean="0"/>
              <a:t>28</a:t>
            </a:fld>
            <a:endParaRPr lang="en-US"/>
          </a:p>
        </p:txBody>
      </p:sp>
    </p:spTree>
    <p:extLst>
      <p:ext uri="{BB962C8B-B14F-4D97-AF65-F5344CB8AC3E}">
        <p14:creationId xmlns:p14="http://schemas.microsoft.com/office/powerpoint/2010/main" val="816707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D607D946-690F-9844-AF86-08D7651BB94A}" type="slidenum">
              <a:rPr lang="en-US" smtClean="0"/>
              <a:t>30</a:t>
            </a:fld>
            <a:endParaRPr lang="en-US"/>
          </a:p>
        </p:txBody>
      </p:sp>
    </p:spTree>
    <p:extLst>
      <p:ext uri="{BB962C8B-B14F-4D97-AF65-F5344CB8AC3E}">
        <p14:creationId xmlns:p14="http://schemas.microsoft.com/office/powerpoint/2010/main" val="381326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D607D946-690F-9844-AF86-08D7651BB94A}" type="slidenum">
              <a:rPr lang="en-US" smtClean="0"/>
              <a:t>32</a:t>
            </a:fld>
            <a:endParaRPr lang="en-US"/>
          </a:p>
        </p:txBody>
      </p:sp>
    </p:spTree>
    <p:extLst>
      <p:ext uri="{BB962C8B-B14F-4D97-AF65-F5344CB8AC3E}">
        <p14:creationId xmlns:p14="http://schemas.microsoft.com/office/powerpoint/2010/main" val="359360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D607D946-690F-9844-AF86-08D7651BB94A}" type="slidenum">
              <a:rPr lang="en-US" smtClean="0"/>
              <a:t>34</a:t>
            </a:fld>
            <a:endParaRPr lang="en-US"/>
          </a:p>
        </p:txBody>
      </p:sp>
    </p:spTree>
    <p:extLst>
      <p:ext uri="{BB962C8B-B14F-4D97-AF65-F5344CB8AC3E}">
        <p14:creationId xmlns:p14="http://schemas.microsoft.com/office/powerpoint/2010/main" val="115574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938B0-D3DC-4A02-8479-48727013A0CE}" type="slidenum">
              <a:rPr lang="en-GB" smtClean="0"/>
              <a:t>2</a:t>
            </a:fld>
            <a:endParaRPr lang="en-GB"/>
          </a:p>
        </p:txBody>
      </p:sp>
    </p:spTree>
    <p:extLst>
      <p:ext uri="{BB962C8B-B14F-4D97-AF65-F5344CB8AC3E}">
        <p14:creationId xmlns:p14="http://schemas.microsoft.com/office/powerpoint/2010/main" val="2402310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D607D946-690F-9844-AF86-08D7651BB94A}" type="slidenum">
              <a:rPr lang="en-US" smtClean="0"/>
              <a:t>37</a:t>
            </a:fld>
            <a:endParaRPr lang="en-US"/>
          </a:p>
        </p:txBody>
      </p:sp>
    </p:spTree>
    <p:extLst>
      <p:ext uri="{BB962C8B-B14F-4D97-AF65-F5344CB8AC3E}">
        <p14:creationId xmlns:p14="http://schemas.microsoft.com/office/powerpoint/2010/main" val="1521767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D607D946-690F-9844-AF86-08D7651BB94A}" type="slidenum">
              <a:rPr lang="en-US" smtClean="0"/>
              <a:t>39</a:t>
            </a:fld>
            <a:endParaRPr lang="en-US"/>
          </a:p>
        </p:txBody>
      </p:sp>
    </p:spTree>
    <p:extLst>
      <p:ext uri="{BB962C8B-B14F-4D97-AF65-F5344CB8AC3E}">
        <p14:creationId xmlns:p14="http://schemas.microsoft.com/office/powerpoint/2010/main" val="1864044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Growing interest in gender transformative and responsive </a:t>
            </a:r>
            <a:r>
              <a:rPr lang="en-US" dirty="0" err="1"/>
              <a:t>programmes</a:t>
            </a:r>
            <a:r>
              <a:rPr lang="en-US" dirty="0"/>
              <a:t> – how they can address for example increase drop out girls from school at puberty or  increasing agency around child marriage and choice of sexual partners  GRASSP</a:t>
            </a:r>
          </a:p>
          <a:p>
            <a:endParaRPr lang="en-US" dirty="0"/>
          </a:p>
          <a:p>
            <a:r>
              <a:rPr lang="en-US" dirty="0"/>
              <a:t>Many cases not separate interventions but adapting programs to make them more responsive </a:t>
            </a:r>
          </a:p>
        </p:txBody>
      </p:sp>
      <p:sp>
        <p:nvSpPr>
          <p:cNvPr id="4" name="Slide Number Placeholder 3"/>
          <p:cNvSpPr>
            <a:spLocks noGrp="1"/>
          </p:cNvSpPr>
          <p:nvPr>
            <p:ph type="sldNum" sz="quarter" idx="5"/>
          </p:nvPr>
        </p:nvSpPr>
        <p:spPr/>
        <p:txBody>
          <a:bodyPr/>
          <a:lstStyle/>
          <a:p>
            <a:fld id="{D7F938B0-D3DC-4A02-8479-48727013A0CE}" type="slidenum">
              <a:rPr lang="en-GB" smtClean="0"/>
              <a:t>42</a:t>
            </a:fld>
            <a:endParaRPr lang="en-GB"/>
          </a:p>
        </p:txBody>
      </p:sp>
    </p:spTree>
    <p:extLst>
      <p:ext uri="{BB962C8B-B14F-4D97-AF65-F5344CB8AC3E}">
        <p14:creationId xmlns:p14="http://schemas.microsoft.com/office/powerpoint/2010/main" val="3853779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63286F-CA14-4D79-96FE-C9073E0823CF}" type="slidenum">
              <a:rPr lang="en-GB" smtClean="0"/>
              <a:t>43</a:t>
            </a:fld>
            <a:endParaRPr lang="en-GB"/>
          </a:p>
        </p:txBody>
      </p:sp>
    </p:spTree>
    <p:extLst>
      <p:ext uri="{BB962C8B-B14F-4D97-AF65-F5344CB8AC3E}">
        <p14:creationId xmlns:p14="http://schemas.microsoft.com/office/powerpoint/2010/main" val="1009588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D607D946-690F-9844-AF86-08D7651BB94A}" type="slidenum">
              <a:rPr lang="en-US" smtClean="0"/>
              <a:t>3</a:t>
            </a:fld>
            <a:endParaRPr lang="en-US"/>
          </a:p>
        </p:txBody>
      </p:sp>
    </p:spTree>
    <p:extLst>
      <p:ext uri="{BB962C8B-B14F-4D97-AF65-F5344CB8AC3E}">
        <p14:creationId xmlns:p14="http://schemas.microsoft.com/office/powerpoint/2010/main" val="903396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panose="020B0604020202020204" pitchFamily="34" charset="0"/>
              <a:buChar char="•"/>
            </a:pPr>
            <a:r>
              <a:rPr lang="en-US" sz="1200" dirty="0">
                <a:solidFill>
                  <a:srgbClr val="79B3BF"/>
                </a:solidFill>
                <a:cs typeface="Arial Narrow" panose="020B0604020202020204" pitchFamily="34" charset="0"/>
              </a:rPr>
              <a:t>Elevated among adolescent mothers </a:t>
            </a:r>
          </a:p>
          <a:p>
            <a:pPr marL="571500" indent="-571500">
              <a:buFont typeface="Arial" panose="020B0604020202020204" pitchFamily="34" charset="0"/>
              <a:buChar char="•"/>
            </a:pPr>
            <a:r>
              <a:rPr lang="en-US" sz="1200" dirty="0">
                <a:solidFill>
                  <a:srgbClr val="79B3BF"/>
                </a:solidFill>
                <a:cs typeface="Arial Narrow" panose="020B0604020202020204" pitchFamily="34" charset="0"/>
              </a:rPr>
              <a:t>And when we disaggregate further by HIV status (4 groups) </a:t>
            </a:r>
          </a:p>
          <a:p>
            <a:endParaRPr lang="en-ZA"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D607D946-690F-9844-AF86-08D7651BB94A}" type="slidenum">
              <a:rPr lang="en-US" smtClean="0"/>
              <a:t>4</a:t>
            </a:fld>
            <a:endParaRPr lang="en-US"/>
          </a:p>
        </p:txBody>
      </p:sp>
    </p:spTree>
    <p:extLst>
      <p:ext uri="{BB962C8B-B14F-4D97-AF65-F5344CB8AC3E}">
        <p14:creationId xmlns:p14="http://schemas.microsoft.com/office/powerpoint/2010/main" val="1359931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D607D946-690F-9844-AF86-08D7651BB94A}" type="slidenum">
              <a:rPr lang="en-US" smtClean="0"/>
              <a:t>6</a:t>
            </a:fld>
            <a:endParaRPr lang="en-US"/>
          </a:p>
        </p:txBody>
      </p:sp>
    </p:spTree>
    <p:extLst>
      <p:ext uri="{BB962C8B-B14F-4D97-AF65-F5344CB8AC3E}">
        <p14:creationId xmlns:p14="http://schemas.microsoft.com/office/powerpoint/2010/main" val="289283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All live in a challenging environment </a:t>
            </a:r>
          </a:p>
        </p:txBody>
      </p:sp>
      <p:sp>
        <p:nvSpPr>
          <p:cNvPr id="4" name="Slide Number Placeholder 3"/>
          <p:cNvSpPr>
            <a:spLocks noGrp="1"/>
          </p:cNvSpPr>
          <p:nvPr>
            <p:ph type="sldNum" sz="quarter" idx="5"/>
          </p:nvPr>
        </p:nvSpPr>
        <p:spPr/>
        <p:txBody>
          <a:bodyPr/>
          <a:lstStyle/>
          <a:p>
            <a:fld id="{C6EC79AB-3AB0-854B-BBBB-D988196ADBAF}" type="slidenum">
              <a:rPr lang="x-none" smtClean="0"/>
              <a:t>8</a:t>
            </a:fld>
            <a:endParaRPr lang="x-none"/>
          </a:p>
        </p:txBody>
      </p:sp>
    </p:spTree>
    <p:extLst>
      <p:ext uri="{BB962C8B-B14F-4D97-AF65-F5344CB8AC3E}">
        <p14:creationId xmlns:p14="http://schemas.microsoft.com/office/powerpoint/2010/main" val="3882043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Vouchers (e-transfers) and nutritional supplements sent to households where a child or pregnant woman was living with HIV</a:t>
            </a:r>
          </a:p>
        </p:txBody>
      </p:sp>
      <p:sp>
        <p:nvSpPr>
          <p:cNvPr id="4" name="Slide Number Placeholder 3"/>
          <p:cNvSpPr>
            <a:spLocks noGrp="1"/>
          </p:cNvSpPr>
          <p:nvPr>
            <p:ph type="sldNum" sz="quarter" idx="5"/>
          </p:nvPr>
        </p:nvSpPr>
        <p:spPr/>
        <p:txBody>
          <a:bodyPr/>
          <a:lstStyle/>
          <a:p>
            <a:fld id="{D7F938B0-D3DC-4A02-8479-48727013A0CE}" type="slidenum">
              <a:rPr lang="en-GB" smtClean="0"/>
              <a:t>10</a:t>
            </a:fld>
            <a:endParaRPr lang="en-GB"/>
          </a:p>
        </p:txBody>
      </p:sp>
    </p:spTree>
    <p:extLst>
      <p:ext uri="{BB962C8B-B14F-4D97-AF65-F5344CB8AC3E}">
        <p14:creationId xmlns:p14="http://schemas.microsoft.com/office/powerpoint/2010/main" val="3484823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panose="020B0604020202020204" pitchFamily="34" charset="0"/>
              <a:buChar char="•"/>
            </a:pPr>
            <a:endParaRPr lang="en-US" sz="1200" dirty="0">
              <a:solidFill>
                <a:srgbClr val="79B3BF"/>
              </a:solidFill>
              <a:cs typeface="Arial Narrow" panose="020B0604020202020204" pitchFamily="34" charset="0"/>
            </a:endParaRPr>
          </a:p>
        </p:txBody>
      </p:sp>
      <p:sp>
        <p:nvSpPr>
          <p:cNvPr id="4" name="Slide Number Placeholder 3"/>
          <p:cNvSpPr>
            <a:spLocks noGrp="1"/>
          </p:cNvSpPr>
          <p:nvPr>
            <p:ph type="sldNum" sz="quarter" idx="5"/>
          </p:nvPr>
        </p:nvSpPr>
        <p:spPr/>
        <p:txBody>
          <a:bodyPr/>
          <a:lstStyle/>
          <a:p>
            <a:fld id="{D607D946-690F-9844-AF86-08D7651BB94A}" type="slidenum">
              <a:rPr lang="en-US" smtClean="0"/>
              <a:t>11</a:t>
            </a:fld>
            <a:endParaRPr lang="en-US"/>
          </a:p>
        </p:txBody>
      </p:sp>
    </p:spTree>
    <p:extLst>
      <p:ext uri="{BB962C8B-B14F-4D97-AF65-F5344CB8AC3E}">
        <p14:creationId xmlns:p14="http://schemas.microsoft.com/office/powerpoint/2010/main" val="2457777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D607D946-690F-9844-AF86-08D7651BB94A}" type="slidenum">
              <a:rPr lang="en-US" smtClean="0"/>
              <a:t>14</a:t>
            </a:fld>
            <a:endParaRPr lang="en-US"/>
          </a:p>
        </p:txBody>
      </p:sp>
    </p:spTree>
    <p:extLst>
      <p:ext uri="{BB962C8B-B14F-4D97-AF65-F5344CB8AC3E}">
        <p14:creationId xmlns:p14="http://schemas.microsoft.com/office/powerpoint/2010/main" val="2824552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8D800D4-8898-43A4-8141-F8C1420F83A0}" type="datetimeFigureOut">
              <a:rPr lang="en-GB" smtClean="0"/>
              <a:t>27/01/2022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82FF0-2C68-4347-A617-001445B4A9EA}" type="slidenum">
              <a:rPr lang="en-GB" smtClean="0"/>
              <a:t>‹#›</a:t>
            </a:fld>
            <a:endParaRPr lang="en-GB"/>
          </a:p>
        </p:txBody>
      </p:sp>
    </p:spTree>
    <p:extLst>
      <p:ext uri="{BB962C8B-B14F-4D97-AF65-F5344CB8AC3E}">
        <p14:creationId xmlns:p14="http://schemas.microsoft.com/office/powerpoint/2010/main" val="411072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800D4-8898-43A4-8141-F8C1420F83A0}" type="datetimeFigureOut">
              <a:rPr lang="en-GB" smtClean="0"/>
              <a:t>27/01/2022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82FF0-2C68-4347-A617-001445B4A9EA}" type="slidenum">
              <a:rPr lang="en-GB" smtClean="0"/>
              <a:t>‹#›</a:t>
            </a:fld>
            <a:endParaRPr lang="en-GB"/>
          </a:p>
        </p:txBody>
      </p:sp>
    </p:spTree>
    <p:extLst>
      <p:ext uri="{BB962C8B-B14F-4D97-AF65-F5344CB8AC3E}">
        <p14:creationId xmlns:p14="http://schemas.microsoft.com/office/powerpoint/2010/main" val="359896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800D4-8898-43A4-8141-F8C1420F83A0}" type="datetimeFigureOut">
              <a:rPr lang="en-GB" smtClean="0"/>
              <a:t>27/01/2022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82FF0-2C68-4347-A617-001445B4A9EA}" type="slidenum">
              <a:rPr lang="en-GB" smtClean="0"/>
              <a:t>‹#›</a:t>
            </a:fld>
            <a:endParaRPr lang="en-GB"/>
          </a:p>
        </p:txBody>
      </p:sp>
    </p:spTree>
    <p:extLst>
      <p:ext uri="{BB962C8B-B14F-4D97-AF65-F5344CB8AC3E}">
        <p14:creationId xmlns:p14="http://schemas.microsoft.com/office/powerpoint/2010/main" val="3599185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55676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Alt" type="tx">
  <p:cSld name="Blank Alt">
    <p:spTree>
      <p:nvGrpSpPr>
        <p:cNvPr id="1" name="Shape 15"/>
        <p:cNvGrpSpPr/>
        <p:nvPr/>
      </p:nvGrpSpPr>
      <p:grpSpPr>
        <a:xfrm>
          <a:off x="0" y="0"/>
          <a:ext cx="0" cy="0"/>
          <a:chOff x="0" y="0"/>
          <a:chExt cx="0" cy="0"/>
        </a:xfrm>
      </p:grpSpPr>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217437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800D4-8898-43A4-8141-F8C1420F83A0}" type="datetimeFigureOut">
              <a:rPr lang="en-GB" smtClean="0"/>
              <a:t>27/01/2022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82FF0-2C68-4347-A617-001445B4A9EA}" type="slidenum">
              <a:rPr lang="en-GB" smtClean="0"/>
              <a:t>‹#›</a:t>
            </a:fld>
            <a:endParaRPr lang="en-GB"/>
          </a:p>
        </p:txBody>
      </p:sp>
    </p:spTree>
    <p:extLst>
      <p:ext uri="{BB962C8B-B14F-4D97-AF65-F5344CB8AC3E}">
        <p14:creationId xmlns:p14="http://schemas.microsoft.com/office/powerpoint/2010/main" val="530704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D800D4-8898-43A4-8141-F8C1420F83A0}" type="datetimeFigureOut">
              <a:rPr lang="en-GB" smtClean="0"/>
              <a:t>27/01/2022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82FF0-2C68-4347-A617-001445B4A9EA}" type="slidenum">
              <a:rPr lang="en-GB" smtClean="0"/>
              <a:t>‹#›</a:t>
            </a:fld>
            <a:endParaRPr lang="en-GB"/>
          </a:p>
        </p:txBody>
      </p:sp>
    </p:spTree>
    <p:extLst>
      <p:ext uri="{BB962C8B-B14F-4D97-AF65-F5344CB8AC3E}">
        <p14:creationId xmlns:p14="http://schemas.microsoft.com/office/powerpoint/2010/main" val="161176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8D800D4-8898-43A4-8141-F8C1420F83A0}" type="datetimeFigureOut">
              <a:rPr lang="en-GB" smtClean="0"/>
              <a:t>27/01/2022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382FF0-2C68-4347-A617-001445B4A9EA}" type="slidenum">
              <a:rPr lang="en-GB" smtClean="0"/>
              <a:t>‹#›</a:t>
            </a:fld>
            <a:endParaRPr lang="en-GB"/>
          </a:p>
        </p:txBody>
      </p:sp>
    </p:spTree>
    <p:extLst>
      <p:ext uri="{BB962C8B-B14F-4D97-AF65-F5344CB8AC3E}">
        <p14:creationId xmlns:p14="http://schemas.microsoft.com/office/powerpoint/2010/main" val="138330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8D800D4-8898-43A4-8141-F8C1420F83A0}" type="datetimeFigureOut">
              <a:rPr lang="en-GB" smtClean="0"/>
              <a:t>27/01/2022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382FF0-2C68-4347-A617-001445B4A9EA}" type="slidenum">
              <a:rPr lang="en-GB" smtClean="0"/>
              <a:t>‹#›</a:t>
            </a:fld>
            <a:endParaRPr lang="en-GB"/>
          </a:p>
        </p:txBody>
      </p:sp>
    </p:spTree>
    <p:extLst>
      <p:ext uri="{BB962C8B-B14F-4D97-AF65-F5344CB8AC3E}">
        <p14:creationId xmlns:p14="http://schemas.microsoft.com/office/powerpoint/2010/main" val="267402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8D800D4-8898-43A4-8141-F8C1420F83A0}" type="datetimeFigureOut">
              <a:rPr lang="en-GB" smtClean="0"/>
              <a:t>27/01/2022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382FF0-2C68-4347-A617-001445B4A9EA}" type="slidenum">
              <a:rPr lang="en-GB" smtClean="0"/>
              <a:t>‹#›</a:t>
            </a:fld>
            <a:endParaRPr lang="en-GB"/>
          </a:p>
        </p:txBody>
      </p:sp>
    </p:spTree>
    <p:extLst>
      <p:ext uri="{BB962C8B-B14F-4D97-AF65-F5344CB8AC3E}">
        <p14:creationId xmlns:p14="http://schemas.microsoft.com/office/powerpoint/2010/main" val="3637643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800D4-8898-43A4-8141-F8C1420F83A0}" type="datetimeFigureOut">
              <a:rPr lang="en-GB" smtClean="0"/>
              <a:t>27/01/2022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382FF0-2C68-4347-A617-001445B4A9EA}" type="slidenum">
              <a:rPr lang="en-GB" smtClean="0"/>
              <a:t>‹#›</a:t>
            </a:fld>
            <a:endParaRPr lang="en-GB"/>
          </a:p>
        </p:txBody>
      </p:sp>
    </p:spTree>
    <p:extLst>
      <p:ext uri="{BB962C8B-B14F-4D97-AF65-F5344CB8AC3E}">
        <p14:creationId xmlns:p14="http://schemas.microsoft.com/office/powerpoint/2010/main" val="22951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D800D4-8898-43A4-8141-F8C1420F83A0}" type="datetimeFigureOut">
              <a:rPr lang="en-GB" smtClean="0"/>
              <a:t>27/01/2022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382FF0-2C68-4347-A617-001445B4A9EA}" type="slidenum">
              <a:rPr lang="en-GB" smtClean="0"/>
              <a:t>‹#›</a:t>
            </a:fld>
            <a:endParaRPr lang="en-GB"/>
          </a:p>
        </p:txBody>
      </p:sp>
    </p:spTree>
    <p:extLst>
      <p:ext uri="{BB962C8B-B14F-4D97-AF65-F5344CB8AC3E}">
        <p14:creationId xmlns:p14="http://schemas.microsoft.com/office/powerpoint/2010/main" val="159625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D800D4-8898-43A4-8141-F8C1420F83A0}" type="datetimeFigureOut">
              <a:rPr lang="en-GB" smtClean="0"/>
              <a:t>27/01/2022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382FF0-2C68-4347-A617-001445B4A9EA}" type="slidenum">
              <a:rPr lang="en-GB" smtClean="0"/>
              <a:t>‹#›</a:t>
            </a:fld>
            <a:endParaRPr lang="en-GB"/>
          </a:p>
        </p:txBody>
      </p:sp>
    </p:spTree>
    <p:extLst>
      <p:ext uri="{BB962C8B-B14F-4D97-AF65-F5344CB8AC3E}">
        <p14:creationId xmlns:p14="http://schemas.microsoft.com/office/powerpoint/2010/main" val="2006064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Narrow" panose="020B0604020202020204" pitchFamily="34" charset="0"/>
              </a:defRPr>
            </a:lvl1pPr>
          </a:lstStyle>
          <a:p>
            <a:fld id="{78D800D4-8898-43A4-8141-F8C1420F83A0}" type="datetimeFigureOut">
              <a:rPr lang="en-GB" smtClean="0"/>
              <a:pPr/>
              <a:t>27/01/2022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Narrow"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Narrow" panose="020B0604020202020204" pitchFamily="34" charset="0"/>
              </a:defRPr>
            </a:lvl1pPr>
          </a:lstStyle>
          <a:p>
            <a:fld id="{66382FF0-2C68-4347-A617-001445B4A9EA}" type="slidenum">
              <a:rPr lang="en-GB" smtClean="0"/>
              <a:pPr/>
              <a:t>‹#›</a:t>
            </a:fld>
            <a:endParaRPr lang="en-GB" dirty="0"/>
          </a:p>
        </p:txBody>
      </p:sp>
    </p:spTree>
    <p:extLst>
      <p:ext uri="{BB962C8B-B14F-4D97-AF65-F5344CB8AC3E}">
        <p14:creationId xmlns:p14="http://schemas.microsoft.com/office/powerpoint/2010/main" val="3736007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b="0" i="0" kern="1200">
          <a:solidFill>
            <a:schemeClr val="tx1"/>
          </a:solidFill>
          <a:latin typeface="Arial Narrow"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arrow"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arrow"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arrow"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1.xml"/><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4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7.jpeg"/><Relationship Id="rId7" Type="http://schemas.openxmlformats.org/officeDocument/2006/relationships/image" Target="../media/image61.png"/><Relationship Id="rId12"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4.png"/><Relationship Id="rId5" Type="http://schemas.openxmlformats.org/officeDocument/2006/relationships/image" Target="../media/image59.png"/><Relationship Id="rId10" Type="http://schemas.openxmlformats.org/officeDocument/2006/relationships/image" Target="../media/image63.png"/><Relationship Id="rId4" Type="http://schemas.openxmlformats.org/officeDocument/2006/relationships/image" Target="../media/image58.png"/><Relationship Id="rId9"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 descr="Background patter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11" name="Picture 10" descr="A group of people posing for the camera&#10;&#10;Description automatically generated with medium confidence">
            <a:extLst>
              <a:ext uri="{FF2B5EF4-FFF2-40B4-BE49-F238E27FC236}">
                <a16:creationId xmlns:a16="http://schemas.microsoft.com/office/drawing/2014/main" id="{D44D5602-DD3F-B64F-89D3-3CF93E7624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0" y="0"/>
            <a:ext cx="6858000" cy="6858000"/>
          </a:xfrm>
          <a:prstGeom prst="rect">
            <a:avLst/>
          </a:prstGeom>
        </p:spPr>
      </p:pic>
      <p:sp>
        <p:nvSpPr>
          <p:cNvPr id="12" name="Google Shape;103;p1">
            <a:extLst>
              <a:ext uri="{FF2B5EF4-FFF2-40B4-BE49-F238E27FC236}">
                <a16:creationId xmlns:a16="http://schemas.microsoft.com/office/drawing/2014/main" id="{48E86D26-6155-9147-83BB-40E9539366D9}"/>
              </a:ext>
            </a:extLst>
          </p:cNvPr>
          <p:cNvSpPr txBox="1"/>
          <p:nvPr/>
        </p:nvSpPr>
        <p:spPr>
          <a:xfrm>
            <a:off x="239998" y="339715"/>
            <a:ext cx="6808045" cy="25989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7200"/>
              <a:buFont typeface="Open Sans"/>
              <a:buNone/>
            </a:pPr>
            <a:r>
              <a:rPr lang="en-GB" sz="5400" b="1" dirty="0">
                <a:solidFill>
                  <a:schemeClr val="lt1"/>
                </a:solidFill>
                <a:latin typeface="Univers Condensed" panose="020B0606020202060204" pitchFamily="34" charset="0"/>
                <a:ea typeface="Open Sans"/>
                <a:cs typeface="Arial Narrow" panose="020B0604020202020204" pitchFamily="34" charset="0"/>
                <a:sym typeface="Open Sans"/>
              </a:rPr>
              <a:t>WHERE ARE WE NOW?</a:t>
            </a:r>
            <a:r>
              <a:rPr lang="en-GB" sz="5400" b="1" u="none" dirty="0">
                <a:solidFill>
                  <a:schemeClr val="lt1"/>
                </a:solidFill>
                <a:latin typeface="Univers Condensed" panose="020B0606020202060204" pitchFamily="34" charset="0"/>
                <a:ea typeface="Open Sans"/>
                <a:cs typeface="Arial Narrow" panose="020B0604020202020204" pitchFamily="34" charset="0"/>
                <a:sym typeface="Open Sans"/>
              </a:rPr>
              <a:t> </a:t>
            </a:r>
            <a:endParaRPr lang="en-GB" sz="5400" b="1" dirty="0">
              <a:solidFill>
                <a:srgbClr val="404040"/>
              </a:solidFill>
              <a:latin typeface="Univers Condensed" panose="020B0606020202060204" pitchFamily="34" charset="0"/>
              <a:ea typeface="Open Sans"/>
              <a:cs typeface="Arial Narrow" panose="020B0604020202020204" pitchFamily="34" charset="0"/>
              <a:sym typeface="Open Sans"/>
            </a:endParaRPr>
          </a:p>
          <a:p>
            <a:pPr marL="0" marR="0" lvl="0" indent="0" algn="l" rtl="0">
              <a:lnSpc>
                <a:spcPct val="90000"/>
              </a:lnSpc>
              <a:spcBef>
                <a:spcPts val="0"/>
              </a:spcBef>
              <a:spcAft>
                <a:spcPts val="0"/>
              </a:spcAft>
              <a:buClr>
                <a:schemeClr val="lt1"/>
              </a:buClr>
              <a:buSzPts val="7200"/>
              <a:buFont typeface="Open Sans"/>
              <a:buNone/>
            </a:pPr>
            <a:r>
              <a:rPr lang="en-GB" sz="4400" u="none" dirty="0">
                <a:solidFill>
                  <a:srgbClr val="404040"/>
                </a:solidFill>
                <a:latin typeface="Univers Condensed" panose="020B0606020202060204" pitchFamily="34" charset="0"/>
                <a:ea typeface="Open Sans"/>
                <a:cs typeface="Arial Narrow" panose="020B0604020202020204" pitchFamily="34" charset="0"/>
                <a:sym typeface="Open Sans"/>
              </a:rPr>
              <a:t>What are the big risks </a:t>
            </a:r>
            <a:br>
              <a:rPr lang="en-GB" sz="4400" u="none" dirty="0">
                <a:solidFill>
                  <a:srgbClr val="404040"/>
                </a:solidFill>
                <a:latin typeface="Univers Condensed" panose="020B0606020202060204" pitchFamily="34" charset="0"/>
                <a:ea typeface="Open Sans"/>
                <a:cs typeface="Arial Narrow" panose="020B0604020202020204" pitchFamily="34" charset="0"/>
                <a:sym typeface="Open Sans"/>
              </a:rPr>
            </a:br>
            <a:r>
              <a:rPr lang="en-GB" sz="4400" u="none" dirty="0">
                <a:solidFill>
                  <a:srgbClr val="404040"/>
                </a:solidFill>
                <a:latin typeface="Univers Condensed" panose="020B0606020202060204" pitchFamily="34" charset="0"/>
                <a:ea typeface="Open Sans"/>
                <a:cs typeface="Arial Narrow" panose="020B0604020202020204" pitchFamily="34" charset="0"/>
                <a:sym typeface="Open Sans"/>
              </a:rPr>
              <a:t>and big opportunities</a:t>
            </a:r>
          </a:p>
          <a:p>
            <a:pPr marL="0" marR="0" lvl="0" indent="0" algn="l" rtl="0">
              <a:lnSpc>
                <a:spcPct val="90000"/>
              </a:lnSpc>
              <a:spcBef>
                <a:spcPts val="0"/>
              </a:spcBef>
              <a:spcAft>
                <a:spcPts val="0"/>
              </a:spcAft>
              <a:buClr>
                <a:schemeClr val="lt1"/>
              </a:buClr>
              <a:buSzPts val="7200"/>
              <a:buFont typeface="Open Sans"/>
              <a:buNone/>
            </a:pPr>
            <a:r>
              <a:rPr lang="en-GB" sz="4400" dirty="0">
                <a:solidFill>
                  <a:srgbClr val="404040"/>
                </a:solidFill>
                <a:latin typeface="Univers Condensed" panose="020B0606020202060204" pitchFamily="34" charset="0"/>
                <a:ea typeface="Open Sans"/>
                <a:cs typeface="Arial Narrow" panose="020B0604020202020204" pitchFamily="34" charset="0"/>
                <a:sym typeface="Open Sans"/>
              </a:rPr>
              <a:t>for children?</a:t>
            </a:r>
            <a:endParaRPr lang="en-GB" sz="4400" u="none" dirty="0">
              <a:solidFill>
                <a:srgbClr val="404040"/>
              </a:solidFill>
              <a:latin typeface="Univers Condensed" panose="020B0606020202060204" pitchFamily="34" charset="0"/>
              <a:ea typeface="Open Sans"/>
              <a:cs typeface="Arial Narrow" panose="020B0604020202020204" pitchFamily="34" charset="0"/>
              <a:sym typeface="Open Sans"/>
            </a:endParaRPr>
          </a:p>
        </p:txBody>
      </p:sp>
      <p:pic>
        <p:nvPicPr>
          <p:cNvPr id="26" name="Picture 25" descr="A picture containing kitchenware&#10;&#10;Description automatically generated">
            <a:extLst>
              <a:ext uri="{FF2B5EF4-FFF2-40B4-BE49-F238E27FC236}">
                <a16:creationId xmlns:a16="http://schemas.microsoft.com/office/drawing/2014/main" id="{9B7F6781-55C7-3D4C-B55E-1321E3FCCE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6583"/>
          <a:stretch/>
        </p:blipFill>
        <p:spPr>
          <a:xfrm rot="10800000">
            <a:off x="10732226" y="4446000"/>
            <a:ext cx="1104900" cy="2412000"/>
          </a:xfrm>
          <a:prstGeom prst="rect">
            <a:avLst/>
          </a:prstGeom>
        </p:spPr>
      </p:pic>
      <p:sp>
        <p:nvSpPr>
          <p:cNvPr id="28" name="Google Shape;101;p1">
            <a:extLst>
              <a:ext uri="{FF2B5EF4-FFF2-40B4-BE49-F238E27FC236}">
                <a16:creationId xmlns:a16="http://schemas.microsoft.com/office/drawing/2014/main" id="{BA01A2B7-0E05-FF4D-91F4-451EFE472A93}"/>
              </a:ext>
            </a:extLst>
          </p:cNvPr>
          <p:cNvSpPr txBox="1"/>
          <p:nvPr/>
        </p:nvSpPr>
        <p:spPr>
          <a:xfrm>
            <a:off x="239998" y="3998482"/>
            <a:ext cx="478790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solidFill>
                  <a:schemeClr val="tx1">
                    <a:lumMod val="75000"/>
                    <a:lumOff val="25000"/>
                  </a:schemeClr>
                </a:solidFill>
                <a:latin typeface="Arial Narrow" panose="020B0604020202020204" pitchFamily="34" charset="0"/>
                <a:ea typeface="Open Sans"/>
                <a:cs typeface="Arial Narrow" panose="020B0604020202020204" pitchFamily="34" charset="0"/>
                <a:sym typeface="Open Sans"/>
              </a:rPr>
              <a:t>Prof. Lorraine </a:t>
            </a:r>
            <a:r>
              <a:rPr lang="en-GB" b="1" dirty="0" err="1">
                <a:solidFill>
                  <a:schemeClr val="tx1">
                    <a:lumMod val="75000"/>
                    <a:lumOff val="25000"/>
                  </a:schemeClr>
                </a:solidFill>
                <a:latin typeface="Arial Narrow" panose="020B0604020202020204" pitchFamily="34" charset="0"/>
                <a:ea typeface="Open Sans"/>
                <a:cs typeface="Arial Narrow" panose="020B0604020202020204" pitchFamily="34" charset="0"/>
                <a:sym typeface="Open Sans"/>
              </a:rPr>
              <a:t>Sherr</a:t>
            </a:r>
            <a:r>
              <a:rPr lang="en-GB" b="1" dirty="0">
                <a:solidFill>
                  <a:schemeClr val="tx1">
                    <a:lumMod val="75000"/>
                    <a:lumOff val="25000"/>
                  </a:schemeClr>
                </a:solidFill>
                <a:latin typeface="Arial Narrow" panose="020B0604020202020204" pitchFamily="34" charset="0"/>
                <a:ea typeface="Open Sans"/>
                <a:cs typeface="Arial Narrow" panose="020B0604020202020204" pitchFamily="34" charset="0"/>
                <a:sym typeface="Open Sans"/>
              </a:rPr>
              <a:t> &amp; Prof. Lucie Cluver</a:t>
            </a:r>
          </a:p>
        </p:txBody>
      </p:sp>
      <p:sp>
        <p:nvSpPr>
          <p:cNvPr id="29" name="TextBox 28">
            <a:extLst>
              <a:ext uri="{FF2B5EF4-FFF2-40B4-BE49-F238E27FC236}">
                <a16:creationId xmlns:a16="http://schemas.microsoft.com/office/drawing/2014/main" id="{FFAC140A-4EB9-A84E-809F-AF2D2540513A}"/>
              </a:ext>
            </a:extLst>
          </p:cNvPr>
          <p:cNvSpPr txBox="1"/>
          <p:nvPr/>
        </p:nvSpPr>
        <p:spPr>
          <a:xfrm>
            <a:off x="239998" y="4574707"/>
            <a:ext cx="4787900" cy="646331"/>
          </a:xfrm>
          <a:prstGeom prst="rect">
            <a:avLst/>
          </a:prstGeom>
          <a:noFill/>
        </p:spPr>
        <p:txBody>
          <a:bodyPr wrap="square" rtlCol="0">
            <a:spAutoFit/>
          </a:bodyPr>
          <a:lstStyle/>
          <a:p>
            <a:r>
              <a:rPr lang="en-US" b="1" dirty="0">
                <a:solidFill>
                  <a:schemeClr val="bg1"/>
                </a:solidFill>
                <a:latin typeface="Arial Narrow" panose="020B0604020202020204" pitchFamily="34" charset="0"/>
                <a:cs typeface="Arial Narrow" panose="020B0604020202020204" pitchFamily="34" charset="0"/>
              </a:rPr>
              <a:t>COALITION FOR CHILDREN AFFECTED BY AIDS </a:t>
            </a:r>
          </a:p>
          <a:p>
            <a:r>
              <a:rPr lang="en-US" b="1" dirty="0">
                <a:solidFill>
                  <a:schemeClr val="bg1"/>
                </a:solidFill>
                <a:latin typeface="Arial Narrow" panose="020B0604020202020204" pitchFamily="34" charset="0"/>
                <a:cs typeface="Arial Narrow" panose="020B0604020202020204" pitchFamily="34" charset="0"/>
              </a:rPr>
              <a:t>ANNUAL MEETING 2021</a:t>
            </a:r>
          </a:p>
        </p:txBody>
      </p:sp>
      <p:sp>
        <p:nvSpPr>
          <p:cNvPr id="13" name="Google Shape;101;p1">
            <a:extLst>
              <a:ext uri="{FF2B5EF4-FFF2-40B4-BE49-F238E27FC236}">
                <a16:creationId xmlns:a16="http://schemas.microsoft.com/office/drawing/2014/main" id="{1A2E4588-723B-4B4D-80F7-394D0C251BBB}"/>
              </a:ext>
            </a:extLst>
          </p:cNvPr>
          <p:cNvSpPr txBox="1"/>
          <p:nvPr/>
        </p:nvSpPr>
        <p:spPr>
          <a:xfrm>
            <a:off x="239998" y="5427629"/>
            <a:ext cx="585600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tx1">
                    <a:lumMod val="75000"/>
                    <a:lumOff val="25000"/>
                  </a:schemeClr>
                </a:solidFill>
                <a:latin typeface="Arial Narrow" panose="020B0604020202020204" pitchFamily="34" charset="0"/>
                <a:ea typeface="Open Sans"/>
                <a:cs typeface="Arial Narrow" panose="020B0604020202020204" pitchFamily="34" charset="0"/>
                <a:sym typeface="Open Sans"/>
              </a:rPr>
              <a:t>With thanks for invaluable thinking by: </a:t>
            </a:r>
            <a:br>
              <a:rPr lang="en-GB" dirty="0">
                <a:solidFill>
                  <a:schemeClr val="tx1">
                    <a:lumMod val="75000"/>
                    <a:lumOff val="25000"/>
                  </a:schemeClr>
                </a:solidFill>
                <a:latin typeface="Arial Narrow" panose="020B0604020202020204" pitchFamily="34" charset="0"/>
                <a:ea typeface="Open Sans"/>
                <a:cs typeface="Arial Narrow" panose="020B0604020202020204" pitchFamily="34" charset="0"/>
                <a:sym typeface="Open Sans"/>
              </a:rPr>
            </a:br>
            <a:r>
              <a:rPr lang="en-GB" dirty="0">
                <a:solidFill>
                  <a:schemeClr val="tx1">
                    <a:lumMod val="75000"/>
                    <a:lumOff val="25000"/>
                  </a:schemeClr>
                </a:solidFill>
                <a:latin typeface="Arial Narrow" panose="020B0604020202020204" pitchFamily="34" charset="0"/>
                <a:ea typeface="Open Sans"/>
                <a:cs typeface="Arial Narrow" panose="020B0604020202020204" pitchFamily="34" charset="0"/>
                <a:sym typeface="Open Sans"/>
              </a:rPr>
              <a:t>Prof Linda Richter, Lynette </a:t>
            </a:r>
            <a:r>
              <a:rPr lang="en-GB" dirty="0" err="1">
                <a:solidFill>
                  <a:schemeClr val="tx1">
                    <a:lumMod val="75000"/>
                    <a:lumOff val="25000"/>
                  </a:schemeClr>
                </a:solidFill>
                <a:latin typeface="Arial Narrow" panose="020B0604020202020204" pitchFamily="34" charset="0"/>
                <a:ea typeface="Open Sans"/>
                <a:cs typeface="Arial Narrow" panose="020B0604020202020204" pitchFamily="34" charset="0"/>
                <a:sym typeface="Open Sans"/>
              </a:rPr>
              <a:t>Mudekunye</a:t>
            </a:r>
            <a:r>
              <a:rPr lang="en-GB" dirty="0">
                <a:solidFill>
                  <a:schemeClr val="tx1">
                    <a:lumMod val="75000"/>
                    <a:lumOff val="25000"/>
                  </a:schemeClr>
                </a:solidFill>
                <a:latin typeface="Arial Narrow" panose="020B0604020202020204" pitchFamily="34" charset="0"/>
                <a:ea typeface="Open Sans"/>
                <a:cs typeface="Arial Narrow" panose="020B0604020202020204" pitchFamily="34" charset="0"/>
                <a:sym typeface="Open Sans"/>
              </a:rPr>
              <a:t>, Prof Kate </a:t>
            </a:r>
            <a:r>
              <a:rPr lang="en-GB" dirty="0" err="1">
                <a:solidFill>
                  <a:schemeClr val="tx1">
                    <a:lumMod val="75000"/>
                    <a:lumOff val="25000"/>
                  </a:schemeClr>
                </a:solidFill>
                <a:latin typeface="Arial Narrow" panose="020B0604020202020204" pitchFamily="34" charset="0"/>
                <a:ea typeface="Open Sans"/>
                <a:cs typeface="Arial Narrow" panose="020B0604020202020204" pitchFamily="34" charset="0"/>
                <a:sym typeface="Open Sans"/>
              </a:rPr>
              <a:t>Powis</a:t>
            </a:r>
            <a:r>
              <a:rPr lang="en-GB" dirty="0">
                <a:solidFill>
                  <a:schemeClr val="tx1">
                    <a:lumMod val="75000"/>
                    <a:lumOff val="25000"/>
                  </a:schemeClr>
                </a:solidFill>
                <a:latin typeface="Arial Narrow" panose="020B0604020202020204" pitchFamily="34" charset="0"/>
                <a:ea typeface="Open Sans"/>
                <a:cs typeface="Arial Narrow" panose="020B0604020202020204" pitchFamily="34" charset="0"/>
                <a:sym typeface="Open Sans"/>
              </a:rPr>
              <a:t>, Prof Elaine Abrams, Corinna </a:t>
            </a:r>
            <a:r>
              <a:rPr lang="en-GB" dirty="0" err="1">
                <a:solidFill>
                  <a:schemeClr val="tx1">
                    <a:lumMod val="75000"/>
                    <a:lumOff val="25000"/>
                  </a:schemeClr>
                </a:solidFill>
                <a:latin typeface="Arial Narrow" panose="020B0604020202020204" pitchFamily="34" charset="0"/>
                <a:ea typeface="Open Sans"/>
                <a:cs typeface="Arial Narrow" panose="020B0604020202020204" pitchFamily="34" charset="0"/>
                <a:sym typeface="Open Sans"/>
              </a:rPr>
              <a:t>Csaky</a:t>
            </a:r>
            <a:r>
              <a:rPr lang="en-GB" dirty="0">
                <a:solidFill>
                  <a:schemeClr val="tx1">
                    <a:lumMod val="75000"/>
                    <a:lumOff val="25000"/>
                  </a:schemeClr>
                </a:solidFill>
                <a:latin typeface="Arial Narrow" panose="020B0604020202020204" pitchFamily="34" charset="0"/>
                <a:ea typeface="Open Sans"/>
                <a:cs typeface="Arial Narrow" panose="020B0604020202020204" pitchFamily="34" charset="0"/>
                <a:sym typeface="Open Sans"/>
              </a:rPr>
              <a:t>, Theresa Wolters, </a:t>
            </a:r>
            <a:r>
              <a:rPr lang="en-GB" dirty="0" err="1">
                <a:solidFill>
                  <a:schemeClr val="tx1">
                    <a:lumMod val="75000"/>
                    <a:lumOff val="25000"/>
                  </a:schemeClr>
                </a:solidFill>
                <a:latin typeface="Arial Narrow" panose="020B0604020202020204" pitchFamily="34" charset="0"/>
                <a:ea typeface="Open Sans"/>
                <a:cs typeface="Arial Narrow" panose="020B0604020202020204" pitchFamily="34" charset="0"/>
                <a:sym typeface="Open Sans"/>
              </a:rPr>
              <a:t>Isacc</a:t>
            </a:r>
            <a:r>
              <a:rPr lang="en-GB" dirty="0">
                <a:solidFill>
                  <a:schemeClr val="tx1">
                    <a:lumMod val="75000"/>
                    <a:lumOff val="25000"/>
                  </a:schemeClr>
                </a:solidFill>
                <a:latin typeface="Arial Narrow" panose="020B0604020202020204" pitchFamily="34" charset="0"/>
                <a:ea typeface="Open Sans"/>
                <a:cs typeface="Arial Narrow" panose="020B0604020202020204" pitchFamily="34" charset="0"/>
                <a:sym typeface="Open Sans"/>
              </a:rPr>
              <a:t> </a:t>
            </a:r>
            <a:r>
              <a:rPr lang="en-GB" dirty="0" err="1">
                <a:solidFill>
                  <a:schemeClr val="tx1">
                    <a:lumMod val="75000"/>
                    <a:lumOff val="25000"/>
                  </a:schemeClr>
                </a:solidFill>
                <a:latin typeface="Arial Narrow" panose="020B0604020202020204" pitchFamily="34" charset="0"/>
                <a:ea typeface="Open Sans"/>
                <a:cs typeface="Arial Narrow" panose="020B0604020202020204" pitchFamily="34" charset="0"/>
                <a:sym typeface="Open Sans"/>
              </a:rPr>
              <a:t>Lekdyang</a:t>
            </a:r>
            <a:r>
              <a:rPr lang="en-GB" dirty="0">
                <a:solidFill>
                  <a:schemeClr val="tx1">
                    <a:lumMod val="75000"/>
                    <a:lumOff val="25000"/>
                  </a:schemeClr>
                </a:solidFill>
                <a:latin typeface="Arial Narrow" panose="020B0604020202020204" pitchFamily="34" charset="0"/>
                <a:ea typeface="Open Sans"/>
                <a:cs typeface="Arial Narrow" panose="020B0604020202020204" pitchFamily="34" charset="0"/>
                <a:sym typeface="Open Sans"/>
              </a:rPr>
              <a:t>, Miriam </a:t>
            </a:r>
            <a:r>
              <a:rPr lang="en-GB" dirty="0" err="1">
                <a:solidFill>
                  <a:schemeClr val="tx1">
                    <a:lumMod val="75000"/>
                    <a:lumOff val="25000"/>
                  </a:schemeClr>
                </a:solidFill>
                <a:latin typeface="Arial Narrow" panose="020B0604020202020204" pitchFamily="34" charset="0"/>
                <a:ea typeface="Open Sans"/>
                <a:cs typeface="Arial Narrow" panose="020B0604020202020204" pitchFamily="34" charset="0"/>
                <a:sym typeface="Open Sans"/>
              </a:rPr>
              <a:t>Hasasha</a:t>
            </a:r>
            <a:r>
              <a:rPr lang="en-GB" dirty="0">
                <a:solidFill>
                  <a:schemeClr val="tx1">
                    <a:lumMod val="75000"/>
                    <a:lumOff val="25000"/>
                  </a:schemeClr>
                </a:solidFill>
                <a:latin typeface="Arial Narrow" panose="020B0604020202020204" pitchFamily="34" charset="0"/>
                <a:ea typeface="Open Sans"/>
                <a:cs typeface="Arial Narrow" panose="020B0604020202020204" pitchFamily="34" charset="0"/>
                <a:sym typeface="Open Sans"/>
              </a:rPr>
              <a:t>, Catherine Connor, </a:t>
            </a:r>
            <a:r>
              <a:rPr lang="en-GB" dirty="0" err="1">
                <a:solidFill>
                  <a:schemeClr val="tx1">
                    <a:lumMod val="75000"/>
                    <a:lumOff val="25000"/>
                  </a:schemeClr>
                </a:solidFill>
                <a:latin typeface="Arial Narrow" panose="020B0604020202020204" pitchFamily="34" charset="0"/>
                <a:ea typeface="Open Sans"/>
                <a:cs typeface="Arial Narrow" panose="020B0604020202020204" pitchFamily="34" charset="0"/>
                <a:sym typeface="Open Sans"/>
              </a:rPr>
              <a:t>Dephin</a:t>
            </a:r>
            <a:r>
              <a:rPr lang="en-GB" dirty="0">
                <a:solidFill>
                  <a:schemeClr val="tx1">
                    <a:lumMod val="75000"/>
                    <a:lumOff val="25000"/>
                  </a:schemeClr>
                </a:solidFill>
                <a:latin typeface="Arial Narrow" panose="020B0604020202020204" pitchFamily="34" charset="0"/>
                <a:ea typeface="Open Sans"/>
                <a:cs typeface="Arial Narrow" panose="020B0604020202020204" pitchFamily="34" charset="0"/>
                <a:sym typeface="Open Sans"/>
              </a:rPr>
              <a:t> Mpofu, Felicia Wong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person, yellow&#10;&#10;Description automatically generated">
            <a:extLst>
              <a:ext uri="{FF2B5EF4-FFF2-40B4-BE49-F238E27FC236}">
                <a16:creationId xmlns:a16="http://schemas.microsoft.com/office/drawing/2014/main" id="{F628DB3E-9060-AA42-A55D-2DF35B02A7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1166" y="-1020543"/>
            <a:ext cx="9658358" cy="7313878"/>
          </a:xfrm>
          <a:prstGeom prst="rect">
            <a:avLst/>
          </a:prstGeom>
        </p:spPr>
      </p:pic>
      <p:sp>
        <p:nvSpPr>
          <p:cNvPr id="2" name="Title 1">
            <a:extLst>
              <a:ext uri="{FF2B5EF4-FFF2-40B4-BE49-F238E27FC236}">
                <a16:creationId xmlns:a16="http://schemas.microsoft.com/office/drawing/2014/main" id="{15482C1E-A87B-43D2-AC12-623105A9718D}"/>
              </a:ext>
            </a:extLst>
          </p:cNvPr>
          <p:cNvSpPr>
            <a:spLocks noGrp="1"/>
          </p:cNvSpPr>
          <p:nvPr>
            <p:ph type="title"/>
          </p:nvPr>
        </p:nvSpPr>
        <p:spPr>
          <a:xfrm>
            <a:off x="271669" y="213798"/>
            <a:ext cx="10515600" cy="701731"/>
          </a:xfrm>
        </p:spPr>
        <p:txBody>
          <a:bodyPr>
            <a:spAutoFit/>
          </a:bodyPr>
          <a:lstStyle/>
          <a:p>
            <a:r>
              <a:rPr lang="en-GB" b="1" dirty="0">
                <a:solidFill>
                  <a:srgbClr val="F7AD00"/>
                </a:solidFill>
                <a:latin typeface="Univers Condensed" panose="020B0606020202060204" pitchFamily="34" charset="0"/>
              </a:rPr>
              <a:t>COGNITIVE DEVELOPMENT </a:t>
            </a:r>
            <a:endParaRPr lang="en-GB" dirty="0">
              <a:solidFill>
                <a:schemeClr val="tx1">
                  <a:lumMod val="75000"/>
                  <a:lumOff val="25000"/>
                </a:schemeClr>
              </a:solidFill>
              <a:latin typeface="Univers Condensed" panose="020B0606020202060204" pitchFamily="34" charset="0"/>
            </a:endParaRPr>
          </a:p>
        </p:txBody>
      </p:sp>
      <p:sp>
        <p:nvSpPr>
          <p:cNvPr id="3" name="Content Placeholder 2">
            <a:extLst>
              <a:ext uri="{FF2B5EF4-FFF2-40B4-BE49-F238E27FC236}">
                <a16:creationId xmlns:a16="http://schemas.microsoft.com/office/drawing/2014/main" id="{1DABFC69-B377-447D-8120-02EBC5F9AA4E}"/>
              </a:ext>
            </a:extLst>
          </p:cNvPr>
          <p:cNvSpPr>
            <a:spLocks noGrp="1"/>
          </p:cNvSpPr>
          <p:nvPr>
            <p:ph idx="1"/>
          </p:nvPr>
        </p:nvSpPr>
        <p:spPr>
          <a:xfrm>
            <a:off x="271669" y="1836690"/>
            <a:ext cx="4731431" cy="646331"/>
          </a:xfrm>
        </p:spPr>
        <p:txBody>
          <a:bodyPr wrap="square">
            <a:spAutoFit/>
          </a:bodyPr>
          <a:lstStyle/>
          <a:p>
            <a:pPr marL="0" indent="0">
              <a:lnSpc>
                <a:spcPct val="100000"/>
              </a:lnSpc>
              <a:buNone/>
            </a:pPr>
            <a:r>
              <a:rPr lang="en-GB" sz="1800" dirty="0"/>
              <a:t>Well established cognitive impacts for HIV and HEU. (McHenry systematic review and meta-analysis)</a:t>
            </a:r>
          </a:p>
        </p:txBody>
      </p:sp>
      <p:cxnSp>
        <p:nvCxnSpPr>
          <p:cNvPr id="11" name="Straight Connector 10">
            <a:extLst>
              <a:ext uri="{FF2B5EF4-FFF2-40B4-BE49-F238E27FC236}">
                <a16:creationId xmlns:a16="http://schemas.microsoft.com/office/drawing/2014/main" id="{F749D5BB-0D6E-6C44-ADB0-3E1D8FF12846}"/>
              </a:ext>
            </a:extLst>
          </p:cNvPr>
          <p:cNvCxnSpPr>
            <a:cxnSpLocks/>
          </p:cNvCxnSpPr>
          <p:nvPr/>
        </p:nvCxnSpPr>
        <p:spPr>
          <a:xfrm flipH="1">
            <a:off x="0" y="6293335"/>
            <a:ext cx="1219200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5254A72-77D8-784E-8D38-5B0A1DAF2BF4}"/>
              </a:ext>
            </a:extLst>
          </p:cNvPr>
          <p:cNvSpPr txBox="1"/>
          <p:nvPr/>
        </p:nvSpPr>
        <p:spPr>
          <a:xfrm>
            <a:off x="271669" y="6358448"/>
            <a:ext cx="9693966" cy="461665"/>
          </a:xfrm>
          <a:prstGeom prst="rect">
            <a:avLst/>
          </a:prstGeom>
          <a:noFill/>
        </p:spPr>
        <p:txBody>
          <a:bodyPr wrap="square">
            <a:spAutoFit/>
          </a:bodyPr>
          <a:lstStyle/>
          <a:p>
            <a:pPr marL="0" indent="0">
              <a:buNone/>
            </a:pPr>
            <a:r>
              <a:rPr lang="en-GB" sz="1200" dirty="0">
                <a:solidFill>
                  <a:schemeClr val="tx1">
                    <a:lumMod val="65000"/>
                    <a:lumOff val="35000"/>
                  </a:schemeClr>
                </a:solidFill>
                <a:latin typeface="Arial Narrow" panose="020B0604020202020204" pitchFamily="34" charset="0"/>
                <a:cs typeface="Arial Narrow" panose="020B0604020202020204" pitchFamily="34" charset="0"/>
              </a:rPr>
              <a:t>McHenry MS, McAteer CI, </a:t>
            </a: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Oyungu</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E, McDonald BC, </a:t>
            </a: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Bosma</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CB, Mpofu PB, </a:t>
            </a: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Deathe</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AR, </a:t>
            </a: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Vreeman</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RC. Neurodevelopment in Young Children Born to HIV-Infected Mothers: A Meta-analysis. </a:t>
            </a: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Pediatrics</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2018 Feb;141(2):e20172888.</a:t>
            </a:r>
          </a:p>
        </p:txBody>
      </p:sp>
    </p:spTree>
    <p:extLst>
      <p:ext uri="{BB962C8B-B14F-4D97-AF65-F5344CB8AC3E}">
        <p14:creationId xmlns:p14="http://schemas.microsoft.com/office/powerpoint/2010/main" val="2327692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4BFA887-4936-314C-9E63-482084057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Subtitle 3">
            <a:extLst>
              <a:ext uri="{FF2B5EF4-FFF2-40B4-BE49-F238E27FC236}">
                <a16:creationId xmlns:a16="http://schemas.microsoft.com/office/drawing/2014/main" id="{052EB6F3-01DB-E847-8560-C80568954218}"/>
              </a:ext>
            </a:extLst>
          </p:cNvPr>
          <p:cNvSpPr txBox="1">
            <a:spLocks/>
          </p:cNvSpPr>
          <p:nvPr/>
        </p:nvSpPr>
        <p:spPr>
          <a:xfrm>
            <a:off x="3659001" y="3206366"/>
            <a:ext cx="6915008" cy="500375"/>
          </a:xfr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Univers Condensed" panose="020B0606020202060204" pitchFamily="34" charset="0"/>
              </a:rPr>
              <a:t>HIV-EXPOSED </a:t>
            </a:r>
            <a:br>
              <a:rPr lang="en-US" sz="4400" b="1" dirty="0">
                <a:solidFill>
                  <a:schemeClr val="bg1"/>
                </a:solidFill>
                <a:latin typeface="Univers Condensed" panose="020B0606020202060204" pitchFamily="34" charset="0"/>
              </a:rPr>
            </a:br>
            <a:r>
              <a:rPr lang="en-US" sz="4400" b="1" dirty="0">
                <a:solidFill>
                  <a:schemeClr val="bg1"/>
                </a:solidFill>
                <a:latin typeface="Univers Condensed" panose="020B0606020202060204" pitchFamily="34" charset="0"/>
              </a:rPr>
              <a:t>UNINFECTED CHILDREN</a:t>
            </a:r>
            <a:endParaRPr lang="en-US" sz="4400" b="1" dirty="0">
              <a:solidFill>
                <a:schemeClr val="tx1">
                  <a:lumMod val="75000"/>
                  <a:lumOff val="25000"/>
                </a:schemeClr>
              </a:solidFill>
              <a:latin typeface="Univers Condensed" panose="020B0606020202060204" pitchFamily="34" charset="0"/>
            </a:endParaRPr>
          </a:p>
          <a:p>
            <a:pPr marL="0" indent="0">
              <a:buNone/>
            </a:pPr>
            <a:r>
              <a:rPr lang="en-US" sz="4400" dirty="0">
                <a:latin typeface="Arial Narrow" panose="020B0604020202020204" pitchFamily="34" charset="0"/>
              </a:rPr>
              <a:t> </a:t>
            </a:r>
          </a:p>
        </p:txBody>
      </p:sp>
      <p:grpSp>
        <p:nvGrpSpPr>
          <p:cNvPr id="29" name="Group 28">
            <a:extLst>
              <a:ext uri="{FF2B5EF4-FFF2-40B4-BE49-F238E27FC236}">
                <a16:creationId xmlns:a16="http://schemas.microsoft.com/office/drawing/2014/main" id="{7F588993-7F34-C748-9549-4612CC4FDE73}"/>
              </a:ext>
            </a:extLst>
          </p:cNvPr>
          <p:cNvGrpSpPr/>
          <p:nvPr/>
        </p:nvGrpSpPr>
        <p:grpSpPr>
          <a:xfrm>
            <a:off x="2153974" y="3148994"/>
            <a:ext cx="1307651" cy="1286541"/>
            <a:chOff x="2488172" y="2280684"/>
            <a:chExt cx="1307651" cy="1286541"/>
          </a:xfrm>
        </p:grpSpPr>
        <p:grpSp>
          <p:nvGrpSpPr>
            <p:cNvPr id="30" name="Group 29">
              <a:extLst>
                <a:ext uri="{FF2B5EF4-FFF2-40B4-BE49-F238E27FC236}">
                  <a16:creationId xmlns:a16="http://schemas.microsoft.com/office/drawing/2014/main" id="{85B3A71E-7CC5-8F4D-A607-5BDB35787C5E}"/>
                </a:ext>
              </a:extLst>
            </p:cNvPr>
            <p:cNvGrpSpPr/>
            <p:nvPr/>
          </p:nvGrpSpPr>
          <p:grpSpPr>
            <a:xfrm>
              <a:off x="2488172" y="2280684"/>
              <a:ext cx="1307651" cy="1254642"/>
              <a:chOff x="5412126" y="2838893"/>
              <a:chExt cx="1307651" cy="1254642"/>
            </a:xfrm>
          </p:grpSpPr>
          <p:sp>
            <p:nvSpPr>
              <p:cNvPr id="32" name="Oval 31">
                <a:extLst>
                  <a:ext uri="{FF2B5EF4-FFF2-40B4-BE49-F238E27FC236}">
                    <a16:creationId xmlns:a16="http://schemas.microsoft.com/office/drawing/2014/main" id="{65089154-AB62-CF46-BFB8-D2912EA8CC12}"/>
                  </a:ext>
                </a:extLst>
              </p:cNvPr>
              <p:cNvSpPr/>
              <p:nvPr/>
            </p:nvSpPr>
            <p:spPr>
              <a:xfrm>
                <a:off x="5465135" y="2838893"/>
                <a:ext cx="1254642" cy="1254642"/>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4020202020204" pitchFamily="34" charset="0"/>
                </a:endParaRPr>
              </a:p>
            </p:txBody>
          </p:sp>
          <p:sp>
            <p:nvSpPr>
              <p:cNvPr id="33" name="TextBox 32">
                <a:extLst>
                  <a:ext uri="{FF2B5EF4-FFF2-40B4-BE49-F238E27FC236}">
                    <a16:creationId xmlns:a16="http://schemas.microsoft.com/office/drawing/2014/main" id="{6CFBA496-0B3E-6E40-9841-B95940F0D1FC}"/>
                  </a:ext>
                </a:extLst>
              </p:cNvPr>
              <p:cNvSpPr txBox="1"/>
              <p:nvPr/>
            </p:nvSpPr>
            <p:spPr>
              <a:xfrm>
                <a:off x="5412126" y="3121249"/>
                <a:ext cx="1254643" cy="769441"/>
              </a:xfrm>
              <a:prstGeom prst="rect">
                <a:avLst/>
              </a:prstGeom>
              <a:noFill/>
            </p:spPr>
            <p:txBody>
              <a:bodyPr wrap="square" rtlCol="0">
                <a:spAutoFit/>
              </a:bodyPr>
              <a:lstStyle/>
              <a:p>
                <a:pPr algn="ctr"/>
                <a:r>
                  <a:rPr lang="en-GB" sz="4400" b="1" dirty="0">
                    <a:solidFill>
                      <a:schemeClr val="bg1"/>
                    </a:solidFill>
                    <a:latin typeface="Univers Condensed" panose="020B0506020202050204" pitchFamily="34" charset="0"/>
                  </a:rPr>
                  <a:t>4</a:t>
                </a:r>
              </a:p>
            </p:txBody>
          </p:sp>
        </p:grpSp>
        <p:sp>
          <p:nvSpPr>
            <p:cNvPr id="31" name="Oval 30">
              <a:extLst>
                <a:ext uri="{FF2B5EF4-FFF2-40B4-BE49-F238E27FC236}">
                  <a16:creationId xmlns:a16="http://schemas.microsoft.com/office/drawing/2014/main" id="{2409B60C-CA4D-D44E-A88E-F155A5A064B7}"/>
                </a:ext>
              </a:extLst>
            </p:cNvPr>
            <p:cNvSpPr/>
            <p:nvPr/>
          </p:nvSpPr>
          <p:spPr>
            <a:xfrm>
              <a:off x="2498648" y="2312583"/>
              <a:ext cx="1254642" cy="12546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4020202020204" pitchFamily="34" charset="0"/>
              </a:endParaRPr>
            </a:p>
          </p:txBody>
        </p:sp>
      </p:grpSp>
    </p:spTree>
    <p:extLst>
      <p:ext uri="{BB962C8B-B14F-4D97-AF65-F5344CB8AC3E}">
        <p14:creationId xmlns:p14="http://schemas.microsoft.com/office/powerpoint/2010/main" val="174444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id="{86EC49DA-B39D-534E-B5CA-7184C24FA4B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94504" y="433275"/>
            <a:ext cx="6300000" cy="5860400"/>
          </a:xfrm>
          <a:prstGeom prst="rect">
            <a:avLst/>
          </a:prstGeom>
        </p:spPr>
      </p:pic>
      <p:sp>
        <p:nvSpPr>
          <p:cNvPr id="2" name="Title 1"/>
          <p:cNvSpPr>
            <a:spLocks noGrp="1"/>
          </p:cNvSpPr>
          <p:nvPr>
            <p:ph type="title"/>
          </p:nvPr>
        </p:nvSpPr>
        <p:spPr>
          <a:xfrm>
            <a:off x="306203" y="221393"/>
            <a:ext cx="5713597" cy="1325563"/>
          </a:xfrm>
        </p:spPr>
        <p:txBody>
          <a:bodyPr/>
          <a:lstStyle/>
          <a:p>
            <a:r>
              <a:rPr lang="en-GB" b="1" dirty="0">
                <a:solidFill>
                  <a:srgbClr val="F7AD00"/>
                </a:solidFill>
                <a:latin typeface="Univers Condensed" panose="020B0606020202060204" pitchFamily="34" charset="0"/>
              </a:rPr>
              <a:t>HIV-EXPOSED UNINFECTED CHILDREN</a:t>
            </a:r>
          </a:p>
        </p:txBody>
      </p:sp>
      <p:sp>
        <p:nvSpPr>
          <p:cNvPr id="3" name="Content Placeholder 2"/>
          <p:cNvSpPr>
            <a:spLocks noGrp="1"/>
          </p:cNvSpPr>
          <p:nvPr>
            <p:ph sz="half" idx="1"/>
          </p:nvPr>
        </p:nvSpPr>
        <p:spPr>
          <a:xfrm>
            <a:off x="414131" y="2237827"/>
            <a:ext cx="5181600" cy="774571"/>
          </a:xfrm>
        </p:spPr>
        <p:txBody>
          <a:bodyPr>
            <a:spAutoFit/>
          </a:bodyPr>
          <a:lstStyle/>
          <a:p>
            <a:pPr>
              <a:lnSpc>
                <a:spcPct val="100000"/>
              </a:lnSpc>
              <a:buClr>
                <a:srgbClr val="F7AD00"/>
              </a:buClr>
            </a:pPr>
            <a:r>
              <a:rPr lang="en-GB" sz="1800" dirty="0">
                <a:solidFill>
                  <a:schemeClr val="tx1">
                    <a:lumMod val="75000"/>
                    <a:lumOff val="25000"/>
                  </a:schemeClr>
                </a:solidFill>
              </a:rPr>
              <a:t>SRH access</a:t>
            </a:r>
          </a:p>
          <a:p>
            <a:pPr>
              <a:lnSpc>
                <a:spcPct val="100000"/>
              </a:lnSpc>
              <a:buClr>
                <a:srgbClr val="F7AD00"/>
              </a:buClr>
            </a:pPr>
            <a:r>
              <a:rPr lang="en-GB" sz="1800" dirty="0">
                <a:solidFill>
                  <a:schemeClr val="tx1">
                    <a:lumMod val="75000"/>
                    <a:lumOff val="25000"/>
                  </a:schemeClr>
                </a:solidFill>
              </a:rPr>
              <a:t>Family lens</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957161124"/>
              </p:ext>
            </p:extLst>
          </p:nvPr>
        </p:nvGraphicFramePr>
        <p:xfrm>
          <a:off x="414131" y="3615784"/>
          <a:ext cx="6583017" cy="1483360"/>
        </p:xfrm>
        <a:graphic>
          <a:graphicData uri="http://schemas.openxmlformats.org/drawingml/2006/table">
            <a:tbl>
              <a:tblPr firstRow="1" bandRow="1">
                <a:tableStyleId>{5C22544A-7EE6-4342-B048-85BDC9FD1C3A}</a:tableStyleId>
              </a:tblPr>
              <a:tblGrid>
                <a:gridCol w="3203712">
                  <a:extLst>
                    <a:ext uri="{9D8B030D-6E8A-4147-A177-3AD203B41FA5}">
                      <a16:colId xmlns:a16="http://schemas.microsoft.com/office/drawing/2014/main" val="20000"/>
                    </a:ext>
                  </a:extLst>
                </a:gridCol>
                <a:gridCol w="3379305">
                  <a:extLst>
                    <a:ext uri="{9D8B030D-6E8A-4147-A177-3AD203B41FA5}">
                      <a16:colId xmlns:a16="http://schemas.microsoft.com/office/drawing/2014/main" val="20001"/>
                    </a:ext>
                  </a:extLst>
                </a:gridCol>
              </a:tblGrid>
              <a:tr h="370840">
                <a:tc>
                  <a:txBody>
                    <a:bodyPr/>
                    <a:lstStyle/>
                    <a:p>
                      <a:pPr>
                        <a:lnSpc>
                          <a:spcPct val="115000"/>
                        </a:lnSpc>
                        <a:spcAft>
                          <a:spcPts val="800"/>
                        </a:spcAft>
                      </a:pPr>
                      <a:r>
                        <a:rPr lang="en-GB" sz="1800" b="0" i="0" dirty="0">
                          <a:solidFill>
                            <a:srgbClr val="232545"/>
                          </a:solidFill>
                          <a:effectLst/>
                          <a:latin typeface="Arial Narrow" panose="020B0604020202020204" pitchFamily="34" charset="0"/>
                          <a:cs typeface="Arial Narrow" panose="020B0604020202020204" pitchFamily="34" charset="0"/>
                        </a:rPr>
                        <a:t> </a:t>
                      </a:r>
                      <a:endParaRPr lang="en-GB" sz="1800" b="0" i="0" dirty="0">
                        <a:solidFill>
                          <a:srgbClr val="232545"/>
                        </a:solidFill>
                        <a:effectLst/>
                        <a:latin typeface="Arial Narrow" panose="020B0604020202020204" pitchFamily="34" charset="0"/>
                        <a:ea typeface="Calibri" panose="020F0502020204030204" pitchFamily="34" charset="0"/>
                        <a:cs typeface="Arial Narrow" panose="020B0604020202020204" pitchFamily="34" charset="0"/>
                      </a:endParaRPr>
                    </a:p>
                  </a:txBody>
                  <a:tcPr marL="62746" marR="62746" marT="0" marB="0">
                    <a:solidFill>
                      <a:srgbClr val="F7AD00"/>
                    </a:solidFill>
                  </a:tcPr>
                </a:tc>
                <a:tc>
                  <a:txBody>
                    <a:bodyPr/>
                    <a:lstStyle/>
                    <a:p>
                      <a:pPr algn="ctr">
                        <a:lnSpc>
                          <a:spcPct val="115000"/>
                        </a:lnSpc>
                        <a:spcAft>
                          <a:spcPts val="800"/>
                        </a:spcAft>
                      </a:pPr>
                      <a:r>
                        <a:rPr lang="en-GB" sz="1800" b="0" i="0" dirty="0">
                          <a:solidFill>
                            <a:srgbClr val="232545"/>
                          </a:solidFill>
                          <a:effectLst/>
                          <a:latin typeface="Arial Narrow" panose="020B0604020202020204" pitchFamily="34" charset="0"/>
                          <a:ea typeface="Calibri" panose="020F0502020204030204" pitchFamily="34" charset="0"/>
                          <a:cs typeface="Arial Narrow" panose="020B0604020202020204" pitchFamily="34" charset="0"/>
                        </a:rPr>
                        <a:t>Early Learning composite score</a:t>
                      </a:r>
                    </a:p>
                  </a:txBody>
                  <a:tcPr marL="62746" marR="62746" marT="0" marB="0" anchor="ctr">
                    <a:solidFill>
                      <a:srgbClr val="F7AD00"/>
                    </a:solidFill>
                  </a:tcPr>
                </a:tc>
                <a:extLst>
                  <a:ext uri="{0D108BD9-81ED-4DB2-BD59-A6C34878D82A}">
                    <a16:rowId xmlns:a16="http://schemas.microsoft.com/office/drawing/2014/main" val="10000"/>
                  </a:ext>
                </a:extLst>
              </a:tr>
              <a:tr h="370840">
                <a:tc>
                  <a:txBody>
                    <a:bodyPr/>
                    <a:lstStyle/>
                    <a:p>
                      <a:pPr>
                        <a:lnSpc>
                          <a:spcPct val="115000"/>
                        </a:lnSpc>
                        <a:spcAft>
                          <a:spcPts val="800"/>
                        </a:spcAft>
                      </a:pPr>
                      <a:r>
                        <a:rPr lang="en-GB" sz="1800" b="0" i="0" dirty="0">
                          <a:solidFill>
                            <a:srgbClr val="232545"/>
                          </a:solidFill>
                          <a:effectLst/>
                          <a:latin typeface="Arial Narrow" panose="020B0604020202020204" pitchFamily="34" charset="0"/>
                          <a:cs typeface="Arial Narrow" panose="020B0604020202020204" pitchFamily="34" charset="0"/>
                        </a:rPr>
                        <a:t>HIV unexposed Uninfected (n=720)</a:t>
                      </a:r>
                      <a:endParaRPr lang="en-GB" sz="1800" b="0" i="0" dirty="0">
                        <a:solidFill>
                          <a:srgbClr val="232545"/>
                        </a:solidFill>
                        <a:effectLst/>
                        <a:latin typeface="Arial Narrow" panose="020B0604020202020204" pitchFamily="34" charset="0"/>
                        <a:ea typeface="Calibri" panose="020F0502020204030204" pitchFamily="34" charset="0"/>
                        <a:cs typeface="Arial Narrow" panose="020B0604020202020204" pitchFamily="34" charset="0"/>
                      </a:endParaRPr>
                    </a:p>
                  </a:txBody>
                  <a:tcPr marL="62746" marR="62746" marT="0" marB="0" anchor="ctr">
                    <a:solidFill>
                      <a:schemeClr val="bg1">
                        <a:lumMod val="85000"/>
                      </a:schemeClr>
                    </a:solidFill>
                  </a:tcPr>
                </a:tc>
                <a:tc>
                  <a:txBody>
                    <a:bodyPr/>
                    <a:lstStyle/>
                    <a:p>
                      <a:pPr algn="ctr">
                        <a:lnSpc>
                          <a:spcPct val="115000"/>
                        </a:lnSpc>
                        <a:spcAft>
                          <a:spcPts val="800"/>
                        </a:spcAft>
                      </a:pPr>
                      <a:r>
                        <a:rPr lang="en-GB" sz="1800" b="0" i="0" dirty="0">
                          <a:solidFill>
                            <a:schemeClr val="tx1">
                              <a:lumMod val="50000"/>
                              <a:lumOff val="50000"/>
                            </a:schemeClr>
                          </a:solidFill>
                          <a:effectLst/>
                          <a:latin typeface="Arial Narrow" panose="020B0604020202020204" pitchFamily="34" charset="0"/>
                          <a:ea typeface="Calibri" panose="020F0502020204030204" pitchFamily="34" charset="0"/>
                          <a:cs typeface="Arial Narrow" panose="020B0604020202020204" pitchFamily="34" charset="0"/>
                        </a:rPr>
                        <a:t>Ref.</a:t>
                      </a:r>
                    </a:p>
                  </a:txBody>
                  <a:tcPr marL="62746" marR="62746" marT="0" marB="0" anchor="ctr">
                    <a:solidFill>
                      <a:schemeClr val="bg1">
                        <a:lumMod val="85000"/>
                      </a:schemeClr>
                    </a:solidFill>
                  </a:tcPr>
                </a:tc>
                <a:extLst>
                  <a:ext uri="{0D108BD9-81ED-4DB2-BD59-A6C34878D82A}">
                    <a16:rowId xmlns:a16="http://schemas.microsoft.com/office/drawing/2014/main" val="10001"/>
                  </a:ext>
                </a:extLst>
              </a:tr>
              <a:tr h="370840">
                <a:tc>
                  <a:txBody>
                    <a:bodyPr/>
                    <a:lstStyle/>
                    <a:p>
                      <a:pPr>
                        <a:lnSpc>
                          <a:spcPct val="115000"/>
                        </a:lnSpc>
                        <a:spcAft>
                          <a:spcPts val="800"/>
                        </a:spcAft>
                      </a:pPr>
                      <a:r>
                        <a:rPr lang="en-GB" sz="1800" b="0" i="0" dirty="0">
                          <a:solidFill>
                            <a:srgbClr val="232545"/>
                          </a:solidFill>
                          <a:effectLst/>
                          <a:latin typeface="Arial Narrow" panose="020B0604020202020204" pitchFamily="34" charset="0"/>
                          <a:cs typeface="Arial Narrow" panose="020B0604020202020204" pitchFamily="34" charset="0"/>
                        </a:rPr>
                        <a:t>HIV-exposed uninfected (n=189)</a:t>
                      </a:r>
                      <a:endParaRPr lang="en-GB" sz="1800" b="0" i="0" dirty="0">
                        <a:solidFill>
                          <a:srgbClr val="232545"/>
                        </a:solidFill>
                        <a:effectLst/>
                        <a:latin typeface="Arial Narrow" panose="020B0604020202020204" pitchFamily="34" charset="0"/>
                        <a:ea typeface="Calibri" panose="020F0502020204030204" pitchFamily="34" charset="0"/>
                        <a:cs typeface="Arial Narrow" panose="020B0604020202020204" pitchFamily="34" charset="0"/>
                      </a:endParaRPr>
                    </a:p>
                  </a:txBody>
                  <a:tcPr marL="62746" marR="62746" marT="0" marB="0" anchor="ctr">
                    <a:solidFill>
                      <a:schemeClr val="bg1">
                        <a:lumMod val="95000"/>
                      </a:schemeClr>
                    </a:solidFill>
                  </a:tcPr>
                </a:tc>
                <a:tc>
                  <a:txBody>
                    <a:bodyPr/>
                    <a:lstStyle/>
                    <a:p>
                      <a:pPr algn="ctr">
                        <a:lnSpc>
                          <a:spcPct val="107000"/>
                        </a:lnSpc>
                        <a:spcAft>
                          <a:spcPts val="800"/>
                        </a:spcAft>
                      </a:pPr>
                      <a:r>
                        <a:rPr lang="en-GB" sz="1800" b="0" i="0" dirty="0">
                          <a:solidFill>
                            <a:schemeClr val="tx1">
                              <a:lumMod val="50000"/>
                              <a:lumOff val="50000"/>
                            </a:schemeClr>
                          </a:solidFill>
                          <a:effectLst/>
                          <a:latin typeface="Arial Narrow" panose="020B0604020202020204" pitchFamily="34" charset="0"/>
                          <a:ea typeface="Calibri" panose="020F0502020204030204" pitchFamily="34" charset="0"/>
                          <a:cs typeface="Arial Narrow" panose="020B0604020202020204" pitchFamily="34" charset="0"/>
                        </a:rPr>
                        <a:t>-2.84 (-6.24, 0.54)</a:t>
                      </a:r>
                    </a:p>
                  </a:txBody>
                  <a:tcPr marL="68580" marR="68580" marT="0" marB="0" anchor="ctr">
                    <a:solidFill>
                      <a:schemeClr val="bg1">
                        <a:lumMod val="95000"/>
                      </a:schemeClr>
                    </a:solidFill>
                  </a:tcPr>
                </a:tc>
                <a:extLst>
                  <a:ext uri="{0D108BD9-81ED-4DB2-BD59-A6C34878D82A}">
                    <a16:rowId xmlns:a16="http://schemas.microsoft.com/office/drawing/2014/main" val="10002"/>
                  </a:ext>
                </a:extLst>
              </a:tr>
              <a:tr h="370840">
                <a:tc>
                  <a:txBody>
                    <a:bodyPr/>
                    <a:lstStyle/>
                    <a:p>
                      <a:pPr>
                        <a:lnSpc>
                          <a:spcPct val="115000"/>
                        </a:lnSpc>
                        <a:spcAft>
                          <a:spcPts val="800"/>
                        </a:spcAft>
                      </a:pPr>
                      <a:r>
                        <a:rPr lang="en-GB" sz="1800" b="0" i="0" dirty="0">
                          <a:solidFill>
                            <a:srgbClr val="232545"/>
                          </a:solidFill>
                          <a:effectLst/>
                          <a:latin typeface="Arial Narrow" panose="020B0604020202020204" pitchFamily="34" charset="0"/>
                          <a:cs typeface="Arial Narrow" panose="020B0604020202020204" pitchFamily="34" charset="0"/>
                        </a:rPr>
                        <a:t>HIV-infected (n=11)</a:t>
                      </a:r>
                      <a:endParaRPr lang="en-GB" sz="1800" b="0" i="0" dirty="0">
                        <a:solidFill>
                          <a:srgbClr val="232545"/>
                        </a:solidFill>
                        <a:effectLst/>
                        <a:latin typeface="Arial Narrow" panose="020B0604020202020204" pitchFamily="34" charset="0"/>
                        <a:ea typeface="Calibri" panose="020F0502020204030204" pitchFamily="34" charset="0"/>
                        <a:cs typeface="Arial Narrow" panose="020B0604020202020204" pitchFamily="34" charset="0"/>
                      </a:endParaRPr>
                    </a:p>
                  </a:txBody>
                  <a:tcPr marL="62746" marR="62746" marT="0" marB="0" anchor="ctr">
                    <a:solidFill>
                      <a:schemeClr val="bg1">
                        <a:lumMod val="95000"/>
                      </a:schemeClr>
                    </a:solidFill>
                  </a:tcPr>
                </a:tc>
                <a:tc>
                  <a:txBody>
                    <a:bodyPr/>
                    <a:lstStyle/>
                    <a:p>
                      <a:pPr algn="ctr">
                        <a:lnSpc>
                          <a:spcPct val="107000"/>
                        </a:lnSpc>
                        <a:spcAft>
                          <a:spcPts val="800"/>
                        </a:spcAft>
                      </a:pPr>
                      <a:r>
                        <a:rPr lang="en-GB" sz="1800" b="0" i="0" dirty="0">
                          <a:solidFill>
                            <a:schemeClr val="tx1">
                              <a:lumMod val="50000"/>
                              <a:lumOff val="50000"/>
                            </a:schemeClr>
                          </a:solidFill>
                          <a:effectLst/>
                          <a:latin typeface="Arial Narrow" panose="020B0604020202020204" pitchFamily="34" charset="0"/>
                          <a:ea typeface="Calibri" panose="020F0502020204030204" pitchFamily="34" charset="0"/>
                          <a:cs typeface="Arial Narrow" panose="020B0604020202020204" pitchFamily="34" charset="0"/>
                        </a:rPr>
                        <a:t>-21.1 (-33.7, -8.46)*</a:t>
                      </a:r>
                    </a:p>
                  </a:txBody>
                  <a:tcPr marL="68580" marR="68580" marT="0" marB="0" anchor="c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228898" y="6409708"/>
            <a:ext cx="1218603" cy="276999"/>
          </a:xfrm>
          <a:prstGeom prst="rect">
            <a:avLst/>
          </a:prstGeom>
          <a:noFill/>
        </p:spPr>
        <p:txBody>
          <a:bodyPr wrap="none" rtlCol="0">
            <a:spAutoFit/>
          </a:bodyPr>
          <a:lstStyle/>
          <a:p>
            <a:r>
              <a:rPr lang="en-GB" sz="1200" dirty="0">
                <a:solidFill>
                  <a:schemeClr val="tx1">
                    <a:lumMod val="65000"/>
                    <a:lumOff val="35000"/>
                  </a:schemeClr>
                </a:solidFill>
                <a:latin typeface="Arial Narrow" panose="020B0604020202020204" pitchFamily="34" charset="0"/>
                <a:cs typeface="Arial Narrow" panose="020B0604020202020204" pitchFamily="34" charset="0"/>
              </a:rPr>
              <a:t>Roberts et al 2021</a:t>
            </a:r>
          </a:p>
        </p:txBody>
      </p:sp>
      <p:cxnSp>
        <p:nvCxnSpPr>
          <p:cNvPr id="11" name="Straight Connector 10">
            <a:extLst>
              <a:ext uri="{FF2B5EF4-FFF2-40B4-BE49-F238E27FC236}">
                <a16:creationId xmlns:a16="http://schemas.microsoft.com/office/drawing/2014/main" id="{28FE5603-E9CC-E644-AF3C-56948A489F3E}"/>
              </a:ext>
            </a:extLst>
          </p:cNvPr>
          <p:cNvCxnSpPr>
            <a:cxnSpLocks/>
          </p:cNvCxnSpPr>
          <p:nvPr/>
        </p:nvCxnSpPr>
        <p:spPr>
          <a:xfrm flipH="1">
            <a:off x="0" y="6293335"/>
            <a:ext cx="1219200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331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29" y="-36747"/>
            <a:ext cx="10515600" cy="1325563"/>
          </a:xfrm>
        </p:spPr>
        <p:txBody>
          <a:bodyPr/>
          <a:lstStyle/>
          <a:p>
            <a:r>
              <a:rPr lang="en-GB" b="1" dirty="0">
                <a:solidFill>
                  <a:srgbClr val="F7AD00"/>
                </a:solidFill>
                <a:latin typeface="Univers Condensed" panose="020B0606020202060204" pitchFamily="34" charset="0"/>
              </a:rPr>
              <a:t>SCHOOL FUNCTIONING</a:t>
            </a:r>
          </a:p>
        </p:txBody>
      </p:sp>
      <p:sp>
        <p:nvSpPr>
          <p:cNvPr id="3" name="Content Placeholder 2"/>
          <p:cNvSpPr>
            <a:spLocks noGrp="1"/>
          </p:cNvSpPr>
          <p:nvPr>
            <p:ph idx="1"/>
          </p:nvPr>
        </p:nvSpPr>
        <p:spPr>
          <a:xfrm>
            <a:off x="300929" y="2260727"/>
            <a:ext cx="5331245" cy="2564805"/>
          </a:xfrm>
        </p:spPr>
        <p:txBody>
          <a:bodyPr wrap="square">
            <a:spAutoFit/>
          </a:bodyPr>
          <a:lstStyle/>
          <a:p>
            <a:pPr>
              <a:lnSpc>
                <a:spcPct val="100000"/>
              </a:lnSpc>
              <a:buClr>
                <a:srgbClr val="F7AD00"/>
              </a:buClr>
            </a:pPr>
            <a:r>
              <a:rPr lang="en-GB" sz="1800" dirty="0">
                <a:solidFill>
                  <a:schemeClr val="tx1">
                    <a:lumMod val="75000"/>
                    <a:lumOff val="25000"/>
                  </a:schemeClr>
                </a:solidFill>
              </a:rPr>
              <a:t>Systematic review / 32 studies, more problems in various areas of school functioning vs national norms, matched controls, siblings and HEU.  </a:t>
            </a:r>
          </a:p>
          <a:p>
            <a:pPr>
              <a:lnSpc>
                <a:spcPct val="100000"/>
              </a:lnSpc>
              <a:buClr>
                <a:srgbClr val="F7AD00"/>
              </a:buClr>
            </a:pPr>
            <a:r>
              <a:rPr lang="en-GB" sz="1800" dirty="0">
                <a:solidFill>
                  <a:schemeClr val="tx1">
                    <a:lumMod val="75000"/>
                    <a:lumOff val="25000"/>
                  </a:schemeClr>
                </a:solidFill>
              </a:rPr>
              <a:t>Siblings/HEU children also reported significantly worse outcomes compared to national norms. </a:t>
            </a:r>
          </a:p>
          <a:p>
            <a:pPr>
              <a:lnSpc>
                <a:spcPct val="100000"/>
              </a:lnSpc>
              <a:buClr>
                <a:srgbClr val="F7AD00"/>
              </a:buClr>
            </a:pPr>
            <a:r>
              <a:rPr lang="en-GB" sz="1800" dirty="0">
                <a:solidFill>
                  <a:schemeClr val="tx1">
                    <a:lumMod val="75000"/>
                    <a:lumOff val="25000"/>
                  </a:schemeClr>
                </a:solidFill>
              </a:rPr>
              <a:t>This suggests that problems in school functioning cannot be solely attributed to the HIV-infection, but that multiple socio-economic and cultural factors may play a role. </a:t>
            </a:r>
          </a:p>
        </p:txBody>
      </p:sp>
      <p:cxnSp>
        <p:nvCxnSpPr>
          <p:cNvPr id="7" name="Straight Connector 6">
            <a:extLst>
              <a:ext uri="{FF2B5EF4-FFF2-40B4-BE49-F238E27FC236}">
                <a16:creationId xmlns:a16="http://schemas.microsoft.com/office/drawing/2014/main" id="{85DA1F44-8240-744D-B997-C890E5A45354}"/>
              </a:ext>
            </a:extLst>
          </p:cNvPr>
          <p:cNvCxnSpPr>
            <a:cxnSpLocks/>
          </p:cNvCxnSpPr>
          <p:nvPr/>
        </p:nvCxnSpPr>
        <p:spPr>
          <a:xfrm flipH="1">
            <a:off x="0" y="6293335"/>
            <a:ext cx="1219200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40148C-0363-A846-BE98-7BDBFD1298D0}"/>
              </a:ext>
            </a:extLst>
          </p:cNvPr>
          <p:cNvSpPr txBox="1"/>
          <p:nvPr/>
        </p:nvSpPr>
        <p:spPr>
          <a:xfrm>
            <a:off x="300929" y="6353778"/>
            <a:ext cx="11626028" cy="461665"/>
          </a:xfrm>
          <a:prstGeom prst="rect">
            <a:avLst/>
          </a:prstGeom>
          <a:noFill/>
        </p:spPr>
        <p:txBody>
          <a:bodyPr wrap="square">
            <a:spAutoFit/>
          </a:bodyPr>
          <a:lstStyle/>
          <a:p>
            <a:pPr marL="0" indent="0">
              <a:buNone/>
            </a:pPr>
            <a:r>
              <a:rPr lang="en-GB" sz="1200" i="1" dirty="0">
                <a:solidFill>
                  <a:schemeClr val="tx1">
                    <a:lumMod val="50000"/>
                    <a:lumOff val="50000"/>
                  </a:schemeClr>
                </a:solidFill>
              </a:rPr>
              <a:t>van </a:t>
            </a:r>
            <a:r>
              <a:rPr lang="en-GB" sz="1200" i="1" dirty="0" err="1">
                <a:solidFill>
                  <a:schemeClr val="tx1">
                    <a:lumMod val="50000"/>
                    <a:lumOff val="50000"/>
                  </a:schemeClr>
                </a:solidFill>
              </a:rPr>
              <a:t>Opstal</a:t>
            </a:r>
            <a:r>
              <a:rPr lang="en-GB" sz="1200" i="1" dirty="0">
                <a:solidFill>
                  <a:schemeClr val="tx1">
                    <a:lumMod val="50000"/>
                    <a:lumOff val="50000"/>
                  </a:schemeClr>
                </a:solidFill>
              </a:rPr>
              <a:t> SEM, Wagener MN, </a:t>
            </a:r>
            <a:r>
              <a:rPr lang="en-GB" sz="1200" i="1" dirty="0" err="1">
                <a:solidFill>
                  <a:schemeClr val="tx1">
                    <a:lumMod val="50000"/>
                    <a:lumOff val="50000"/>
                  </a:schemeClr>
                </a:solidFill>
              </a:rPr>
              <a:t>Miedema</a:t>
            </a:r>
            <a:r>
              <a:rPr lang="en-GB" sz="1200" i="1" dirty="0">
                <a:solidFill>
                  <a:schemeClr val="tx1">
                    <a:lumMod val="50000"/>
                    <a:lumOff val="50000"/>
                  </a:schemeClr>
                </a:solidFill>
              </a:rPr>
              <a:t> HS, </a:t>
            </a:r>
            <a:r>
              <a:rPr lang="en-GB" sz="1200" i="1" dirty="0" err="1">
                <a:solidFill>
                  <a:schemeClr val="tx1">
                    <a:lumMod val="50000"/>
                    <a:lumOff val="50000"/>
                  </a:schemeClr>
                </a:solidFill>
              </a:rPr>
              <a:t>Utens</a:t>
            </a:r>
            <a:r>
              <a:rPr lang="en-GB" sz="1200" i="1" dirty="0">
                <a:solidFill>
                  <a:schemeClr val="tx1">
                    <a:lumMod val="50000"/>
                    <a:lumOff val="50000"/>
                  </a:schemeClr>
                </a:solidFill>
              </a:rPr>
              <a:t> EMWJ, </a:t>
            </a:r>
            <a:r>
              <a:rPr lang="en-GB" sz="1200" i="1" dirty="0" err="1">
                <a:solidFill>
                  <a:schemeClr val="tx1">
                    <a:lumMod val="50000"/>
                    <a:lumOff val="50000"/>
                  </a:schemeClr>
                </a:solidFill>
              </a:rPr>
              <a:t>Aarsen</a:t>
            </a:r>
            <a:r>
              <a:rPr lang="en-GB" sz="1200" i="1" dirty="0">
                <a:solidFill>
                  <a:schemeClr val="tx1">
                    <a:lumMod val="50000"/>
                    <a:lumOff val="50000"/>
                  </a:schemeClr>
                </a:solidFill>
              </a:rPr>
              <a:t> FK, van der </a:t>
            </a:r>
            <a:r>
              <a:rPr lang="en-GB" sz="1200" i="1" dirty="0" err="1">
                <a:solidFill>
                  <a:schemeClr val="tx1">
                    <a:lumMod val="50000"/>
                    <a:lumOff val="50000"/>
                  </a:schemeClr>
                </a:solidFill>
              </a:rPr>
              <a:t>Knaap</a:t>
            </a:r>
            <a:r>
              <a:rPr lang="en-GB" sz="1200" i="1" dirty="0">
                <a:solidFill>
                  <a:schemeClr val="tx1">
                    <a:lumMod val="50000"/>
                    <a:lumOff val="50000"/>
                  </a:schemeClr>
                </a:solidFill>
              </a:rPr>
              <a:t> LC, van </a:t>
            </a:r>
            <a:r>
              <a:rPr lang="en-GB" sz="1200" i="1" dirty="0" err="1">
                <a:solidFill>
                  <a:schemeClr val="tx1">
                    <a:lumMod val="50000"/>
                    <a:lumOff val="50000"/>
                  </a:schemeClr>
                </a:solidFill>
              </a:rPr>
              <a:t>Gorp</a:t>
            </a:r>
            <a:r>
              <a:rPr lang="en-GB" sz="1200" i="1" dirty="0">
                <a:solidFill>
                  <a:schemeClr val="tx1">
                    <a:lumMod val="50000"/>
                    <a:lumOff val="50000"/>
                  </a:schemeClr>
                </a:solidFill>
              </a:rPr>
              <a:t> ECM, van Rossum AMC, </a:t>
            </a:r>
            <a:r>
              <a:rPr lang="en-GB" sz="1200" i="1" dirty="0" err="1">
                <a:solidFill>
                  <a:schemeClr val="tx1">
                    <a:lumMod val="50000"/>
                    <a:lumOff val="50000"/>
                  </a:schemeClr>
                </a:solidFill>
              </a:rPr>
              <a:t>Roelofs</a:t>
            </a:r>
            <a:r>
              <a:rPr lang="en-GB" sz="1200" i="1" dirty="0">
                <a:solidFill>
                  <a:schemeClr val="tx1">
                    <a:lumMod val="50000"/>
                    <a:lumOff val="50000"/>
                  </a:schemeClr>
                </a:solidFill>
              </a:rPr>
              <a:t> PDDM. School functioning of children with perinatal HIV-infection in high-income countries: A systematic review. </a:t>
            </a:r>
            <a:r>
              <a:rPr lang="en-GB" sz="1200" i="1" dirty="0" err="1">
                <a:solidFill>
                  <a:schemeClr val="tx1">
                    <a:lumMod val="50000"/>
                    <a:lumOff val="50000"/>
                  </a:schemeClr>
                </a:solidFill>
              </a:rPr>
              <a:t>PLoS</a:t>
            </a:r>
            <a:r>
              <a:rPr lang="en-GB" sz="1200" i="1" dirty="0">
                <a:solidFill>
                  <a:schemeClr val="tx1">
                    <a:lumMod val="50000"/>
                    <a:lumOff val="50000"/>
                  </a:schemeClr>
                </a:solidFill>
              </a:rPr>
              <a:t> One. 2021 Jun 4;16(6):e0252746</a:t>
            </a:r>
            <a:r>
              <a:rPr lang="en-GB" sz="1200" dirty="0">
                <a:solidFill>
                  <a:schemeClr val="tx1">
                    <a:lumMod val="50000"/>
                    <a:lumOff val="50000"/>
                  </a:schemeClr>
                </a:solidFill>
              </a:rPr>
              <a:t>. </a:t>
            </a:r>
          </a:p>
        </p:txBody>
      </p:sp>
      <p:pic>
        <p:nvPicPr>
          <p:cNvPr id="13" name="Picture 12" descr="A picture containing mirror&#10;&#10;Description automatically generated">
            <a:extLst>
              <a:ext uri="{FF2B5EF4-FFF2-40B4-BE49-F238E27FC236}">
                <a16:creationId xmlns:a16="http://schemas.microsoft.com/office/drawing/2014/main" id="{8F0F5C65-F3C6-064A-9D21-C8B3B7858A2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a:stretch/>
        </p:blipFill>
        <p:spPr>
          <a:xfrm>
            <a:off x="5925304" y="789130"/>
            <a:ext cx="6263999" cy="5508000"/>
          </a:xfrm>
          <a:prstGeom prst="rect">
            <a:avLst/>
          </a:prstGeom>
        </p:spPr>
      </p:pic>
    </p:spTree>
    <p:extLst>
      <p:ext uri="{BB962C8B-B14F-4D97-AF65-F5344CB8AC3E}">
        <p14:creationId xmlns:p14="http://schemas.microsoft.com/office/powerpoint/2010/main" val="2400111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4BFA887-4936-314C-9E63-482084057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Subtitle 3">
            <a:extLst>
              <a:ext uri="{FF2B5EF4-FFF2-40B4-BE49-F238E27FC236}">
                <a16:creationId xmlns:a16="http://schemas.microsoft.com/office/drawing/2014/main" id="{052EB6F3-01DB-E847-8560-C80568954218}"/>
              </a:ext>
            </a:extLst>
          </p:cNvPr>
          <p:cNvSpPr txBox="1">
            <a:spLocks/>
          </p:cNvSpPr>
          <p:nvPr/>
        </p:nvSpPr>
        <p:spPr>
          <a:xfrm>
            <a:off x="3816626" y="3526127"/>
            <a:ext cx="7388801" cy="500375"/>
          </a:xfr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Univers Condensed" panose="020B0606020202060204" pitchFamily="34" charset="0"/>
              </a:rPr>
              <a:t>MENTAL HEALTH</a:t>
            </a:r>
            <a:endParaRPr lang="en-US" sz="4400" b="1" dirty="0">
              <a:solidFill>
                <a:schemeClr val="tx1">
                  <a:lumMod val="75000"/>
                  <a:lumOff val="25000"/>
                </a:schemeClr>
              </a:solidFill>
              <a:latin typeface="Univers Condensed" panose="020B0606020202060204" pitchFamily="34" charset="0"/>
            </a:endParaRPr>
          </a:p>
          <a:p>
            <a:pPr marL="0" indent="0">
              <a:buNone/>
            </a:pPr>
            <a:r>
              <a:rPr lang="en-US" sz="4400" dirty="0">
                <a:latin typeface="Arial Narrow" panose="020B0604020202020204" pitchFamily="34" charset="0"/>
              </a:rPr>
              <a:t> </a:t>
            </a:r>
          </a:p>
        </p:txBody>
      </p:sp>
      <p:grpSp>
        <p:nvGrpSpPr>
          <p:cNvPr id="29" name="Group 28">
            <a:extLst>
              <a:ext uri="{FF2B5EF4-FFF2-40B4-BE49-F238E27FC236}">
                <a16:creationId xmlns:a16="http://schemas.microsoft.com/office/drawing/2014/main" id="{7F588993-7F34-C748-9549-4612CC4FDE73}"/>
              </a:ext>
            </a:extLst>
          </p:cNvPr>
          <p:cNvGrpSpPr/>
          <p:nvPr/>
        </p:nvGrpSpPr>
        <p:grpSpPr>
          <a:xfrm>
            <a:off x="2153974" y="3148994"/>
            <a:ext cx="1307651" cy="1286541"/>
            <a:chOff x="2488172" y="2280684"/>
            <a:chExt cx="1307651" cy="1286541"/>
          </a:xfrm>
        </p:grpSpPr>
        <p:grpSp>
          <p:nvGrpSpPr>
            <p:cNvPr id="30" name="Group 29">
              <a:extLst>
                <a:ext uri="{FF2B5EF4-FFF2-40B4-BE49-F238E27FC236}">
                  <a16:creationId xmlns:a16="http://schemas.microsoft.com/office/drawing/2014/main" id="{85B3A71E-7CC5-8F4D-A607-5BDB35787C5E}"/>
                </a:ext>
              </a:extLst>
            </p:cNvPr>
            <p:cNvGrpSpPr/>
            <p:nvPr/>
          </p:nvGrpSpPr>
          <p:grpSpPr>
            <a:xfrm>
              <a:off x="2488172" y="2280684"/>
              <a:ext cx="1307651" cy="1254642"/>
              <a:chOff x="5412126" y="2838893"/>
              <a:chExt cx="1307651" cy="1254642"/>
            </a:xfrm>
          </p:grpSpPr>
          <p:sp>
            <p:nvSpPr>
              <p:cNvPr id="32" name="Oval 31">
                <a:extLst>
                  <a:ext uri="{FF2B5EF4-FFF2-40B4-BE49-F238E27FC236}">
                    <a16:creationId xmlns:a16="http://schemas.microsoft.com/office/drawing/2014/main" id="{65089154-AB62-CF46-BFB8-D2912EA8CC12}"/>
                  </a:ext>
                </a:extLst>
              </p:cNvPr>
              <p:cNvSpPr/>
              <p:nvPr/>
            </p:nvSpPr>
            <p:spPr>
              <a:xfrm>
                <a:off x="5465135" y="2838893"/>
                <a:ext cx="1254642" cy="1254642"/>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4020202020204" pitchFamily="34" charset="0"/>
                </a:endParaRPr>
              </a:p>
            </p:txBody>
          </p:sp>
          <p:sp>
            <p:nvSpPr>
              <p:cNvPr id="33" name="TextBox 32">
                <a:extLst>
                  <a:ext uri="{FF2B5EF4-FFF2-40B4-BE49-F238E27FC236}">
                    <a16:creationId xmlns:a16="http://schemas.microsoft.com/office/drawing/2014/main" id="{6CFBA496-0B3E-6E40-9841-B95940F0D1FC}"/>
                  </a:ext>
                </a:extLst>
              </p:cNvPr>
              <p:cNvSpPr txBox="1"/>
              <p:nvPr/>
            </p:nvSpPr>
            <p:spPr>
              <a:xfrm>
                <a:off x="5412126" y="3121249"/>
                <a:ext cx="1254643" cy="769441"/>
              </a:xfrm>
              <a:prstGeom prst="rect">
                <a:avLst/>
              </a:prstGeom>
              <a:noFill/>
            </p:spPr>
            <p:txBody>
              <a:bodyPr wrap="square" rtlCol="0">
                <a:spAutoFit/>
              </a:bodyPr>
              <a:lstStyle/>
              <a:p>
                <a:pPr algn="ctr"/>
                <a:r>
                  <a:rPr lang="en-GB" sz="4400" b="1" dirty="0">
                    <a:solidFill>
                      <a:schemeClr val="bg1"/>
                    </a:solidFill>
                    <a:latin typeface="Univers Condensed" panose="020B0506020202050204" pitchFamily="34" charset="0"/>
                  </a:rPr>
                  <a:t>5</a:t>
                </a:r>
              </a:p>
            </p:txBody>
          </p:sp>
        </p:grpSp>
        <p:sp>
          <p:nvSpPr>
            <p:cNvPr id="31" name="Oval 30">
              <a:extLst>
                <a:ext uri="{FF2B5EF4-FFF2-40B4-BE49-F238E27FC236}">
                  <a16:creationId xmlns:a16="http://schemas.microsoft.com/office/drawing/2014/main" id="{2409B60C-CA4D-D44E-A88E-F155A5A064B7}"/>
                </a:ext>
              </a:extLst>
            </p:cNvPr>
            <p:cNvSpPr/>
            <p:nvPr/>
          </p:nvSpPr>
          <p:spPr>
            <a:xfrm>
              <a:off x="2498648" y="2312583"/>
              <a:ext cx="1254642" cy="12546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4020202020204" pitchFamily="34" charset="0"/>
              </a:endParaRPr>
            </a:p>
          </p:txBody>
        </p:sp>
      </p:grpSp>
    </p:spTree>
    <p:extLst>
      <p:ext uri="{BB962C8B-B14F-4D97-AF65-F5344CB8AC3E}">
        <p14:creationId xmlns:p14="http://schemas.microsoft.com/office/powerpoint/2010/main" val="1591818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mirror, reflection, yellow&#10;&#10;Description automatically generated">
            <a:extLst>
              <a:ext uri="{FF2B5EF4-FFF2-40B4-BE49-F238E27FC236}">
                <a16:creationId xmlns:a16="http://schemas.microsoft.com/office/drawing/2014/main" id="{5CC81488-540F-4648-9C64-85B039049E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9747" r="-13154"/>
          <a:stretch/>
        </p:blipFill>
        <p:spPr>
          <a:xfrm flipH="1">
            <a:off x="4939002" y="-463576"/>
            <a:ext cx="7264998" cy="7328202"/>
          </a:xfrm>
          <a:prstGeom prst="rect">
            <a:avLst/>
          </a:prstGeom>
        </p:spPr>
      </p:pic>
      <p:sp>
        <p:nvSpPr>
          <p:cNvPr id="2" name="Title 1"/>
          <p:cNvSpPr>
            <a:spLocks noGrp="1"/>
          </p:cNvSpPr>
          <p:nvPr>
            <p:ph type="title"/>
          </p:nvPr>
        </p:nvSpPr>
        <p:spPr>
          <a:xfrm>
            <a:off x="258065" y="213798"/>
            <a:ext cx="10515600" cy="701731"/>
          </a:xfrm>
        </p:spPr>
        <p:txBody>
          <a:bodyPr>
            <a:spAutoFit/>
          </a:bodyPr>
          <a:lstStyle/>
          <a:p>
            <a:r>
              <a:rPr lang="en-GB" b="1" dirty="0">
                <a:solidFill>
                  <a:srgbClr val="F7AD00"/>
                </a:solidFill>
                <a:latin typeface="Univers Condensed" panose="020B0606020202060204" pitchFamily="34" charset="0"/>
              </a:rPr>
              <a:t>MENTAL HEALTH</a:t>
            </a:r>
          </a:p>
        </p:txBody>
      </p:sp>
      <p:sp>
        <p:nvSpPr>
          <p:cNvPr id="3" name="Content Placeholder 2"/>
          <p:cNvSpPr>
            <a:spLocks noGrp="1"/>
          </p:cNvSpPr>
          <p:nvPr>
            <p:ph idx="1"/>
          </p:nvPr>
        </p:nvSpPr>
        <p:spPr>
          <a:xfrm>
            <a:off x="258066" y="2034762"/>
            <a:ext cx="5525838" cy="4057521"/>
          </a:xfrm>
        </p:spPr>
        <p:txBody>
          <a:bodyPr wrap="square">
            <a:spAutoFit/>
          </a:bodyPr>
          <a:lstStyle/>
          <a:p>
            <a:pPr>
              <a:buClr>
                <a:srgbClr val="F7AD00"/>
              </a:buClr>
            </a:pPr>
            <a:r>
              <a:rPr lang="en-GB" sz="1800" dirty="0">
                <a:solidFill>
                  <a:schemeClr val="tx1">
                    <a:lumMod val="75000"/>
                    <a:lumOff val="25000"/>
                  </a:schemeClr>
                </a:solidFill>
              </a:rPr>
              <a:t>Suicidal risk – </a:t>
            </a:r>
            <a:r>
              <a:rPr lang="en-GB" sz="1800" dirty="0" err="1">
                <a:solidFill>
                  <a:schemeClr val="tx1">
                    <a:lumMod val="75000"/>
                    <a:lumOff val="25000"/>
                  </a:schemeClr>
                </a:solidFill>
              </a:rPr>
              <a:t>Kreniske</a:t>
            </a:r>
            <a:r>
              <a:rPr lang="en-GB" sz="1800" dirty="0">
                <a:solidFill>
                  <a:schemeClr val="tx1">
                    <a:lumMod val="75000"/>
                    <a:lumOff val="25000"/>
                  </a:schemeClr>
                </a:solidFill>
              </a:rPr>
              <a:t> et al 2021 (n=339) </a:t>
            </a:r>
            <a:br>
              <a:rPr lang="en-GB" sz="1800" dirty="0">
                <a:solidFill>
                  <a:schemeClr val="tx1">
                    <a:lumMod val="75000"/>
                    <a:lumOff val="25000"/>
                  </a:schemeClr>
                </a:solidFill>
              </a:rPr>
            </a:br>
            <a:r>
              <a:rPr lang="en-GB" sz="1200" dirty="0" err="1">
                <a:solidFill>
                  <a:schemeClr val="tx1">
                    <a:lumMod val="65000"/>
                    <a:lumOff val="35000"/>
                  </a:schemeClr>
                </a:solidFill>
              </a:rPr>
              <a:t>Kreniske</a:t>
            </a:r>
            <a:r>
              <a:rPr lang="en-GB" sz="1200" dirty="0">
                <a:solidFill>
                  <a:schemeClr val="tx1">
                    <a:lumMod val="65000"/>
                    <a:lumOff val="35000"/>
                  </a:schemeClr>
                </a:solidFill>
              </a:rPr>
              <a:t> P, </a:t>
            </a:r>
            <a:r>
              <a:rPr lang="en-GB" sz="1200" dirty="0" err="1">
                <a:solidFill>
                  <a:schemeClr val="tx1">
                    <a:lumMod val="65000"/>
                    <a:lumOff val="35000"/>
                  </a:schemeClr>
                </a:solidFill>
              </a:rPr>
              <a:t>Mellins</a:t>
            </a:r>
            <a:r>
              <a:rPr lang="en-GB" sz="1200" dirty="0">
                <a:solidFill>
                  <a:schemeClr val="tx1">
                    <a:lumMod val="65000"/>
                    <a:lumOff val="35000"/>
                  </a:schemeClr>
                </a:solidFill>
              </a:rPr>
              <a:t> CA, Dolezal C, Morrison C, Shea E, Fisher PW, </a:t>
            </a:r>
            <a:r>
              <a:rPr lang="en-GB" sz="1200" dirty="0" err="1">
                <a:solidFill>
                  <a:schemeClr val="tx1">
                    <a:lumMod val="65000"/>
                    <a:lumOff val="35000"/>
                  </a:schemeClr>
                </a:solidFill>
              </a:rPr>
              <a:t>Kluisza</a:t>
            </a:r>
            <a:r>
              <a:rPr lang="en-GB" sz="1200" dirty="0">
                <a:solidFill>
                  <a:schemeClr val="tx1">
                    <a:lumMod val="65000"/>
                    <a:lumOff val="35000"/>
                  </a:schemeClr>
                </a:solidFill>
              </a:rPr>
              <a:t> L, Robbins RN, Nguyen N, Leu CS, </a:t>
            </a:r>
            <a:r>
              <a:rPr lang="en-GB" sz="1200" dirty="0" err="1">
                <a:solidFill>
                  <a:schemeClr val="tx1">
                    <a:lumMod val="65000"/>
                    <a:lumOff val="35000"/>
                  </a:schemeClr>
                </a:solidFill>
              </a:rPr>
              <a:t>Wiznia</a:t>
            </a:r>
            <a:r>
              <a:rPr lang="en-GB" sz="1200" dirty="0">
                <a:solidFill>
                  <a:schemeClr val="tx1">
                    <a:lumMod val="65000"/>
                    <a:lumOff val="35000"/>
                  </a:schemeClr>
                </a:solidFill>
              </a:rPr>
              <a:t> A, Abrams EJ. Predictors of attempted suicide among youth living with perinatal HIV infection and perinatal HIV exposed uninfected counterparts. J </a:t>
            </a:r>
            <a:r>
              <a:rPr lang="en-GB" sz="1200" dirty="0" err="1">
                <a:solidFill>
                  <a:schemeClr val="tx1">
                    <a:lumMod val="65000"/>
                    <a:lumOff val="35000"/>
                  </a:schemeClr>
                </a:solidFill>
              </a:rPr>
              <a:t>Acquir</a:t>
            </a:r>
            <a:r>
              <a:rPr lang="en-GB" sz="1200" dirty="0">
                <a:solidFill>
                  <a:schemeClr val="tx1">
                    <a:lumMod val="65000"/>
                    <a:lumOff val="35000"/>
                  </a:schemeClr>
                </a:solidFill>
              </a:rPr>
              <a:t> Immune </a:t>
            </a:r>
            <a:r>
              <a:rPr lang="en-GB" sz="1200" dirty="0" err="1">
                <a:solidFill>
                  <a:schemeClr val="tx1">
                    <a:lumMod val="65000"/>
                    <a:lumOff val="35000"/>
                  </a:schemeClr>
                </a:solidFill>
              </a:rPr>
              <a:t>Defic</a:t>
            </a:r>
            <a:r>
              <a:rPr lang="en-GB" sz="1200" dirty="0">
                <a:solidFill>
                  <a:schemeClr val="tx1">
                    <a:lumMod val="65000"/>
                    <a:lumOff val="35000"/>
                  </a:schemeClr>
                </a:solidFill>
              </a:rPr>
              <a:t> </a:t>
            </a:r>
            <a:r>
              <a:rPr lang="en-GB" sz="1200" dirty="0" err="1">
                <a:solidFill>
                  <a:schemeClr val="tx1">
                    <a:lumMod val="65000"/>
                    <a:lumOff val="35000"/>
                  </a:schemeClr>
                </a:solidFill>
              </a:rPr>
              <a:t>Syndr</a:t>
            </a:r>
            <a:r>
              <a:rPr lang="en-GB" sz="1200" dirty="0">
                <a:solidFill>
                  <a:schemeClr val="tx1">
                    <a:lumMod val="65000"/>
                    <a:lumOff val="35000"/>
                  </a:schemeClr>
                </a:solidFill>
              </a:rPr>
              <a:t>. 2021 Aug 16. </a:t>
            </a:r>
          </a:p>
          <a:p>
            <a:pPr marL="0" indent="0">
              <a:buClr>
                <a:srgbClr val="F7AD00"/>
              </a:buClr>
              <a:buNone/>
            </a:pPr>
            <a:endParaRPr lang="en-GB" sz="1200" dirty="0">
              <a:solidFill>
                <a:schemeClr val="tx1">
                  <a:lumMod val="65000"/>
                  <a:lumOff val="35000"/>
                </a:schemeClr>
              </a:solidFill>
            </a:endParaRPr>
          </a:p>
          <a:p>
            <a:pPr>
              <a:buClr>
                <a:srgbClr val="F7AD00"/>
              </a:buClr>
            </a:pPr>
            <a:r>
              <a:rPr lang="en-GB" sz="1800" dirty="0">
                <a:solidFill>
                  <a:schemeClr val="tx1">
                    <a:lumMod val="75000"/>
                    <a:lumOff val="25000"/>
                  </a:schemeClr>
                </a:solidFill>
              </a:rPr>
              <a:t>Attempted suicide prevalence significantly higher among Adolescents living with HIV compared to Adolescents HEU </a:t>
            </a:r>
            <a:br>
              <a:rPr lang="en-GB" sz="1800" dirty="0">
                <a:solidFill>
                  <a:schemeClr val="tx1">
                    <a:lumMod val="75000"/>
                    <a:lumOff val="25000"/>
                  </a:schemeClr>
                </a:solidFill>
              </a:rPr>
            </a:br>
            <a:r>
              <a:rPr lang="en-GB" sz="1800" dirty="0">
                <a:solidFill>
                  <a:schemeClr val="tx1">
                    <a:lumMod val="75000"/>
                    <a:lumOff val="25000"/>
                  </a:schemeClr>
                </a:solidFill>
              </a:rPr>
              <a:t>(27% vs 16%, p = 0.019) with HIV having 2.21 times the odds of making an attempt (95% CI: [1.18, 4.12], p = 0.013). </a:t>
            </a:r>
          </a:p>
          <a:p>
            <a:pPr marL="0" indent="0">
              <a:buClr>
                <a:srgbClr val="F7AD00"/>
              </a:buClr>
              <a:buNone/>
            </a:pPr>
            <a:endParaRPr lang="en-GB" sz="1800" dirty="0">
              <a:solidFill>
                <a:schemeClr val="tx1">
                  <a:lumMod val="75000"/>
                  <a:lumOff val="25000"/>
                </a:schemeClr>
              </a:solidFill>
            </a:endParaRPr>
          </a:p>
          <a:p>
            <a:pPr>
              <a:buClr>
                <a:srgbClr val="F7AD00"/>
              </a:buClr>
            </a:pPr>
            <a:r>
              <a:rPr lang="en-GB" sz="1800" dirty="0" err="1">
                <a:solidFill>
                  <a:schemeClr val="tx1">
                    <a:lumMod val="75000"/>
                    <a:lumOff val="25000"/>
                  </a:schemeClr>
                </a:solidFill>
              </a:rPr>
              <a:t>Rukondo</a:t>
            </a:r>
            <a:r>
              <a:rPr lang="en-GB" sz="1800" dirty="0">
                <a:solidFill>
                  <a:schemeClr val="tx1">
                    <a:lumMod val="75000"/>
                    <a:lumOff val="25000"/>
                  </a:schemeClr>
                </a:solidFill>
              </a:rPr>
              <a:t> (2020) n=392 Uganda. </a:t>
            </a:r>
            <a:br>
              <a:rPr lang="en-GB" sz="1800" dirty="0">
                <a:solidFill>
                  <a:schemeClr val="tx1">
                    <a:lumMod val="75000"/>
                    <a:lumOff val="25000"/>
                  </a:schemeClr>
                </a:solidFill>
              </a:rPr>
            </a:br>
            <a:r>
              <a:rPr lang="en-GB" sz="1800" dirty="0">
                <a:solidFill>
                  <a:schemeClr val="tx1">
                    <a:lumMod val="75000"/>
                    <a:lumOff val="25000"/>
                  </a:schemeClr>
                </a:solidFill>
              </a:rPr>
              <a:t>10.7% prevalence among youth HIV.</a:t>
            </a:r>
            <a:br>
              <a:rPr lang="en-GB" sz="1800" dirty="0">
                <a:solidFill>
                  <a:schemeClr val="tx1">
                    <a:lumMod val="75000"/>
                    <a:lumOff val="25000"/>
                  </a:schemeClr>
                </a:solidFill>
              </a:rPr>
            </a:br>
            <a:r>
              <a:rPr lang="en-GB" sz="1200" dirty="0">
                <a:solidFill>
                  <a:schemeClr val="tx1">
                    <a:lumMod val="65000"/>
                    <a:lumOff val="35000"/>
                  </a:schemeClr>
                </a:solidFill>
                <a:cs typeface="Arial Narrow" panose="020B0604020202020204" pitchFamily="34" charset="0"/>
              </a:rPr>
              <a:t>Rukundo GZ, </a:t>
            </a:r>
            <a:r>
              <a:rPr lang="en-GB" sz="1200" dirty="0" err="1">
                <a:solidFill>
                  <a:schemeClr val="tx1">
                    <a:lumMod val="65000"/>
                    <a:lumOff val="35000"/>
                  </a:schemeClr>
                </a:solidFill>
                <a:cs typeface="Arial Narrow" panose="020B0604020202020204" pitchFamily="34" charset="0"/>
              </a:rPr>
              <a:t>Mpango</a:t>
            </a:r>
            <a:r>
              <a:rPr lang="en-GB" sz="1200" dirty="0">
                <a:solidFill>
                  <a:schemeClr val="tx1">
                    <a:lumMod val="65000"/>
                    <a:lumOff val="35000"/>
                  </a:schemeClr>
                </a:solidFill>
                <a:cs typeface="Arial Narrow" panose="020B0604020202020204" pitchFamily="34" charset="0"/>
              </a:rPr>
              <a:t> RS, </a:t>
            </a:r>
            <a:r>
              <a:rPr lang="en-GB" sz="1200" dirty="0" err="1">
                <a:solidFill>
                  <a:schemeClr val="tx1">
                    <a:lumMod val="65000"/>
                    <a:lumOff val="35000"/>
                  </a:schemeClr>
                </a:solidFill>
                <a:cs typeface="Arial Narrow" panose="020B0604020202020204" pitchFamily="34" charset="0"/>
              </a:rPr>
              <a:t>Ssembajjwe</a:t>
            </a:r>
            <a:r>
              <a:rPr lang="en-GB" sz="1200" dirty="0">
                <a:solidFill>
                  <a:schemeClr val="tx1">
                    <a:lumMod val="65000"/>
                    <a:lumOff val="35000"/>
                  </a:schemeClr>
                </a:solidFill>
                <a:cs typeface="Arial Narrow" panose="020B0604020202020204" pitchFamily="34" charset="0"/>
              </a:rPr>
              <a:t> W, </a:t>
            </a:r>
            <a:r>
              <a:rPr lang="en-GB" sz="1200" dirty="0" err="1">
                <a:solidFill>
                  <a:schemeClr val="tx1">
                    <a:lumMod val="65000"/>
                    <a:lumOff val="35000"/>
                  </a:schemeClr>
                </a:solidFill>
                <a:cs typeface="Arial Narrow" panose="020B0604020202020204" pitchFamily="34" charset="0"/>
              </a:rPr>
              <a:t>Gadow</a:t>
            </a:r>
            <a:r>
              <a:rPr lang="en-GB" sz="1200" dirty="0">
                <a:solidFill>
                  <a:schemeClr val="tx1">
                    <a:lumMod val="65000"/>
                    <a:lumOff val="35000"/>
                  </a:schemeClr>
                </a:solidFill>
                <a:cs typeface="Arial Narrow" panose="020B0604020202020204" pitchFamily="34" charset="0"/>
              </a:rPr>
              <a:t> KD, Patel V, </a:t>
            </a:r>
            <a:r>
              <a:rPr lang="en-GB" sz="1200" dirty="0" err="1">
                <a:solidFill>
                  <a:schemeClr val="tx1">
                    <a:lumMod val="65000"/>
                    <a:lumOff val="35000"/>
                  </a:schemeClr>
                </a:solidFill>
                <a:cs typeface="Arial Narrow" panose="020B0604020202020204" pitchFamily="34" charset="0"/>
              </a:rPr>
              <a:t>Kinyanda</a:t>
            </a:r>
            <a:r>
              <a:rPr lang="en-GB" sz="1200" dirty="0">
                <a:solidFill>
                  <a:schemeClr val="tx1">
                    <a:lumMod val="65000"/>
                    <a:lumOff val="35000"/>
                  </a:schemeClr>
                </a:solidFill>
                <a:cs typeface="Arial Narrow" panose="020B0604020202020204" pitchFamily="34" charset="0"/>
              </a:rPr>
              <a:t> E. Prevalence and risk factors for youth suicidality among </a:t>
            </a:r>
            <a:r>
              <a:rPr lang="en-GB" sz="1200" dirty="0" err="1">
                <a:solidFill>
                  <a:schemeClr val="tx1">
                    <a:lumMod val="65000"/>
                    <a:lumOff val="35000"/>
                  </a:schemeClr>
                </a:solidFill>
                <a:cs typeface="Arial Narrow" panose="020B0604020202020204" pitchFamily="34" charset="0"/>
              </a:rPr>
              <a:t>perinatally</a:t>
            </a:r>
            <a:r>
              <a:rPr lang="en-GB" sz="1200" dirty="0">
                <a:solidFill>
                  <a:schemeClr val="tx1">
                    <a:lumMod val="65000"/>
                    <a:lumOff val="35000"/>
                  </a:schemeClr>
                </a:solidFill>
                <a:cs typeface="Arial Narrow" panose="020B0604020202020204" pitchFamily="34" charset="0"/>
              </a:rPr>
              <a:t> infected youths living with HIV/AIDS in Uganda: the CHAKA study. Child </a:t>
            </a:r>
            <a:r>
              <a:rPr lang="en-GB" sz="1200" dirty="0" err="1">
                <a:solidFill>
                  <a:schemeClr val="tx1">
                    <a:lumMod val="65000"/>
                    <a:lumOff val="35000"/>
                  </a:schemeClr>
                </a:solidFill>
                <a:cs typeface="Arial Narrow" panose="020B0604020202020204" pitchFamily="34" charset="0"/>
              </a:rPr>
              <a:t>Adolesc</a:t>
            </a:r>
            <a:r>
              <a:rPr lang="en-GB" sz="1200" dirty="0">
                <a:solidFill>
                  <a:schemeClr val="tx1">
                    <a:lumMod val="65000"/>
                    <a:lumOff val="35000"/>
                  </a:schemeClr>
                </a:solidFill>
                <a:cs typeface="Arial Narrow" panose="020B0604020202020204" pitchFamily="34" charset="0"/>
              </a:rPr>
              <a:t> Psychiatry </a:t>
            </a:r>
            <a:r>
              <a:rPr lang="en-GB" sz="1200" dirty="0" err="1">
                <a:solidFill>
                  <a:schemeClr val="tx1">
                    <a:lumMod val="65000"/>
                    <a:lumOff val="35000"/>
                  </a:schemeClr>
                </a:solidFill>
                <a:cs typeface="Arial Narrow" panose="020B0604020202020204" pitchFamily="34" charset="0"/>
              </a:rPr>
              <a:t>Ment</a:t>
            </a:r>
            <a:r>
              <a:rPr lang="en-GB" sz="1200" dirty="0">
                <a:solidFill>
                  <a:schemeClr val="tx1">
                    <a:lumMod val="65000"/>
                    <a:lumOff val="35000"/>
                  </a:schemeClr>
                </a:solidFill>
                <a:cs typeface="Arial Narrow" panose="020B0604020202020204" pitchFamily="34" charset="0"/>
              </a:rPr>
              <a:t> Health. 2020 Oct 24;14:41. </a:t>
            </a:r>
          </a:p>
        </p:txBody>
      </p:sp>
    </p:spTree>
    <p:extLst>
      <p:ext uri="{BB962C8B-B14F-4D97-AF65-F5344CB8AC3E}">
        <p14:creationId xmlns:p14="http://schemas.microsoft.com/office/powerpoint/2010/main" val="1259362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6922EC3-0D2C-4048-9D32-A2514D56AFA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6695" y="2220528"/>
            <a:ext cx="3444467" cy="35730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11image41763024">
            <a:extLst>
              <a:ext uri="{FF2B5EF4-FFF2-40B4-BE49-F238E27FC236}">
                <a16:creationId xmlns:a16="http://schemas.microsoft.com/office/drawing/2014/main" id="{DB2CF5F1-B7D4-9E4E-B851-FAD83575C22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633882" y="2220527"/>
            <a:ext cx="4311182" cy="35730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E70CD2-C2B7-394F-BA9E-196226AF0708}"/>
              </a:ext>
            </a:extLst>
          </p:cNvPr>
          <p:cNvSpPr txBox="1"/>
          <p:nvPr/>
        </p:nvSpPr>
        <p:spPr>
          <a:xfrm>
            <a:off x="236630" y="967864"/>
            <a:ext cx="4777700" cy="1200329"/>
          </a:xfrm>
          <a:prstGeom prst="rect">
            <a:avLst/>
          </a:prstGeom>
          <a:noFill/>
        </p:spPr>
        <p:txBody>
          <a:bodyPr wrap="square" rtlCol="0">
            <a:spAutoFit/>
          </a:bodyPr>
          <a:lstStyle/>
          <a:p>
            <a:endParaRPr lang="en-US" dirty="0">
              <a:solidFill>
                <a:schemeClr val="tx1">
                  <a:lumMod val="65000"/>
                  <a:lumOff val="35000"/>
                </a:schemeClr>
              </a:solidFill>
              <a:latin typeface="Arial Narrow" panose="020B0604020202020204" pitchFamily="34" charset="0"/>
            </a:endParaRPr>
          </a:p>
          <a:p>
            <a:r>
              <a:rPr lang="en-US" b="1" dirty="0">
                <a:solidFill>
                  <a:schemeClr val="tx1">
                    <a:lumMod val="75000"/>
                    <a:lumOff val="25000"/>
                  </a:schemeClr>
                </a:solidFill>
                <a:latin typeface="Arial Narrow" panose="020B0604020202020204" pitchFamily="34" charset="0"/>
              </a:rPr>
              <a:t>ZIMBABWE</a:t>
            </a:r>
          </a:p>
          <a:p>
            <a:r>
              <a:rPr lang="en-US" dirty="0" err="1">
                <a:solidFill>
                  <a:schemeClr val="tx1">
                    <a:lumMod val="75000"/>
                    <a:lumOff val="25000"/>
                  </a:schemeClr>
                </a:solidFill>
                <a:latin typeface="Arial Narrow" panose="020B0604020202020204" pitchFamily="34" charset="0"/>
              </a:rPr>
              <a:t>Zvandiri</a:t>
            </a:r>
            <a:r>
              <a:rPr lang="en-US" dirty="0">
                <a:solidFill>
                  <a:schemeClr val="tx1">
                    <a:lumMod val="75000"/>
                    <a:lumOff val="25000"/>
                  </a:schemeClr>
                </a:solidFill>
                <a:latin typeface="Arial Narrow" panose="020B0604020202020204" pitchFamily="34" charset="0"/>
              </a:rPr>
              <a:t> + Friendship bench </a:t>
            </a:r>
            <a:br>
              <a:rPr lang="en-US" dirty="0">
                <a:solidFill>
                  <a:schemeClr val="tx1">
                    <a:lumMod val="75000"/>
                    <a:lumOff val="25000"/>
                  </a:schemeClr>
                </a:solidFill>
                <a:latin typeface="Arial Narrow" panose="020B0604020202020204" pitchFamily="34" charset="0"/>
              </a:rPr>
            </a:br>
            <a:r>
              <a:rPr lang="en-US" dirty="0">
                <a:solidFill>
                  <a:schemeClr val="tx1">
                    <a:lumMod val="75000"/>
                    <a:lumOff val="25000"/>
                  </a:schemeClr>
                </a:solidFill>
                <a:latin typeface="Arial Narrow" panose="020B0604020202020204" pitchFamily="34" charset="0"/>
              </a:rPr>
              <a:t>= viral suppression + mental health benefits</a:t>
            </a:r>
          </a:p>
        </p:txBody>
      </p:sp>
      <p:sp>
        <p:nvSpPr>
          <p:cNvPr id="8" name="Title 1">
            <a:extLst>
              <a:ext uri="{FF2B5EF4-FFF2-40B4-BE49-F238E27FC236}">
                <a16:creationId xmlns:a16="http://schemas.microsoft.com/office/drawing/2014/main" id="{85E60910-2C29-974E-A7F3-898BBB8279AC}"/>
              </a:ext>
            </a:extLst>
          </p:cNvPr>
          <p:cNvSpPr>
            <a:spLocks noGrp="1"/>
          </p:cNvSpPr>
          <p:nvPr>
            <p:ph type="title"/>
          </p:nvPr>
        </p:nvSpPr>
        <p:spPr>
          <a:xfrm>
            <a:off x="236630" y="213798"/>
            <a:ext cx="11718740" cy="701731"/>
          </a:xfrm>
        </p:spPr>
        <p:txBody>
          <a:bodyPr wrap="square">
            <a:spAutoFit/>
          </a:bodyPr>
          <a:lstStyle/>
          <a:p>
            <a:r>
              <a:rPr lang="en-GB" b="1" dirty="0">
                <a:solidFill>
                  <a:srgbClr val="F7AD00"/>
                </a:solidFill>
                <a:latin typeface="Univers Condensed" panose="020B0606020202060204" pitchFamily="34" charset="0"/>
              </a:rPr>
              <a:t>INNOVATIONS IN EVIDENCE: </a:t>
            </a:r>
            <a:r>
              <a:rPr lang="en-GB" b="1" dirty="0">
                <a:solidFill>
                  <a:schemeClr val="tx1">
                    <a:lumMod val="65000"/>
                    <a:lumOff val="35000"/>
                  </a:schemeClr>
                </a:solidFill>
                <a:latin typeface="Univers Condensed" panose="020B0606020202060204" pitchFamily="34" charset="0"/>
              </a:rPr>
              <a:t>Mental health &amp; HIV</a:t>
            </a:r>
          </a:p>
        </p:txBody>
      </p:sp>
      <p:sp>
        <p:nvSpPr>
          <p:cNvPr id="9" name="TextBox 8">
            <a:extLst>
              <a:ext uri="{FF2B5EF4-FFF2-40B4-BE49-F238E27FC236}">
                <a16:creationId xmlns:a16="http://schemas.microsoft.com/office/drawing/2014/main" id="{15225E74-8C10-4041-B505-3B85650A0DC5}"/>
              </a:ext>
            </a:extLst>
          </p:cNvPr>
          <p:cNvSpPr txBox="1"/>
          <p:nvPr/>
        </p:nvSpPr>
        <p:spPr>
          <a:xfrm>
            <a:off x="6569961" y="1207400"/>
            <a:ext cx="4777700" cy="923330"/>
          </a:xfrm>
          <a:prstGeom prst="rect">
            <a:avLst/>
          </a:prstGeom>
          <a:noFill/>
        </p:spPr>
        <p:txBody>
          <a:bodyPr wrap="square" rtlCol="0">
            <a:spAutoFit/>
          </a:bodyPr>
          <a:lstStyle/>
          <a:p>
            <a:r>
              <a:rPr lang="en-US" b="1" dirty="0">
                <a:solidFill>
                  <a:schemeClr val="tx1">
                    <a:lumMod val="75000"/>
                    <a:lumOff val="25000"/>
                  </a:schemeClr>
                </a:solidFill>
                <a:latin typeface="Arial Narrow" panose="020B0604020202020204" pitchFamily="34" charset="0"/>
              </a:rPr>
              <a:t>UGANDA</a:t>
            </a:r>
          </a:p>
          <a:p>
            <a:r>
              <a:rPr lang="en-US" dirty="0" err="1">
                <a:solidFill>
                  <a:schemeClr val="tx1">
                    <a:lumMod val="75000"/>
                    <a:lumOff val="25000"/>
                  </a:schemeClr>
                </a:solidFill>
                <a:latin typeface="Arial Narrow" panose="020B0604020202020204" pitchFamily="34" charset="0"/>
              </a:rPr>
              <a:t>Suubi+adherence</a:t>
            </a:r>
            <a:r>
              <a:rPr lang="en-US" dirty="0">
                <a:solidFill>
                  <a:schemeClr val="tx1">
                    <a:lumMod val="75000"/>
                    <a:lumOff val="25000"/>
                  </a:schemeClr>
                </a:solidFill>
                <a:latin typeface="Arial Narrow" panose="020B0604020202020204" pitchFamily="34" charset="0"/>
              </a:rPr>
              <a:t> – economic support </a:t>
            </a:r>
            <a:br>
              <a:rPr lang="en-US" dirty="0">
                <a:solidFill>
                  <a:schemeClr val="tx1">
                    <a:lumMod val="75000"/>
                    <a:lumOff val="25000"/>
                  </a:schemeClr>
                </a:solidFill>
                <a:latin typeface="Arial Narrow" panose="020B0604020202020204" pitchFamily="34" charset="0"/>
              </a:rPr>
            </a:br>
            <a:r>
              <a:rPr lang="en-US" dirty="0">
                <a:solidFill>
                  <a:schemeClr val="tx1">
                    <a:lumMod val="75000"/>
                    <a:lumOff val="25000"/>
                  </a:schemeClr>
                </a:solidFill>
                <a:latin typeface="Arial Narrow" panose="020B0604020202020204" pitchFamily="34" charset="0"/>
              </a:rPr>
              <a:t>= viral suppression + mental health benefits</a:t>
            </a:r>
          </a:p>
        </p:txBody>
      </p:sp>
      <p:sp>
        <p:nvSpPr>
          <p:cNvPr id="5" name="Rectangle 4">
            <a:extLst>
              <a:ext uri="{FF2B5EF4-FFF2-40B4-BE49-F238E27FC236}">
                <a16:creationId xmlns:a16="http://schemas.microsoft.com/office/drawing/2014/main" id="{DE3364AA-8826-CF4E-BC7F-5F339B3006B1}"/>
              </a:ext>
            </a:extLst>
          </p:cNvPr>
          <p:cNvSpPr/>
          <p:nvPr/>
        </p:nvSpPr>
        <p:spPr>
          <a:xfrm>
            <a:off x="6569961" y="6345671"/>
            <a:ext cx="4756265" cy="461665"/>
          </a:xfrm>
          <a:prstGeom prst="rect">
            <a:avLst/>
          </a:prstGeom>
        </p:spPr>
        <p:txBody>
          <a:bodyPr wrap="square">
            <a:spAutoFit/>
          </a:bodyPr>
          <a:lstStyle/>
          <a:p>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Ssewamala</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F. M et al (2020). </a:t>
            </a:r>
            <a:r>
              <a:rPr lang="en-GB" sz="1200" u="sng" dirty="0" err="1">
                <a:solidFill>
                  <a:schemeClr val="tx1">
                    <a:lumMod val="65000"/>
                    <a:lumOff val="35000"/>
                  </a:schemeClr>
                </a:solidFill>
                <a:latin typeface="Arial Narrow" panose="020B0604020202020204" pitchFamily="34" charset="0"/>
                <a:cs typeface="Arial Narrow" panose="020B0604020202020204" pitchFamily="34" charset="0"/>
              </a:rPr>
              <a:t>PLoS</a:t>
            </a:r>
            <a:r>
              <a:rPr lang="en-GB" sz="1200" u="sng" dirty="0">
                <a:solidFill>
                  <a:schemeClr val="tx1">
                    <a:lumMod val="65000"/>
                    <a:lumOff val="35000"/>
                  </a:schemeClr>
                </a:solidFill>
                <a:latin typeface="Arial Narrow" panose="020B0604020202020204" pitchFamily="34" charset="0"/>
                <a:cs typeface="Arial Narrow" panose="020B0604020202020204" pitchFamily="34" charset="0"/>
              </a:rPr>
              <a:t> One</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15(2): e0228370.</a:t>
            </a:r>
            <a:endParaRPr lang="en-GB" sz="1200" dirty="0">
              <a:solidFill>
                <a:schemeClr val="tx1">
                  <a:lumMod val="65000"/>
                  <a:lumOff val="35000"/>
                </a:schemeClr>
              </a:solidFill>
              <a:effectLst/>
              <a:latin typeface="Arial Narrow" panose="020B0604020202020204" pitchFamily="34" charset="0"/>
              <a:cs typeface="Arial Narrow" panose="020B0604020202020204" pitchFamily="34" charset="0"/>
            </a:endParaRPr>
          </a:p>
          <a:p>
            <a:r>
              <a:rPr lang="en-GB" sz="1200" dirty="0">
                <a:solidFill>
                  <a:schemeClr val="tx1">
                    <a:lumMod val="65000"/>
                    <a:lumOff val="35000"/>
                  </a:schemeClr>
                </a:solidFill>
                <a:latin typeface="Arial Narrow" panose="020B0604020202020204" pitchFamily="34" charset="0"/>
                <a:cs typeface="Arial Narrow" panose="020B0604020202020204" pitchFamily="34" charset="0"/>
              </a:rPr>
              <a:t>Cavazos-</a:t>
            </a: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Rehg</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P et al (2021). </a:t>
            </a:r>
            <a:r>
              <a:rPr lang="en-GB" sz="1200" u="sng" dirty="0">
                <a:solidFill>
                  <a:schemeClr val="tx1">
                    <a:lumMod val="65000"/>
                    <a:lumOff val="35000"/>
                  </a:schemeClr>
                </a:solidFill>
                <a:latin typeface="Arial Narrow" panose="020B0604020202020204" pitchFamily="34" charset="0"/>
                <a:cs typeface="Arial Narrow" panose="020B0604020202020204" pitchFamily="34" charset="0"/>
              </a:rPr>
              <a:t>J </a:t>
            </a:r>
            <a:r>
              <a:rPr lang="en-GB" sz="1200" u="sng" dirty="0" err="1">
                <a:solidFill>
                  <a:schemeClr val="tx1">
                    <a:lumMod val="65000"/>
                    <a:lumOff val="35000"/>
                  </a:schemeClr>
                </a:solidFill>
                <a:latin typeface="Arial Narrow" panose="020B0604020202020204" pitchFamily="34" charset="0"/>
                <a:cs typeface="Arial Narrow" panose="020B0604020202020204" pitchFamily="34" charset="0"/>
              </a:rPr>
              <a:t>Adolesc</a:t>
            </a:r>
            <a:r>
              <a:rPr lang="en-GB" sz="1200" u="sng" dirty="0">
                <a:solidFill>
                  <a:schemeClr val="tx1">
                    <a:lumMod val="65000"/>
                    <a:lumOff val="35000"/>
                  </a:schemeClr>
                </a:solidFill>
                <a:latin typeface="Arial Narrow" panose="020B0604020202020204" pitchFamily="34" charset="0"/>
                <a:cs typeface="Arial Narrow" panose="020B0604020202020204" pitchFamily="34" charset="0"/>
              </a:rPr>
              <a:t> Health</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68(4): 742-749.</a:t>
            </a:r>
          </a:p>
        </p:txBody>
      </p:sp>
      <p:sp>
        <p:nvSpPr>
          <p:cNvPr id="11" name="Rectangle 10">
            <a:extLst>
              <a:ext uri="{FF2B5EF4-FFF2-40B4-BE49-F238E27FC236}">
                <a16:creationId xmlns:a16="http://schemas.microsoft.com/office/drawing/2014/main" id="{669D8A32-72BD-3149-9E60-FDB6E3A474C2}"/>
              </a:ext>
            </a:extLst>
          </p:cNvPr>
          <p:cNvSpPr/>
          <p:nvPr/>
        </p:nvSpPr>
        <p:spPr>
          <a:xfrm>
            <a:off x="258065" y="6332419"/>
            <a:ext cx="4756265" cy="461665"/>
          </a:xfrm>
          <a:prstGeom prst="rect">
            <a:avLst/>
          </a:prstGeom>
        </p:spPr>
        <p:txBody>
          <a:bodyPr wrap="square">
            <a:spAutoFit/>
          </a:bodyPr>
          <a:lstStyle/>
          <a:p>
            <a:r>
              <a:rPr lang="en-GB" sz="1200" dirty="0">
                <a:solidFill>
                  <a:schemeClr val="tx1">
                    <a:lumMod val="65000"/>
                    <a:lumOff val="35000"/>
                  </a:schemeClr>
                </a:solidFill>
                <a:latin typeface="Arial Narrow" panose="020B0604020202020204" pitchFamily="34" charset="0"/>
                <a:cs typeface="Arial Narrow" panose="020B0604020202020204" pitchFamily="34" charset="0"/>
              </a:rPr>
              <a:t>Simms et al (in press) PLOS Medicine. </a:t>
            </a: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Mavhu</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et al (2020) Lancet Global Health. 8. 2 e264-e275. </a:t>
            </a: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Chibanda</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et al (2016) JAMA. 316. 24. 2618-2626.</a:t>
            </a:r>
          </a:p>
        </p:txBody>
      </p:sp>
      <p:cxnSp>
        <p:nvCxnSpPr>
          <p:cNvPr id="14" name="Straight Connector 13">
            <a:extLst>
              <a:ext uri="{FF2B5EF4-FFF2-40B4-BE49-F238E27FC236}">
                <a16:creationId xmlns:a16="http://schemas.microsoft.com/office/drawing/2014/main" id="{C00CC495-250F-034E-A5BC-DEC52AF59B0C}"/>
              </a:ext>
            </a:extLst>
          </p:cNvPr>
          <p:cNvCxnSpPr>
            <a:cxnSpLocks/>
          </p:cNvCxnSpPr>
          <p:nvPr/>
        </p:nvCxnSpPr>
        <p:spPr>
          <a:xfrm flipH="1">
            <a:off x="0" y="6293335"/>
            <a:ext cx="1219200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868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4BFA887-4936-314C-9E63-482084057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Subtitle 3">
            <a:extLst>
              <a:ext uri="{FF2B5EF4-FFF2-40B4-BE49-F238E27FC236}">
                <a16:creationId xmlns:a16="http://schemas.microsoft.com/office/drawing/2014/main" id="{052EB6F3-01DB-E847-8560-C80568954218}"/>
              </a:ext>
            </a:extLst>
          </p:cNvPr>
          <p:cNvSpPr txBox="1">
            <a:spLocks/>
          </p:cNvSpPr>
          <p:nvPr/>
        </p:nvSpPr>
        <p:spPr>
          <a:xfrm>
            <a:off x="3816626" y="3526127"/>
            <a:ext cx="7388801" cy="500375"/>
          </a:xfr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Univers Condensed" panose="020B0606020202060204" pitchFamily="34" charset="0"/>
              </a:rPr>
              <a:t>COVID INCREASED RISKS</a:t>
            </a:r>
            <a:endParaRPr lang="en-US" sz="4400" b="1" dirty="0">
              <a:solidFill>
                <a:schemeClr val="tx1">
                  <a:lumMod val="75000"/>
                  <a:lumOff val="25000"/>
                </a:schemeClr>
              </a:solidFill>
              <a:latin typeface="Univers Condensed" panose="020B0606020202060204" pitchFamily="34" charset="0"/>
            </a:endParaRPr>
          </a:p>
          <a:p>
            <a:pPr marL="0" indent="0">
              <a:buNone/>
            </a:pPr>
            <a:r>
              <a:rPr lang="en-US" sz="4400" dirty="0">
                <a:latin typeface="Arial Narrow" panose="020B0604020202020204" pitchFamily="34" charset="0"/>
              </a:rPr>
              <a:t> </a:t>
            </a:r>
          </a:p>
        </p:txBody>
      </p:sp>
      <p:grpSp>
        <p:nvGrpSpPr>
          <p:cNvPr id="29" name="Group 28">
            <a:extLst>
              <a:ext uri="{FF2B5EF4-FFF2-40B4-BE49-F238E27FC236}">
                <a16:creationId xmlns:a16="http://schemas.microsoft.com/office/drawing/2014/main" id="{7F588993-7F34-C748-9549-4612CC4FDE73}"/>
              </a:ext>
            </a:extLst>
          </p:cNvPr>
          <p:cNvGrpSpPr/>
          <p:nvPr/>
        </p:nvGrpSpPr>
        <p:grpSpPr>
          <a:xfrm>
            <a:off x="2153974" y="3148994"/>
            <a:ext cx="1307651" cy="1286541"/>
            <a:chOff x="2488172" y="2280684"/>
            <a:chExt cx="1307651" cy="1286541"/>
          </a:xfrm>
        </p:grpSpPr>
        <p:grpSp>
          <p:nvGrpSpPr>
            <p:cNvPr id="30" name="Group 29">
              <a:extLst>
                <a:ext uri="{FF2B5EF4-FFF2-40B4-BE49-F238E27FC236}">
                  <a16:creationId xmlns:a16="http://schemas.microsoft.com/office/drawing/2014/main" id="{85B3A71E-7CC5-8F4D-A607-5BDB35787C5E}"/>
                </a:ext>
              </a:extLst>
            </p:cNvPr>
            <p:cNvGrpSpPr/>
            <p:nvPr/>
          </p:nvGrpSpPr>
          <p:grpSpPr>
            <a:xfrm>
              <a:off x="2488172" y="2280684"/>
              <a:ext cx="1307651" cy="1254642"/>
              <a:chOff x="5412126" y="2838893"/>
              <a:chExt cx="1307651" cy="1254642"/>
            </a:xfrm>
          </p:grpSpPr>
          <p:sp>
            <p:nvSpPr>
              <p:cNvPr id="32" name="Oval 31">
                <a:extLst>
                  <a:ext uri="{FF2B5EF4-FFF2-40B4-BE49-F238E27FC236}">
                    <a16:creationId xmlns:a16="http://schemas.microsoft.com/office/drawing/2014/main" id="{65089154-AB62-CF46-BFB8-D2912EA8CC12}"/>
                  </a:ext>
                </a:extLst>
              </p:cNvPr>
              <p:cNvSpPr/>
              <p:nvPr/>
            </p:nvSpPr>
            <p:spPr>
              <a:xfrm>
                <a:off x="5465135" y="2838893"/>
                <a:ext cx="1254642" cy="1254642"/>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4020202020204" pitchFamily="34" charset="0"/>
                </a:endParaRPr>
              </a:p>
            </p:txBody>
          </p:sp>
          <p:sp>
            <p:nvSpPr>
              <p:cNvPr id="33" name="TextBox 32">
                <a:extLst>
                  <a:ext uri="{FF2B5EF4-FFF2-40B4-BE49-F238E27FC236}">
                    <a16:creationId xmlns:a16="http://schemas.microsoft.com/office/drawing/2014/main" id="{6CFBA496-0B3E-6E40-9841-B95940F0D1FC}"/>
                  </a:ext>
                </a:extLst>
              </p:cNvPr>
              <p:cNvSpPr txBox="1"/>
              <p:nvPr/>
            </p:nvSpPr>
            <p:spPr>
              <a:xfrm>
                <a:off x="5412126" y="3121249"/>
                <a:ext cx="1254643" cy="769441"/>
              </a:xfrm>
              <a:prstGeom prst="rect">
                <a:avLst/>
              </a:prstGeom>
              <a:noFill/>
            </p:spPr>
            <p:txBody>
              <a:bodyPr wrap="square" rtlCol="0">
                <a:spAutoFit/>
              </a:bodyPr>
              <a:lstStyle/>
              <a:p>
                <a:pPr algn="ctr"/>
                <a:r>
                  <a:rPr lang="en-GB" sz="4400" b="1" dirty="0">
                    <a:solidFill>
                      <a:schemeClr val="bg1"/>
                    </a:solidFill>
                    <a:latin typeface="Univers Condensed" panose="020B0506020202050204" pitchFamily="34" charset="0"/>
                  </a:rPr>
                  <a:t>6</a:t>
                </a:r>
              </a:p>
            </p:txBody>
          </p:sp>
        </p:grpSp>
        <p:sp>
          <p:nvSpPr>
            <p:cNvPr id="31" name="Oval 30">
              <a:extLst>
                <a:ext uri="{FF2B5EF4-FFF2-40B4-BE49-F238E27FC236}">
                  <a16:creationId xmlns:a16="http://schemas.microsoft.com/office/drawing/2014/main" id="{2409B60C-CA4D-D44E-A88E-F155A5A064B7}"/>
                </a:ext>
              </a:extLst>
            </p:cNvPr>
            <p:cNvSpPr/>
            <p:nvPr/>
          </p:nvSpPr>
          <p:spPr>
            <a:xfrm>
              <a:off x="2498648" y="2312583"/>
              <a:ext cx="1254642" cy="12546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4020202020204" pitchFamily="34" charset="0"/>
              </a:endParaRPr>
            </a:p>
          </p:txBody>
        </p:sp>
      </p:grpSp>
    </p:spTree>
    <p:extLst>
      <p:ext uri="{BB962C8B-B14F-4D97-AF65-F5344CB8AC3E}">
        <p14:creationId xmlns:p14="http://schemas.microsoft.com/office/powerpoint/2010/main" val="3136182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B821DE0-059D-EA47-BBED-4CC03B2EF527}"/>
              </a:ext>
            </a:extLst>
          </p:cNvPr>
          <p:cNvGrpSpPr/>
          <p:nvPr/>
        </p:nvGrpSpPr>
        <p:grpSpPr>
          <a:xfrm>
            <a:off x="360016" y="2061054"/>
            <a:ext cx="11506259" cy="3173024"/>
            <a:chOff x="360016" y="2180797"/>
            <a:chExt cx="11506259" cy="3173024"/>
          </a:xfrm>
        </p:grpSpPr>
        <p:grpSp>
          <p:nvGrpSpPr>
            <p:cNvPr id="107" name="Group 106">
              <a:extLst>
                <a:ext uri="{FF2B5EF4-FFF2-40B4-BE49-F238E27FC236}">
                  <a16:creationId xmlns:a16="http://schemas.microsoft.com/office/drawing/2014/main" id="{11A73602-CB46-F24C-B50F-6AE6088D97D0}"/>
                </a:ext>
              </a:extLst>
            </p:cNvPr>
            <p:cNvGrpSpPr/>
            <p:nvPr/>
          </p:nvGrpSpPr>
          <p:grpSpPr>
            <a:xfrm>
              <a:off x="360016" y="2180797"/>
              <a:ext cx="1962208" cy="1951576"/>
              <a:chOff x="7435186" y="1615649"/>
              <a:chExt cx="1962208" cy="1951576"/>
            </a:xfrm>
          </p:grpSpPr>
          <p:sp>
            <p:nvSpPr>
              <p:cNvPr id="108" name="Oval 107">
                <a:extLst>
                  <a:ext uri="{FF2B5EF4-FFF2-40B4-BE49-F238E27FC236}">
                    <a16:creationId xmlns:a16="http://schemas.microsoft.com/office/drawing/2014/main" id="{6B8687B0-759A-2A47-BDAE-38E9D103A7CA}"/>
                  </a:ext>
                </a:extLst>
              </p:cNvPr>
              <p:cNvSpPr/>
              <p:nvPr/>
            </p:nvSpPr>
            <p:spPr>
              <a:xfrm>
                <a:off x="7477719" y="1615649"/>
                <a:ext cx="1919675" cy="1919674"/>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Univers Condensed" panose="020B0606020202060204" pitchFamily="34" charset="0"/>
                </a:endParaRPr>
              </a:p>
            </p:txBody>
          </p:sp>
          <p:sp>
            <p:nvSpPr>
              <p:cNvPr id="109" name="Oval 108">
                <a:extLst>
                  <a:ext uri="{FF2B5EF4-FFF2-40B4-BE49-F238E27FC236}">
                    <a16:creationId xmlns:a16="http://schemas.microsoft.com/office/drawing/2014/main" id="{328E6096-A766-E44D-90F6-3DA21987867C}"/>
                  </a:ext>
                </a:extLst>
              </p:cNvPr>
              <p:cNvSpPr/>
              <p:nvPr/>
            </p:nvSpPr>
            <p:spPr>
              <a:xfrm>
                <a:off x="7435186" y="1647550"/>
                <a:ext cx="1919675" cy="19196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Condensed" panose="020B0606020202060204" pitchFamily="34" charset="0"/>
                </a:endParaRPr>
              </a:p>
            </p:txBody>
          </p:sp>
        </p:grpSp>
        <p:grpSp>
          <p:nvGrpSpPr>
            <p:cNvPr id="104" name="Group 103">
              <a:extLst>
                <a:ext uri="{FF2B5EF4-FFF2-40B4-BE49-F238E27FC236}">
                  <a16:creationId xmlns:a16="http://schemas.microsoft.com/office/drawing/2014/main" id="{C04A2D3B-2808-EF43-92CF-A34812EFF265}"/>
                </a:ext>
              </a:extLst>
            </p:cNvPr>
            <p:cNvGrpSpPr/>
            <p:nvPr/>
          </p:nvGrpSpPr>
          <p:grpSpPr>
            <a:xfrm>
              <a:off x="2805344" y="2212698"/>
              <a:ext cx="1962208" cy="1951576"/>
              <a:chOff x="7435186" y="1615649"/>
              <a:chExt cx="1962208" cy="1951576"/>
            </a:xfrm>
          </p:grpSpPr>
          <p:sp>
            <p:nvSpPr>
              <p:cNvPr id="105" name="Oval 104">
                <a:extLst>
                  <a:ext uri="{FF2B5EF4-FFF2-40B4-BE49-F238E27FC236}">
                    <a16:creationId xmlns:a16="http://schemas.microsoft.com/office/drawing/2014/main" id="{974B8E7C-A2A4-B44B-9862-5E3E51E2A0A8}"/>
                  </a:ext>
                </a:extLst>
              </p:cNvPr>
              <p:cNvSpPr/>
              <p:nvPr/>
            </p:nvSpPr>
            <p:spPr>
              <a:xfrm>
                <a:off x="7477719" y="1615649"/>
                <a:ext cx="1919675" cy="1919674"/>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Univers Condensed" panose="020B0606020202060204" pitchFamily="34" charset="0"/>
                </a:endParaRPr>
              </a:p>
            </p:txBody>
          </p:sp>
          <p:sp>
            <p:nvSpPr>
              <p:cNvPr id="106" name="Oval 105">
                <a:extLst>
                  <a:ext uri="{FF2B5EF4-FFF2-40B4-BE49-F238E27FC236}">
                    <a16:creationId xmlns:a16="http://schemas.microsoft.com/office/drawing/2014/main" id="{F2B1B388-968D-9344-8347-0E0C28EF7FAE}"/>
                  </a:ext>
                </a:extLst>
              </p:cNvPr>
              <p:cNvSpPr/>
              <p:nvPr/>
            </p:nvSpPr>
            <p:spPr>
              <a:xfrm>
                <a:off x="7435186" y="1647550"/>
                <a:ext cx="1919675" cy="19196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Condensed" panose="020B0606020202060204" pitchFamily="34" charset="0"/>
                </a:endParaRPr>
              </a:p>
            </p:txBody>
          </p:sp>
        </p:grpSp>
        <p:grpSp>
          <p:nvGrpSpPr>
            <p:cNvPr id="101" name="Group 100">
              <a:extLst>
                <a:ext uri="{FF2B5EF4-FFF2-40B4-BE49-F238E27FC236}">
                  <a16:creationId xmlns:a16="http://schemas.microsoft.com/office/drawing/2014/main" id="{397D2005-0DA5-7E4A-A60A-59E41E4B0B24}"/>
                </a:ext>
              </a:extLst>
            </p:cNvPr>
            <p:cNvGrpSpPr/>
            <p:nvPr/>
          </p:nvGrpSpPr>
          <p:grpSpPr>
            <a:xfrm>
              <a:off x="5172046" y="2180797"/>
              <a:ext cx="1962208" cy="1951576"/>
              <a:chOff x="7435186" y="1615649"/>
              <a:chExt cx="1962208" cy="1951576"/>
            </a:xfrm>
          </p:grpSpPr>
          <p:sp>
            <p:nvSpPr>
              <p:cNvPr id="102" name="Oval 101">
                <a:extLst>
                  <a:ext uri="{FF2B5EF4-FFF2-40B4-BE49-F238E27FC236}">
                    <a16:creationId xmlns:a16="http://schemas.microsoft.com/office/drawing/2014/main" id="{FE3DC324-EBCD-104A-99A5-3A52FFC644C2}"/>
                  </a:ext>
                </a:extLst>
              </p:cNvPr>
              <p:cNvSpPr/>
              <p:nvPr/>
            </p:nvSpPr>
            <p:spPr>
              <a:xfrm>
                <a:off x="7477719" y="1615649"/>
                <a:ext cx="1919675" cy="1919674"/>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Univers Condensed" panose="020B0606020202060204" pitchFamily="34" charset="0"/>
                </a:endParaRPr>
              </a:p>
            </p:txBody>
          </p:sp>
          <p:sp>
            <p:nvSpPr>
              <p:cNvPr id="103" name="Oval 102">
                <a:extLst>
                  <a:ext uri="{FF2B5EF4-FFF2-40B4-BE49-F238E27FC236}">
                    <a16:creationId xmlns:a16="http://schemas.microsoft.com/office/drawing/2014/main" id="{D95276EF-AC7C-C046-83E6-F927B6A71C28}"/>
                  </a:ext>
                </a:extLst>
              </p:cNvPr>
              <p:cNvSpPr/>
              <p:nvPr/>
            </p:nvSpPr>
            <p:spPr>
              <a:xfrm>
                <a:off x="7435186" y="1647550"/>
                <a:ext cx="1919675" cy="19196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Condensed" panose="020B0606020202060204" pitchFamily="34" charset="0"/>
                </a:endParaRPr>
              </a:p>
            </p:txBody>
          </p:sp>
        </p:grpSp>
        <p:sp>
          <p:nvSpPr>
            <p:cNvPr id="6" name="Rectangle 5">
              <a:extLst>
                <a:ext uri="{FF2B5EF4-FFF2-40B4-BE49-F238E27FC236}">
                  <a16:creationId xmlns:a16="http://schemas.microsoft.com/office/drawing/2014/main" id="{525D3DEB-46D2-DB49-826E-086015649898}"/>
                </a:ext>
              </a:extLst>
            </p:cNvPr>
            <p:cNvSpPr/>
            <p:nvPr/>
          </p:nvSpPr>
          <p:spPr>
            <a:xfrm>
              <a:off x="502586" y="4245825"/>
              <a:ext cx="1678480" cy="1107996"/>
            </a:xfrm>
            <a:prstGeom prst="rect">
              <a:avLst/>
            </a:prstGeom>
          </p:spPr>
          <p:txBody>
            <a:bodyPr wrap="square">
              <a:spAutoFit/>
            </a:bodyPr>
            <a:lstStyle/>
            <a:p>
              <a:pPr algn="ctr"/>
              <a:r>
                <a:rPr lang="en-US" dirty="0">
                  <a:solidFill>
                    <a:schemeClr val="tx1">
                      <a:lumMod val="75000"/>
                      <a:lumOff val="25000"/>
                    </a:schemeClr>
                  </a:solidFill>
                  <a:latin typeface="Arial Narrow" panose="020B0604020202020204" pitchFamily="34" charset="0"/>
                  <a:cs typeface="Arial Narrow" panose="020B0604020202020204" pitchFamily="34" charset="0"/>
                </a:rPr>
                <a:t>Additionally pushed into extreme poverty </a:t>
              </a:r>
              <a:r>
                <a:rPr lang="en-US" sz="1200" dirty="0">
                  <a:solidFill>
                    <a:schemeClr val="tx1">
                      <a:lumMod val="75000"/>
                      <a:lumOff val="25000"/>
                    </a:schemeClr>
                  </a:solidFill>
                  <a:latin typeface="Arial Narrow" panose="020B0604020202020204" pitchFamily="34" charset="0"/>
                  <a:cs typeface="Arial Narrow" panose="020B0604020202020204" pitchFamily="34" charset="0"/>
                </a:rPr>
                <a:t>(UNICEF, 2021)</a:t>
              </a:r>
            </a:p>
          </p:txBody>
        </p:sp>
        <p:sp>
          <p:nvSpPr>
            <p:cNvPr id="38" name="Rectangle 37">
              <a:extLst>
                <a:ext uri="{FF2B5EF4-FFF2-40B4-BE49-F238E27FC236}">
                  <a16:creationId xmlns:a16="http://schemas.microsoft.com/office/drawing/2014/main" id="{1E8FD321-63BF-BB4B-970A-1E4C39C44932}"/>
                </a:ext>
              </a:extLst>
            </p:cNvPr>
            <p:cNvSpPr/>
            <p:nvPr/>
          </p:nvSpPr>
          <p:spPr>
            <a:xfrm>
              <a:off x="2868596" y="4245825"/>
              <a:ext cx="1678480" cy="830997"/>
            </a:xfrm>
            <a:prstGeom prst="rect">
              <a:avLst/>
            </a:prstGeom>
          </p:spPr>
          <p:txBody>
            <a:bodyPr wrap="square">
              <a:spAutoFit/>
            </a:bodyPr>
            <a:lstStyle/>
            <a:p>
              <a:pPr algn="ctr"/>
              <a:r>
                <a:rPr lang="en-US" dirty="0">
                  <a:solidFill>
                    <a:schemeClr val="tx1">
                      <a:lumMod val="75000"/>
                      <a:lumOff val="25000"/>
                    </a:schemeClr>
                  </a:solidFill>
                  <a:latin typeface="Arial Narrow" panose="020B0604020202020204" pitchFamily="34" charset="0"/>
                  <a:cs typeface="Arial Narrow" panose="020B0604020202020204" pitchFamily="34" charset="0"/>
                </a:rPr>
                <a:t>Will miss routine </a:t>
              </a:r>
              <a:r>
                <a:rPr lang="en-US" dirty="0" err="1">
                  <a:solidFill>
                    <a:schemeClr val="tx1">
                      <a:lumMod val="75000"/>
                      <a:lumOff val="25000"/>
                    </a:schemeClr>
                  </a:solidFill>
                  <a:latin typeface="Arial Narrow" panose="020B0604020202020204" pitchFamily="34" charset="0"/>
                  <a:cs typeface="Arial Narrow" panose="020B0604020202020204" pitchFamily="34" charset="0"/>
                </a:rPr>
                <a:t>immunisation</a:t>
              </a:r>
              <a:endParaRPr lang="en-US" dirty="0">
                <a:solidFill>
                  <a:schemeClr val="tx1">
                    <a:lumMod val="75000"/>
                    <a:lumOff val="25000"/>
                  </a:schemeClr>
                </a:solidFill>
                <a:latin typeface="Arial Narrow" panose="020B0604020202020204" pitchFamily="34" charset="0"/>
                <a:cs typeface="Arial Narrow" panose="020B0604020202020204" pitchFamily="34" charset="0"/>
              </a:endParaRPr>
            </a:p>
            <a:p>
              <a:pPr algn="ctr"/>
              <a:r>
                <a:rPr lang="en-US" sz="1200" dirty="0">
                  <a:solidFill>
                    <a:schemeClr val="tx1">
                      <a:lumMod val="75000"/>
                      <a:lumOff val="25000"/>
                    </a:schemeClr>
                  </a:solidFill>
                  <a:latin typeface="Arial Narrow" panose="020B0604020202020204" pitchFamily="34" charset="0"/>
                  <a:cs typeface="Arial Narrow" panose="020B0604020202020204" pitchFamily="34" charset="0"/>
                </a:rPr>
                <a:t> (UNICEF  2021)</a:t>
              </a:r>
            </a:p>
          </p:txBody>
        </p:sp>
        <p:grpSp>
          <p:nvGrpSpPr>
            <p:cNvPr id="40" name="Group 39">
              <a:extLst>
                <a:ext uri="{FF2B5EF4-FFF2-40B4-BE49-F238E27FC236}">
                  <a16:creationId xmlns:a16="http://schemas.microsoft.com/office/drawing/2014/main" id="{450B2A5C-1764-C846-80ED-E1934F57C9E4}"/>
                </a:ext>
              </a:extLst>
            </p:cNvPr>
            <p:cNvGrpSpPr/>
            <p:nvPr/>
          </p:nvGrpSpPr>
          <p:grpSpPr>
            <a:xfrm>
              <a:off x="2844375" y="2554997"/>
              <a:ext cx="1919677" cy="1507440"/>
              <a:chOff x="478365" y="1962553"/>
              <a:chExt cx="1919677" cy="1507440"/>
            </a:xfrm>
          </p:grpSpPr>
          <p:sp>
            <p:nvSpPr>
              <p:cNvPr id="41" name="TextBox 40">
                <a:extLst>
                  <a:ext uri="{FF2B5EF4-FFF2-40B4-BE49-F238E27FC236}">
                    <a16:creationId xmlns:a16="http://schemas.microsoft.com/office/drawing/2014/main" id="{F4D1A022-1A99-FD4A-A29F-2C4B4BDE3692}"/>
                  </a:ext>
                </a:extLst>
              </p:cNvPr>
              <p:cNvSpPr txBox="1"/>
              <p:nvPr/>
            </p:nvSpPr>
            <p:spPr>
              <a:xfrm>
                <a:off x="478365" y="1962553"/>
                <a:ext cx="1919677" cy="1015663"/>
              </a:xfrm>
              <a:prstGeom prst="rect">
                <a:avLst/>
              </a:prstGeom>
              <a:noFill/>
            </p:spPr>
            <p:txBody>
              <a:bodyPr wrap="square" rtlCol="0" anchor="ctr" anchorCtr="0">
                <a:spAutoFit/>
              </a:bodyPr>
              <a:lstStyle/>
              <a:p>
                <a:pPr algn="ctr"/>
                <a:r>
                  <a:rPr lang="en" sz="6000" b="1" dirty="0">
                    <a:solidFill>
                      <a:schemeClr val="bg1"/>
                    </a:solidFill>
                    <a:latin typeface="Univers Condensed" panose="020B0606020202060204" pitchFamily="34" charset="0"/>
                  </a:rPr>
                  <a:t>80</a:t>
                </a:r>
                <a:endParaRPr lang="en" sz="6000" dirty="0">
                  <a:solidFill>
                    <a:schemeClr val="bg1"/>
                  </a:solidFill>
                  <a:latin typeface="Univers Condensed" panose="020B0606020202060204" pitchFamily="34" charset="0"/>
                </a:endParaRPr>
              </a:p>
            </p:txBody>
          </p:sp>
          <p:sp>
            <p:nvSpPr>
              <p:cNvPr id="42" name="Rectangle 41">
                <a:extLst>
                  <a:ext uri="{FF2B5EF4-FFF2-40B4-BE49-F238E27FC236}">
                    <a16:creationId xmlns:a16="http://schemas.microsoft.com/office/drawing/2014/main" id="{888A035E-CC9B-F345-AE27-5F7B1AA82891}"/>
                  </a:ext>
                </a:extLst>
              </p:cNvPr>
              <p:cNvSpPr/>
              <p:nvPr/>
            </p:nvSpPr>
            <p:spPr>
              <a:xfrm>
                <a:off x="598964" y="2854440"/>
                <a:ext cx="1678479" cy="615553"/>
              </a:xfrm>
              <a:prstGeom prst="rect">
                <a:avLst/>
              </a:prstGeom>
            </p:spPr>
            <p:txBody>
              <a:bodyPr wrap="square">
                <a:spAutoFit/>
              </a:bodyPr>
              <a:lstStyle/>
              <a:p>
                <a:pPr algn="ctr"/>
                <a:r>
                  <a:rPr lang="en-GB" dirty="0">
                    <a:solidFill>
                      <a:schemeClr val="bg1"/>
                    </a:solidFill>
                    <a:latin typeface="Univers Condensed" panose="020B0606020202060204" pitchFamily="34" charset="0"/>
                  </a:rPr>
                  <a:t>million </a:t>
                </a:r>
                <a:br>
                  <a:rPr lang="en-GB" dirty="0">
                    <a:solidFill>
                      <a:schemeClr val="bg1"/>
                    </a:solidFill>
                    <a:latin typeface="Univers Condensed" panose="020B0606020202060204" pitchFamily="34" charset="0"/>
                  </a:rPr>
                </a:br>
                <a:r>
                  <a:rPr lang="en-GB" sz="1600" dirty="0">
                    <a:solidFill>
                      <a:schemeClr val="bg1"/>
                    </a:solidFill>
                    <a:latin typeface="Univers Condensed" panose="020B0606020202060204" pitchFamily="34" charset="0"/>
                  </a:rPr>
                  <a:t>infants</a:t>
                </a:r>
                <a:endParaRPr lang="en" sz="1600" dirty="0">
                  <a:solidFill>
                    <a:schemeClr val="bg1"/>
                  </a:solidFill>
                  <a:latin typeface="Univers Condensed" panose="020B0606020202060204" pitchFamily="34" charset="0"/>
                </a:endParaRPr>
              </a:p>
            </p:txBody>
          </p:sp>
        </p:grpSp>
        <p:sp>
          <p:nvSpPr>
            <p:cNvPr id="54" name="Rectangle 53">
              <a:extLst>
                <a:ext uri="{FF2B5EF4-FFF2-40B4-BE49-F238E27FC236}">
                  <a16:creationId xmlns:a16="http://schemas.microsoft.com/office/drawing/2014/main" id="{E54004BE-4E01-4C49-9CC7-C056AE180995}"/>
                </a:ext>
              </a:extLst>
            </p:cNvPr>
            <p:cNvSpPr/>
            <p:nvPr/>
          </p:nvSpPr>
          <p:spPr>
            <a:xfrm>
              <a:off x="5114897" y="4245825"/>
              <a:ext cx="1962208" cy="830997"/>
            </a:xfrm>
            <a:prstGeom prst="rect">
              <a:avLst/>
            </a:prstGeom>
          </p:spPr>
          <p:txBody>
            <a:bodyPr wrap="square">
              <a:spAutoFit/>
            </a:bodyPr>
            <a:lstStyle/>
            <a:p>
              <a:pPr algn="ctr"/>
              <a:r>
                <a:rPr lang="en-US" dirty="0">
                  <a:solidFill>
                    <a:schemeClr val="tx1">
                      <a:lumMod val="75000"/>
                      <a:lumOff val="25000"/>
                    </a:schemeClr>
                  </a:solidFill>
                  <a:latin typeface="Arial Narrow" panose="020B0604020202020204" pitchFamily="34" charset="0"/>
                  <a:cs typeface="Arial Narrow" panose="020B0604020202020204" pitchFamily="34" charset="0"/>
                </a:rPr>
                <a:t>Experience loss </a:t>
              </a:r>
              <a:br>
                <a:rPr lang="en-US" dirty="0">
                  <a:solidFill>
                    <a:schemeClr val="tx1">
                      <a:lumMod val="75000"/>
                      <a:lumOff val="25000"/>
                    </a:schemeClr>
                  </a:solidFill>
                  <a:latin typeface="Arial Narrow" panose="020B0604020202020204" pitchFamily="34" charset="0"/>
                  <a:cs typeface="Arial Narrow" panose="020B0604020202020204" pitchFamily="34" charset="0"/>
                </a:rPr>
              </a:br>
              <a:r>
                <a:rPr lang="en-US" dirty="0">
                  <a:solidFill>
                    <a:schemeClr val="tx1">
                      <a:lumMod val="75000"/>
                      <a:lumOff val="25000"/>
                    </a:schemeClr>
                  </a:solidFill>
                  <a:latin typeface="Arial Narrow" panose="020B0604020202020204" pitchFamily="34" charset="0"/>
                  <a:cs typeface="Arial Narrow" panose="020B0604020202020204" pitchFamily="34" charset="0"/>
                </a:rPr>
                <a:t>of care giver </a:t>
              </a:r>
              <a:br>
                <a:rPr lang="en-US" dirty="0">
                  <a:solidFill>
                    <a:schemeClr val="tx1">
                      <a:lumMod val="75000"/>
                      <a:lumOff val="25000"/>
                    </a:schemeClr>
                  </a:solidFill>
                  <a:latin typeface="Arial Narrow" panose="020B0604020202020204" pitchFamily="34" charset="0"/>
                  <a:cs typeface="Arial Narrow" panose="020B0604020202020204" pitchFamily="34" charset="0"/>
                </a:rPr>
              </a:br>
              <a:r>
                <a:rPr lang="en-US" sz="1200" dirty="0">
                  <a:solidFill>
                    <a:schemeClr val="tx1">
                      <a:lumMod val="75000"/>
                      <a:lumOff val="25000"/>
                    </a:schemeClr>
                  </a:solidFill>
                  <a:latin typeface="Arial Narrow" panose="020B0604020202020204" pitchFamily="34" charset="0"/>
                  <a:cs typeface="Arial Narrow" panose="020B0604020202020204" pitchFamily="34" charset="0"/>
                </a:rPr>
                <a:t> (Hillis, Lancet 2021)</a:t>
              </a:r>
            </a:p>
          </p:txBody>
        </p:sp>
        <p:grpSp>
          <p:nvGrpSpPr>
            <p:cNvPr id="56" name="Group 55">
              <a:extLst>
                <a:ext uri="{FF2B5EF4-FFF2-40B4-BE49-F238E27FC236}">
                  <a16:creationId xmlns:a16="http://schemas.microsoft.com/office/drawing/2014/main" id="{0F3C3D12-3418-FC41-9373-5B023E8F6AC5}"/>
                </a:ext>
              </a:extLst>
            </p:cNvPr>
            <p:cNvGrpSpPr/>
            <p:nvPr/>
          </p:nvGrpSpPr>
          <p:grpSpPr>
            <a:xfrm>
              <a:off x="5105961" y="2523042"/>
              <a:ext cx="2065078" cy="1278886"/>
              <a:chOff x="337154" y="1957894"/>
              <a:chExt cx="2065078" cy="1278886"/>
            </a:xfrm>
          </p:grpSpPr>
          <p:sp>
            <p:nvSpPr>
              <p:cNvPr id="57" name="TextBox 56">
                <a:extLst>
                  <a:ext uri="{FF2B5EF4-FFF2-40B4-BE49-F238E27FC236}">
                    <a16:creationId xmlns:a16="http://schemas.microsoft.com/office/drawing/2014/main" id="{29C10628-DCA4-B848-B14D-8D7A2D8D2508}"/>
                  </a:ext>
                </a:extLst>
              </p:cNvPr>
              <p:cNvSpPr txBox="1"/>
              <p:nvPr/>
            </p:nvSpPr>
            <p:spPr>
              <a:xfrm>
                <a:off x="337154" y="1957894"/>
                <a:ext cx="2065078" cy="1015663"/>
              </a:xfrm>
              <a:prstGeom prst="rect">
                <a:avLst/>
              </a:prstGeom>
              <a:noFill/>
            </p:spPr>
            <p:txBody>
              <a:bodyPr wrap="square" rtlCol="0" anchor="ctr" anchorCtr="0">
                <a:spAutoFit/>
              </a:bodyPr>
              <a:lstStyle/>
              <a:p>
                <a:pPr algn="ctr"/>
                <a:r>
                  <a:rPr lang="en" sz="6000" b="1" dirty="0">
                    <a:solidFill>
                      <a:schemeClr val="bg1"/>
                    </a:solidFill>
                    <a:latin typeface="Univers Condensed" panose="020B0606020202060204" pitchFamily="34" charset="0"/>
                    <a:cs typeface="Arial Narrow" panose="020B0604020202020204" pitchFamily="34" charset="0"/>
                  </a:rPr>
                  <a:t>6</a:t>
                </a:r>
                <a:r>
                  <a:rPr lang="en" sz="6000" dirty="0">
                    <a:solidFill>
                      <a:schemeClr val="bg1"/>
                    </a:solidFill>
                    <a:latin typeface="Arial Narrow" panose="020B0604020202020204" pitchFamily="34" charset="0"/>
                    <a:cs typeface="Arial Narrow" panose="020B0604020202020204" pitchFamily="34" charset="0"/>
                  </a:rPr>
                  <a:t>+</a:t>
                </a:r>
                <a:r>
                  <a:rPr lang="en" sz="6000" b="1" dirty="0">
                    <a:solidFill>
                      <a:schemeClr val="bg1"/>
                    </a:solidFill>
                    <a:latin typeface="Univers Condensed" panose="020B0606020202060204" pitchFamily="34" charset="0"/>
                  </a:rPr>
                  <a:t>15</a:t>
                </a:r>
                <a:endParaRPr lang="en" sz="6000" dirty="0">
                  <a:solidFill>
                    <a:schemeClr val="bg1"/>
                  </a:solidFill>
                  <a:latin typeface="Univers Condensed" panose="020B0606020202060204" pitchFamily="34" charset="0"/>
                </a:endParaRPr>
              </a:p>
            </p:txBody>
          </p:sp>
          <p:sp>
            <p:nvSpPr>
              <p:cNvPr id="58" name="Rectangle 57">
                <a:extLst>
                  <a:ext uri="{FF2B5EF4-FFF2-40B4-BE49-F238E27FC236}">
                    <a16:creationId xmlns:a16="http://schemas.microsoft.com/office/drawing/2014/main" id="{E6893CF7-8457-7243-8CE8-54B00BF41C6E}"/>
                  </a:ext>
                </a:extLst>
              </p:cNvPr>
              <p:cNvSpPr/>
              <p:nvPr/>
            </p:nvSpPr>
            <p:spPr>
              <a:xfrm>
                <a:off x="509219" y="2867448"/>
                <a:ext cx="1678479" cy="369332"/>
              </a:xfrm>
              <a:prstGeom prst="rect">
                <a:avLst/>
              </a:prstGeom>
            </p:spPr>
            <p:txBody>
              <a:bodyPr wrap="square">
                <a:spAutoFit/>
              </a:bodyPr>
              <a:lstStyle/>
              <a:p>
                <a:pPr algn="ctr"/>
                <a:r>
                  <a:rPr lang="en-GB" dirty="0">
                    <a:solidFill>
                      <a:schemeClr val="bg1"/>
                    </a:solidFill>
                    <a:latin typeface="Univers Condensed" panose="020B0606020202060204" pitchFamily="34" charset="0"/>
                  </a:rPr>
                  <a:t>million children</a:t>
                </a:r>
                <a:endParaRPr lang="en" dirty="0">
                  <a:solidFill>
                    <a:schemeClr val="bg1"/>
                  </a:solidFill>
                  <a:latin typeface="Univers Condensed" panose="020B0606020202060204" pitchFamily="34" charset="0"/>
                </a:endParaRPr>
              </a:p>
            </p:txBody>
          </p:sp>
        </p:grpSp>
        <p:sp>
          <p:nvSpPr>
            <p:cNvPr id="61" name="Rectangle 60">
              <a:extLst>
                <a:ext uri="{FF2B5EF4-FFF2-40B4-BE49-F238E27FC236}">
                  <a16:creationId xmlns:a16="http://schemas.microsoft.com/office/drawing/2014/main" id="{BA72046F-D380-D84E-96B6-9DEC23210DFB}"/>
                </a:ext>
              </a:extLst>
            </p:cNvPr>
            <p:cNvSpPr/>
            <p:nvPr/>
          </p:nvSpPr>
          <p:spPr>
            <a:xfrm>
              <a:off x="7560917" y="4245825"/>
              <a:ext cx="1962208" cy="830997"/>
            </a:xfrm>
            <a:prstGeom prst="rect">
              <a:avLst/>
            </a:prstGeom>
          </p:spPr>
          <p:txBody>
            <a:bodyPr wrap="square">
              <a:spAutoFit/>
            </a:bodyPr>
            <a:lstStyle/>
            <a:p>
              <a:pPr algn="ctr"/>
              <a:r>
                <a:rPr lang="en-US" dirty="0">
                  <a:solidFill>
                    <a:schemeClr val="tx1">
                      <a:lumMod val="75000"/>
                      <a:lumOff val="25000"/>
                    </a:schemeClr>
                  </a:solidFill>
                  <a:latin typeface="Arial Narrow" panose="020B0604020202020204" pitchFamily="34" charset="0"/>
                  <a:cs typeface="Arial Narrow" panose="020B0604020202020204" pitchFamily="34" charset="0"/>
                </a:rPr>
                <a:t>Still fully or partially closed schools</a:t>
              </a:r>
            </a:p>
            <a:p>
              <a:pPr algn="ctr"/>
              <a:r>
                <a:rPr lang="en-US" sz="1200" dirty="0">
                  <a:solidFill>
                    <a:schemeClr val="tx1">
                      <a:lumMod val="75000"/>
                      <a:lumOff val="25000"/>
                    </a:schemeClr>
                  </a:solidFill>
                  <a:latin typeface="Arial Narrow" panose="020B0604020202020204" pitchFamily="34" charset="0"/>
                  <a:cs typeface="Arial Narrow" panose="020B0604020202020204" pitchFamily="34" charset="0"/>
                </a:rPr>
                <a:t>(UNESCO, 2021)</a:t>
              </a:r>
            </a:p>
          </p:txBody>
        </p:sp>
        <p:grpSp>
          <p:nvGrpSpPr>
            <p:cNvPr id="100" name="Group 99">
              <a:extLst>
                <a:ext uri="{FF2B5EF4-FFF2-40B4-BE49-F238E27FC236}">
                  <a16:creationId xmlns:a16="http://schemas.microsoft.com/office/drawing/2014/main" id="{D465C959-9940-D74F-B782-D8A353FBB805}"/>
                </a:ext>
              </a:extLst>
            </p:cNvPr>
            <p:cNvGrpSpPr/>
            <p:nvPr/>
          </p:nvGrpSpPr>
          <p:grpSpPr>
            <a:xfrm>
              <a:off x="7560916" y="2180797"/>
              <a:ext cx="1962208" cy="1951576"/>
              <a:chOff x="7435186" y="1615649"/>
              <a:chExt cx="1962208" cy="1951576"/>
            </a:xfrm>
          </p:grpSpPr>
          <p:sp>
            <p:nvSpPr>
              <p:cNvPr id="60" name="Oval 59">
                <a:extLst>
                  <a:ext uri="{FF2B5EF4-FFF2-40B4-BE49-F238E27FC236}">
                    <a16:creationId xmlns:a16="http://schemas.microsoft.com/office/drawing/2014/main" id="{93759BBE-DC04-0646-86E3-4C7F3F14F9EE}"/>
                  </a:ext>
                </a:extLst>
              </p:cNvPr>
              <p:cNvSpPr/>
              <p:nvPr/>
            </p:nvSpPr>
            <p:spPr>
              <a:xfrm>
                <a:off x="7477719" y="1615649"/>
                <a:ext cx="1919675" cy="1919674"/>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Univers Condensed" panose="020B0606020202060204" pitchFamily="34" charset="0"/>
                </a:endParaRPr>
              </a:p>
            </p:txBody>
          </p:sp>
          <p:sp>
            <p:nvSpPr>
              <p:cNvPr id="62" name="Oval 61">
                <a:extLst>
                  <a:ext uri="{FF2B5EF4-FFF2-40B4-BE49-F238E27FC236}">
                    <a16:creationId xmlns:a16="http://schemas.microsoft.com/office/drawing/2014/main" id="{2FC71CEA-5509-2F41-A38C-06D7D038DA0B}"/>
                  </a:ext>
                </a:extLst>
              </p:cNvPr>
              <p:cNvSpPr/>
              <p:nvPr/>
            </p:nvSpPr>
            <p:spPr>
              <a:xfrm>
                <a:off x="7435186" y="1647550"/>
                <a:ext cx="1919675" cy="19196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Condensed" panose="020B0606020202060204" pitchFamily="34" charset="0"/>
                </a:endParaRPr>
              </a:p>
            </p:txBody>
          </p:sp>
        </p:grpSp>
        <p:grpSp>
          <p:nvGrpSpPr>
            <p:cNvPr id="63" name="Group 62">
              <a:extLst>
                <a:ext uri="{FF2B5EF4-FFF2-40B4-BE49-F238E27FC236}">
                  <a16:creationId xmlns:a16="http://schemas.microsoft.com/office/drawing/2014/main" id="{F3E70CAB-BC9E-2D44-B4CD-2C5A586A9B7D}"/>
                </a:ext>
              </a:extLst>
            </p:cNvPr>
            <p:cNvGrpSpPr/>
            <p:nvPr/>
          </p:nvGrpSpPr>
          <p:grpSpPr>
            <a:xfrm>
              <a:off x="7603447" y="2540710"/>
              <a:ext cx="1919677" cy="1261218"/>
              <a:chOff x="388620" y="1975562"/>
              <a:chExt cx="1919677" cy="1261218"/>
            </a:xfrm>
          </p:grpSpPr>
          <p:sp>
            <p:nvSpPr>
              <p:cNvPr id="64" name="TextBox 63">
                <a:extLst>
                  <a:ext uri="{FF2B5EF4-FFF2-40B4-BE49-F238E27FC236}">
                    <a16:creationId xmlns:a16="http://schemas.microsoft.com/office/drawing/2014/main" id="{0AA59EB9-F25C-C94E-9F92-9C3A75A9D3FD}"/>
                  </a:ext>
                </a:extLst>
              </p:cNvPr>
              <p:cNvSpPr txBox="1"/>
              <p:nvPr/>
            </p:nvSpPr>
            <p:spPr>
              <a:xfrm>
                <a:off x="388620" y="1975562"/>
                <a:ext cx="1919677" cy="1015663"/>
              </a:xfrm>
              <a:prstGeom prst="rect">
                <a:avLst/>
              </a:prstGeom>
              <a:noFill/>
            </p:spPr>
            <p:txBody>
              <a:bodyPr wrap="square" rtlCol="0" anchor="ctr" anchorCtr="0">
                <a:spAutoFit/>
              </a:bodyPr>
              <a:lstStyle/>
              <a:p>
                <a:pPr algn="ctr"/>
                <a:r>
                  <a:rPr lang="en" sz="6000" b="1" dirty="0">
                    <a:solidFill>
                      <a:schemeClr val="bg1"/>
                    </a:solidFill>
                    <a:latin typeface="Univers Condensed" panose="020B0606020202060204" pitchFamily="34" charset="0"/>
                  </a:rPr>
                  <a:t>800</a:t>
                </a:r>
                <a:endParaRPr lang="en" sz="6000" dirty="0">
                  <a:solidFill>
                    <a:schemeClr val="bg1"/>
                  </a:solidFill>
                  <a:latin typeface="Univers Condensed" panose="020B0606020202060204" pitchFamily="34" charset="0"/>
                </a:endParaRPr>
              </a:p>
            </p:txBody>
          </p:sp>
          <p:sp>
            <p:nvSpPr>
              <p:cNvPr id="65" name="Rectangle 64">
                <a:extLst>
                  <a:ext uri="{FF2B5EF4-FFF2-40B4-BE49-F238E27FC236}">
                    <a16:creationId xmlns:a16="http://schemas.microsoft.com/office/drawing/2014/main" id="{14BD0BC6-0766-824E-A967-C682B94A4486}"/>
                  </a:ext>
                </a:extLst>
              </p:cNvPr>
              <p:cNvSpPr/>
              <p:nvPr/>
            </p:nvSpPr>
            <p:spPr>
              <a:xfrm>
                <a:off x="509219" y="2867448"/>
                <a:ext cx="1678479" cy="369332"/>
              </a:xfrm>
              <a:prstGeom prst="rect">
                <a:avLst/>
              </a:prstGeom>
            </p:spPr>
            <p:txBody>
              <a:bodyPr wrap="square">
                <a:spAutoFit/>
              </a:bodyPr>
              <a:lstStyle/>
              <a:p>
                <a:pPr algn="ctr"/>
                <a:r>
                  <a:rPr lang="en-GB" dirty="0">
                    <a:solidFill>
                      <a:schemeClr val="bg1"/>
                    </a:solidFill>
                    <a:latin typeface="Univers Condensed" panose="020B0606020202060204" pitchFamily="34" charset="0"/>
                  </a:rPr>
                  <a:t>million children</a:t>
                </a:r>
                <a:endParaRPr lang="en" dirty="0">
                  <a:solidFill>
                    <a:schemeClr val="bg1"/>
                  </a:solidFill>
                  <a:latin typeface="Univers Condensed" panose="020B0606020202060204" pitchFamily="34" charset="0"/>
                </a:endParaRPr>
              </a:p>
            </p:txBody>
          </p:sp>
        </p:grpSp>
        <p:sp>
          <p:nvSpPr>
            <p:cNvPr id="67" name="Oval 66">
              <a:extLst>
                <a:ext uri="{FF2B5EF4-FFF2-40B4-BE49-F238E27FC236}">
                  <a16:creationId xmlns:a16="http://schemas.microsoft.com/office/drawing/2014/main" id="{4DD0D1BD-37F9-FF43-B642-09F9FA253F03}"/>
                </a:ext>
              </a:extLst>
            </p:cNvPr>
            <p:cNvSpPr/>
            <p:nvPr/>
          </p:nvSpPr>
          <p:spPr>
            <a:xfrm>
              <a:off x="9946599" y="2180797"/>
              <a:ext cx="1919675" cy="1919674"/>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Univers Condensed" panose="020B0606020202060204" pitchFamily="34" charset="0"/>
              </a:endParaRPr>
            </a:p>
          </p:txBody>
        </p:sp>
        <p:sp>
          <p:nvSpPr>
            <p:cNvPr id="68" name="Rectangle 67">
              <a:extLst>
                <a:ext uri="{FF2B5EF4-FFF2-40B4-BE49-F238E27FC236}">
                  <a16:creationId xmlns:a16="http://schemas.microsoft.com/office/drawing/2014/main" id="{779896C6-E719-C842-B1A9-203D50D7AA06}"/>
                </a:ext>
              </a:extLst>
            </p:cNvPr>
            <p:cNvSpPr/>
            <p:nvPr/>
          </p:nvSpPr>
          <p:spPr>
            <a:xfrm>
              <a:off x="9904067" y="4245825"/>
              <a:ext cx="1962208" cy="830997"/>
            </a:xfrm>
            <a:prstGeom prst="rect">
              <a:avLst/>
            </a:prstGeom>
          </p:spPr>
          <p:txBody>
            <a:bodyPr wrap="square">
              <a:spAutoFit/>
            </a:bodyPr>
            <a:lstStyle/>
            <a:p>
              <a:pPr algn="ctr"/>
              <a:r>
                <a:rPr lang="en-US" dirty="0">
                  <a:solidFill>
                    <a:schemeClr val="tx1">
                      <a:lumMod val="75000"/>
                      <a:lumOff val="25000"/>
                    </a:schemeClr>
                  </a:solidFill>
                  <a:latin typeface="Arial Narrow" panose="020B0604020202020204" pitchFamily="34" charset="0"/>
                  <a:cs typeface="Arial Narrow" panose="020B0604020202020204" pitchFamily="34" charset="0"/>
                </a:rPr>
                <a:t>Unplanned pregnancies</a:t>
              </a:r>
            </a:p>
            <a:p>
              <a:pPr algn="ctr"/>
              <a:r>
                <a:rPr lang="en-US" sz="1200" dirty="0">
                  <a:solidFill>
                    <a:schemeClr val="tx1">
                      <a:lumMod val="75000"/>
                      <a:lumOff val="25000"/>
                    </a:schemeClr>
                  </a:solidFill>
                  <a:latin typeface="Arial Narrow" panose="020B0604020202020204" pitchFamily="34" charset="0"/>
                  <a:cs typeface="Arial Narrow" panose="020B0604020202020204" pitchFamily="34" charset="0"/>
                </a:rPr>
                <a:t>(UNFPA, 2021)</a:t>
              </a:r>
            </a:p>
          </p:txBody>
        </p:sp>
        <p:sp>
          <p:nvSpPr>
            <p:cNvPr id="69" name="Oval 68">
              <a:extLst>
                <a:ext uri="{FF2B5EF4-FFF2-40B4-BE49-F238E27FC236}">
                  <a16:creationId xmlns:a16="http://schemas.microsoft.com/office/drawing/2014/main" id="{9AF0B776-1CE0-3243-837C-A2DCDEA49165}"/>
                </a:ext>
              </a:extLst>
            </p:cNvPr>
            <p:cNvSpPr/>
            <p:nvPr/>
          </p:nvSpPr>
          <p:spPr>
            <a:xfrm>
              <a:off x="9904066" y="2212698"/>
              <a:ext cx="1919675" cy="19196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Condensed" panose="020B0606020202060204" pitchFamily="34" charset="0"/>
              </a:endParaRPr>
            </a:p>
          </p:txBody>
        </p:sp>
        <p:grpSp>
          <p:nvGrpSpPr>
            <p:cNvPr id="70" name="Group 69">
              <a:extLst>
                <a:ext uri="{FF2B5EF4-FFF2-40B4-BE49-F238E27FC236}">
                  <a16:creationId xmlns:a16="http://schemas.microsoft.com/office/drawing/2014/main" id="{4FF2FB36-8E57-0049-A040-23E4F3FDFE9B}"/>
                </a:ext>
              </a:extLst>
            </p:cNvPr>
            <p:cNvGrpSpPr/>
            <p:nvPr/>
          </p:nvGrpSpPr>
          <p:grpSpPr>
            <a:xfrm>
              <a:off x="9946597" y="2540709"/>
              <a:ext cx="1919677" cy="1261219"/>
              <a:chOff x="388620" y="1975561"/>
              <a:chExt cx="1919677" cy="1261219"/>
            </a:xfrm>
          </p:grpSpPr>
          <p:sp>
            <p:nvSpPr>
              <p:cNvPr id="71" name="TextBox 70">
                <a:extLst>
                  <a:ext uri="{FF2B5EF4-FFF2-40B4-BE49-F238E27FC236}">
                    <a16:creationId xmlns:a16="http://schemas.microsoft.com/office/drawing/2014/main" id="{E25CAC0E-8DCD-254F-9E88-72D4715C5C26}"/>
                  </a:ext>
                </a:extLst>
              </p:cNvPr>
              <p:cNvSpPr txBox="1"/>
              <p:nvPr/>
            </p:nvSpPr>
            <p:spPr>
              <a:xfrm>
                <a:off x="388620" y="1975561"/>
                <a:ext cx="1919677" cy="1015663"/>
              </a:xfrm>
              <a:prstGeom prst="rect">
                <a:avLst/>
              </a:prstGeom>
              <a:noFill/>
            </p:spPr>
            <p:txBody>
              <a:bodyPr wrap="square" rtlCol="0" anchor="ctr" anchorCtr="0">
                <a:spAutoFit/>
              </a:bodyPr>
              <a:lstStyle/>
              <a:p>
                <a:pPr algn="ctr"/>
                <a:r>
                  <a:rPr lang="en" sz="6000" b="1" dirty="0">
                    <a:solidFill>
                      <a:schemeClr val="bg1"/>
                    </a:solidFill>
                    <a:latin typeface="Univers Condensed" panose="020B0606020202060204" pitchFamily="34" charset="0"/>
                  </a:rPr>
                  <a:t>1.4</a:t>
                </a:r>
                <a:endParaRPr lang="en" sz="6000" dirty="0">
                  <a:solidFill>
                    <a:schemeClr val="bg1"/>
                  </a:solidFill>
                  <a:latin typeface="Univers Condensed" panose="020B0606020202060204" pitchFamily="34" charset="0"/>
                </a:endParaRPr>
              </a:p>
            </p:txBody>
          </p:sp>
          <p:sp>
            <p:nvSpPr>
              <p:cNvPr id="72" name="Rectangle 71">
                <a:extLst>
                  <a:ext uri="{FF2B5EF4-FFF2-40B4-BE49-F238E27FC236}">
                    <a16:creationId xmlns:a16="http://schemas.microsoft.com/office/drawing/2014/main" id="{D9699144-EB26-404F-A163-1A27F3E7BF3E}"/>
                  </a:ext>
                </a:extLst>
              </p:cNvPr>
              <p:cNvSpPr/>
              <p:nvPr/>
            </p:nvSpPr>
            <p:spPr>
              <a:xfrm>
                <a:off x="509219" y="2867448"/>
                <a:ext cx="1678479" cy="369332"/>
              </a:xfrm>
              <a:prstGeom prst="rect">
                <a:avLst/>
              </a:prstGeom>
            </p:spPr>
            <p:txBody>
              <a:bodyPr wrap="square">
                <a:spAutoFit/>
              </a:bodyPr>
              <a:lstStyle/>
              <a:p>
                <a:pPr algn="ctr"/>
                <a:r>
                  <a:rPr lang="en-GB" dirty="0">
                    <a:solidFill>
                      <a:schemeClr val="bg1"/>
                    </a:solidFill>
                    <a:latin typeface="Univers Condensed" panose="020B0606020202060204" pitchFamily="34" charset="0"/>
                  </a:rPr>
                  <a:t>million</a:t>
                </a:r>
                <a:endParaRPr lang="en" dirty="0">
                  <a:solidFill>
                    <a:schemeClr val="bg1"/>
                  </a:solidFill>
                  <a:latin typeface="Univers Condensed" panose="020B0606020202060204" pitchFamily="34" charset="0"/>
                </a:endParaRPr>
              </a:p>
            </p:txBody>
          </p:sp>
        </p:grpSp>
        <p:grpSp>
          <p:nvGrpSpPr>
            <p:cNvPr id="75" name="Group 74">
              <a:extLst>
                <a:ext uri="{FF2B5EF4-FFF2-40B4-BE49-F238E27FC236}">
                  <a16:creationId xmlns:a16="http://schemas.microsoft.com/office/drawing/2014/main" id="{A26FC219-D4F4-C844-B4EF-AD93944808BF}"/>
                </a:ext>
              </a:extLst>
            </p:cNvPr>
            <p:cNvGrpSpPr/>
            <p:nvPr/>
          </p:nvGrpSpPr>
          <p:grpSpPr>
            <a:xfrm>
              <a:off x="388620" y="2554996"/>
              <a:ext cx="1919677" cy="1261220"/>
              <a:chOff x="388620" y="1975560"/>
              <a:chExt cx="1919677" cy="1261220"/>
            </a:xfrm>
          </p:grpSpPr>
          <p:sp>
            <p:nvSpPr>
              <p:cNvPr id="76" name="TextBox 75">
                <a:extLst>
                  <a:ext uri="{FF2B5EF4-FFF2-40B4-BE49-F238E27FC236}">
                    <a16:creationId xmlns:a16="http://schemas.microsoft.com/office/drawing/2014/main" id="{0B9068EF-EB4F-7346-9991-4B23743DFC59}"/>
                  </a:ext>
                </a:extLst>
              </p:cNvPr>
              <p:cNvSpPr txBox="1"/>
              <p:nvPr/>
            </p:nvSpPr>
            <p:spPr>
              <a:xfrm>
                <a:off x="388620" y="1975560"/>
                <a:ext cx="1919677" cy="1015663"/>
              </a:xfrm>
              <a:prstGeom prst="rect">
                <a:avLst/>
              </a:prstGeom>
              <a:noFill/>
            </p:spPr>
            <p:txBody>
              <a:bodyPr wrap="square" rtlCol="0" anchor="ctr" anchorCtr="0">
                <a:spAutoFit/>
              </a:bodyPr>
              <a:lstStyle/>
              <a:p>
                <a:pPr algn="ctr"/>
                <a:r>
                  <a:rPr lang="en" sz="6000" b="1" dirty="0">
                    <a:solidFill>
                      <a:schemeClr val="bg1"/>
                    </a:solidFill>
                    <a:latin typeface="Univers Condensed" panose="020B0606020202060204" pitchFamily="34" charset="0"/>
                  </a:rPr>
                  <a:t>140</a:t>
                </a:r>
                <a:endParaRPr lang="en" sz="6000" dirty="0">
                  <a:solidFill>
                    <a:schemeClr val="bg1"/>
                  </a:solidFill>
                  <a:latin typeface="Univers Condensed" panose="020B0606020202060204" pitchFamily="34" charset="0"/>
                </a:endParaRPr>
              </a:p>
            </p:txBody>
          </p:sp>
          <p:sp>
            <p:nvSpPr>
              <p:cNvPr id="77" name="Rectangle 76">
                <a:extLst>
                  <a:ext uri="{FF2B5EF4-FFF2-40B4-BE49-F238E27FC236}">
                    <a16:creationId xmlns:a16="http://schemas.microsoft.com/office/drawing/2014/main" id="{912E47D5-7389-7840-9F22-E737E55229F6}"/>
                  </a:ext>
                </a:extLst>
              </p:cNvPr>
              <p:cNvSpPr/>
              <p:nvPr/>
            </p:nvSpPr>
            <p:spPr>
              <a:xfrm>
                <a:off x="509219" y="2867448"/>
                <a:ext cx="1678479" cy="369332"/>
              </a:xfrm>
              <a:prstGeom prst="rect">
                <a:avLst/>
              </a:prstGeom>
            </p:spPr>
            <p:txBody>
              <a:bodyPr wrap="square">
                <a:spAutoFit/>
              </a:bodyPr>
              <a:lstStyle/>
              <a:p>
                <a:pPr algn="ctr"/>
                <a:r>
                  <a:rPr lang="en-GB" dirty="0">
                    <a:solidFill>
                      <a:schemeClr val="bg1"/>
                    </a:solidFill>
                    <a:latin typeface="Univers Condensed" panose="020B0606020202060204" pitchFamily="34" charset="0"/>
                  </a:rPr>
                  <a:t>million children</a:t>
                </a:r>
                <a:endParaRPr lang="en" dirty="0">
                  <a:solidFill>
                    <a:schemeClr val="bg1"/>
                  </a:solidFill>
                  <a:latin typeface="Univers Condensed" panose="020B0606020202060204" pitchFamily="34" charset="0"/>
                </a:endParaRPr>
              </a:p>
            </p:txBody>
          </p:sp>
        </p:grpSp>
      </p:grpSp>
      <p:sp>
        <p:nvSpPr>
          <p:cNvPr id="2" name="TextBox 1">
            <a:extLst>
              <a:ext uri="{FF2B5EF4-FFF2-40B4-BE49-F238E27FC236}">
                <a16:creationId xmlns:a16="http://schemas.microsoft.com/office/drawing/2014/main" id="{FA73937A-0C11-5B49-AB25-8C0CF3F2315A}"/>
              </a:ext>
            </a:extLst>
          </p:cNvPr>
          <p:cNvSpPr txBox="1"/>
          <p:nvPr/>
        </p:nvSpPr>
        <p:spPr>
          <a:xfrm>
            <a:off x="196861" y="135553"/>
            <a:ext cx="10882946" cy="769441"/>
          </a:xfrm>
          <a:prstGeom prst="rect">
            <a:avLst/>
          </a:prstGeom>
          <a:noFill/>
        </p:spPr>
        <p:txBody>
          <a:bodyPr wrap="square" rtlCol="0">
            <a:spAutoFit/>
          </a:bodyPr>
          <a:lstStyle/>
          <a:p>
            <a:r>
              <a:rPr lang="en-US" sz="4400" b="1" dirty="0">
                <a:solidFill>
                  <a:srgbClr val="F7AA1B"/>
                </a:solidFill>
                <a:latin typeface="Univers Condensed" panose="020B0606020202060204" pitchFamily="34" charset="0"/>
              </a:rPr>
              <a:t>COVID INCREASING RISKS </a:t>
            </a:r>
          </a:p>
        </p:txBody>
      </p:sp>
      <p:sp>
        <p:nvSpPr>
          <p:cNvPr id="44" name="Rectangle 43">
            <a:extLst>
              <a:ext uri="{FF2B5EF4-FFF2-40B4-BE49-F238E27FC236}">
                <a16:creationId xmlns:a16="http://schemas.microsoft.com/office/drawing/2014/main" id="{E04D6A8D-A288-6B4F-8728-2F8630B6C737}"/>
              </a:ext>
            </a:extLst>
          </p:cNvPr>
          <p:cNvSpPr/>
          <p:nvPr/>
        </p:nvSpPr>
        <p:spPr>
          <a:xfrm>
            <a:off x="2509788" y="6058363"/>
            <a:ext cx="7557408" cy="369332"/>
          </a:xfrm>
          <a:prstGeom prst="rect">
            <a:avLst/>
          </a:prstGeom>
        </p:spPr>
        <p:txBody>
          <a:bodyPr wrap="square">
            <a:spAutoFit/>
          </a:bodyPr>
          <a:lstStyle/>
          <a:p>
            <a:pPr algn="ctr"/>
            <a:r>
              <a:rPr lang="en-US" b="1" dirty="0">
                <a:solidFill>
                  <a:schemeClr val="tx1">
                    <a:lumMod val="75000"/>
                    <a:lumOff val="25000"/>
                  </a:schemeClr>
                </a:solidFill>
                <a:latin typeface="Arial Narrow" panose="020B0604020202020204" pitchFamily="34" charset="0"/>
                <a:cs typeface="Arial Narrow" panose="020B0604020202020204" pitchFamily="34" charset="0"/>
              </a:rPr>
              <a:t>Service interruption, service closure, long-term funding removal </a:t>
            </a:r>
          </a:p>
        </p:txBody>
      </p:sp>
    </p:spTree>
    <p:extLst>
      <p:ext uri="{BB962C8B-B14F-4D97-AF65-F5344CB8AC3E}">
        <p14:creationId xmlns:p14="http://schemas.microsoft.com/office/powerpoint/2010/main" val="1447746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4BFA887-4936-314C-9E63-482084057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Subtitle 3">
            <a:extLst>
              <a:ext uri="{FF2B5EF4-FFF2-40B4-BE49-F238E27FC236}">
                <a16:creationId xmlns:a16="http://schemas.microsoft.com/office/drawing/2014/main" id="{052EB6F3-01DB-E847-8560-C80568954218}"/>
              </a:ext>
            </a:extLst>
          </p:cNvPr>
          <p:cNvSpPr txBox="1">
            <a:spLocks/>
          </p:cNvSpPr>
          <p:nvPr/>
        </p:nvSpPr>
        <p:spPr>
          <a:xfrm>
            <a:off x="3816626" y="3526127"/>
            <a:ext cx="7388801" cy="500375"/>
          </a:xfr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Univers Condensed" panose="020B0606020202060204" pitchFamily="34" charset="0"/>
              </a:rPr>
              <a:t>CAREGIVER LOSS</a:t>
            </a:r>
            <a:endParaRPr lang="en-US" sz="4400" b="1" dirty="0">
              <a:solidFill>
                <a:schemeClr val="tx1">
                  <a:lumMod val="75000"/>
                  <a:lumOff val="25000"/>
                </a:schemeClr>
              </a:solidFill>
              <a:latin typeface="Univers Condensed" panose="020B0606020202060204" pitchFamily="34" charset="0"/>
            </a:endParaRPr>
          </a:p>
          <a:p>
            <a:pPr marL="0" indent="0">
              <a:buNone/>
            </a:pPr>
            <a:r>
              <a:rPr lang="en-US" sz="4400" dirty="0">
                <a:latin typeface="Arial Narrow" panose="020B0604020202020204" pitchFamily="34" charset="0"/>
              </a:rPr>
              <a:t> </a:t>
            </a:r>
          </a:p>
        </p:txBody>
      </p:sp>
      <p:grpSp>
        <p:nvGrpSpPr>
          <p:cNvPr id="29" name="Group 28">
            <a:extLst>
              <a:ext uri="{FF2B5EF4-FFF2-40B4-BE49-F238E27FC236}">
                <a16:creationId xmlns:a16="http://schemas.microsoft.com/office/drawing/2014/main" id="{7F588993-7F34-C748-9549-4612CC4FDE73}"/>
              </a:ext>
            </a:extLst>
          </p:cNvPr>
          <p:cNvGrpSpPr/>
          <p:nvPr/>
        </p:nvGrpSpPr>
        <p:grpSpPr>
          <a:xfrm>
            <a:off x="2153974" y="3148994"/>
            <a:ext cx="1307651" cy="1286541"/>
            <a:chOff x="2488172" y="2280684"/>
            <a:chExt cx="1307651" cy="1286541"/>
          </a:xfrm>
        </p:grpSpPr>
        <p:grpSp>
          <p:nvGrpSpPr>
            <p:cNvPr id="30" name="Group 29">
              <a:extLst>
                <a:ext uri="{FF2B5EF4-FFF2-40B4-BE49-F238E27FC236}">
                  <a16:creationId xmlns:a16="http://schemas.microsoft.com/office/drawing/2014/main" id="{85B3A71E-7CC5-8F4D-A607-5BDB35787C5E}"/>
                </a:ext>
              </a:extLst>
            </p:cNvPr>
            <p:cNvGrpSpPr/>
            <p:nvPr/>
          </p:nvGrpSpPr>
          <p:grpSpPr>
            <a:xfrm>
              <a:off x="2488172" y="2280684"/>
              <a:ext cx="1307651" cy="1254642"/>
              <a:chOff x="5412126" y="2838893"/>
              <a:chExt cx="1307651" cy="1254642"/>
            </a:xfrm>
          </p:grpSpPr>
          <p:sp>
            <p:nvSpPr>
              <p:cNvPr id="32" name="Oval 31">
                <a:extLst>
                  <a:ext uri="{FF2B5EF4-FFF2-40B4-BE49-F238E27FC236}">
                    <a16:creationId xmlns:a16="http://schemas.microsoft.com/office/drawing/2014/main" id="{65089154-AB62-CF46-BFB8-D2912EA8CC12}"/>
                  </a:ext>
                </a:extLst>
              </p:cNvPr>
              <p:cNvSpPr/>
              <p:nvPr/>
            </p:nvSpPr>
            <p:spPr>
              <a:xfrm>
                <a:off x="5465135" y="2838893"/>
                <a:ext cx="1254642" cy="1254642"/>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4020202020204" pitchFamily="34" charset="0"/>
                </a:endParaRPr>
              </a:p>
            </p:txBody>
          </p:sp>
          <p:sp>
            <p:nvSpPr>
              <p:cNvPr id="33" name="TextBox 32">
                <a:extLst>
                  <a:ext uri="{FF2B5EF4-FFF2-40B4-BE49-F238E27FC236}">
                    <a16:creationId xmlns:a16="http://schemas.microsoft.com/office/drawing/2014/main" id="{6CFBA496-0B3E-6E40-9841-B95940F0D1FC}"/>
                  </a:ext>
                </a:extLst>
              </p:cNvPr>
              <p:cNvSpPr txBox="1"/>
              <p:nvPr/>
            </p:nvSpPr>
            <p:spPr>
              <a:xfrm>
                <a:off x="5412126" y="3121249"/>
                <a:ext cx="1254643" cy="769441"/>
              </a:xfrm>
              <a:prstGeom prst="rect">
                <a:avLst/>
              </a:prstGeom>
              <a:noFill/>
            </p:spPr>
            <p:txBody>
              <a:bodyPr wrap="square" rtlCol="0">
                <a:spAutoFit/>
              </a:bodyPr>
              <a:lstStyle/>
              <a:p>
                <a:pPr algn="ctr"/>
                <a:r>
                  <a:rPr lang="en-GB" sz="4400" b="1" dirty="0">
                    <a:solidFill>
                      <a:schemeClr val="bg1"/>
                    </a:solidFill>
                    <a:latin typeface="Univers Condensed" panose="020B0506020202050204" pitchFamily="34" charset="0"/>
                  </a:rPr>
                  <a:t>7</a:t>
                </a:r>
              </a:p>
            </p:txBody>
          </p:sp>
        </p:grpSp>
        <p:sp>
          <p:nvSpPr>
            <p:cNvPr id="31" name="Oval 30">
              <a:extLst>
                <a:ext uri="{FF2B5EF4-FFF2-40B4-BE49-F238E27FC236}">
                  <a16:creationId xmlns:a16="http://schemas.microsoft.com/office/drawing/2014/main" id="{2409B60C-CA4D-D44E-A88E-F155A5A064B7}"/>
                </a:ext>
              </a:extLst>
            </p:cNvPr>
            <p:cNvSpPr/>
            <p:nvPr/>
          </p:nvSpPr>
          <p:spPr>
            <a:xfrm>
              <a:off x="2498648" y="2312583"/>
              <a:ext cx="1254642" cy="12546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4020202020204" pitchFamily="34" charset="0"/>
              </a:endParaRPr>
            </a:p>
          </p:txBody>
        </p:sp>
      </p:grpSp>
    </p:spTree>
    <p:extLst>
      <p:ext uri="{BB962C8B-B14F-4D97-AF65-F5344CB8AC3E}">
        <p14:creationId xmlns:p14="http://schemas.microsoft.com/office/powerpoint/2010/main" val="17699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98073-E1BF-4F3E-840F-35BD75BE41C5}"/>
              </a:ext>
            </a:extLst>
          </p:cNvPr>
          <p:cNvSpPr>
            <a:spLocks noGrp="1"/>
          </p:cNvSpPr>
          <p:nvPr>
            <p:ph type="title"/>
          </p:nvPr>
        </p:nvSpPr>
        <p:spPr>
          <a:xfrm>
            <a:off x="260994" y="96444"/>
            <a:ext cx="6100050" cy="1311128"/>
          </a:xfrm>
        </p:spPr>
        <p:txBody>
          <a:bodyPr wrap="square">
            <a:spAutoFit/>
          </a:bodyPr>
          <a:lstStyle/>
          <a:p>
            <a:r>
              <a:rPr lang="en-GB" b="1" dirty="0">
                <a:solidFill>
                  <a:srgbClr val="F7AD00"/>
                </a:solidFill>
                <a:latin typeface="Univers Condensed" panose="020B0606020202060204" pitchFamily="34" charset="0"/>
              </a:rPr>
              <a:t>SNAPSHOT OF THE CURRENT HORIZON…</a:t>
            </a:r>
            <a:endParaRPr lang="en-GB" dirty="0">
              <a:solidFill>
                <a:schemeClr val="bg1"/>
              </a:solidFill>
              <a:latin typeface="Univers Condensed" panose="020B0606020202060204" pitchFamily="34" charset="0"/>
            </a:endParaRPr>
          </a:p>
        </p:txBody>
      </p:sp>
      <p:sp>
        <p:nvSpPr>
          <p:cNvPr id="5" name="Content Placeholder 4">
            <a:extLst>
              <a:ext uri="{FF2B5EF4-FFF2-40B4-BE49-F238E27FC236}">
                <a16:creationId xmlns:a16="http://schemas.microsoft.com/office/drawing/2014/main" id="{19F5BA9D-BBE6-4A79-B4E1-C49A5C559E63}"/>
              </a:ext>
            </a:extLst>
          </p:cNvPr>
          <p:cNvSpPr>
            <a:spLocks noGrp="1"/>
          </p:cNvSpPr>
          <p:nvPr>
            <p:ph idx="1"/>
          </p:nvPr>
        </p:nvSpPr>
        <p:spPr>
          <a:xfrm>
            <a:off x="344915" y="1509643"/>
            <a:ext cx="6625728" cy="5529719"/>
          </a:xfrm>
        </p:spPr>
        <p:txBody>
          <a:bodyPr wrap="square">
            <a:spAutoFit/>
          </a:bodyPr>
          <a:lstStyle/>
          <a:p>
            <a:pPr marL="0" indent="0">
              <a:lnSpc>
                <a:spcPct val="100000"/>
              </a:lnSpc>
              <a:buClr>
                <a:srgbClr val="F7AD00"/>
              </a:buClr>
              <a:buNone/>
            </a:pPr>
            <a:r>
              <a:rPr lang="en-US" sz="1800" b="1" dirty="0">
                <a:solidFill>
                  <a:schemeClr val="tx1">
                    <a:lumMod val="75000"/>
                    <a:lumOff val="25000"/>
                  </a:schemeClr>
                </a:solidFill>
                <a:latin typeface="Arial Narrow" panose="020B0604020202020204" pitchFamily="34" charset="0"/>
                <a:cs typeface="Arial Narrow" panose="020B0604020202020204" pitchFamily="34" charset="0"/>
              </a:rPr>
              <a:t>RISKS</a:t>
            </a:r>
          </a:p>
          <a:p>
            <a:pPr>
              <a:lnSpc>
                <a:spcPct val="100000"/>
              </a:lnSpc>
              <a:buClr>
                <a:srgbClr val="F7AD00"/>
              </a:buClr>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COVID-19 shadow effect</a:t>
            </a:r>
          </a:p>
          <a:p>
            <a:pPr lvl="1">
              <a:lnSpc>
                <a:spcPct val="100000"/>
              </a:lnSpc>
              <a:buClr>
                <a:srgbClr val="F7AD00"/>
              </a:buClr>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Teen pregnancy</a:t>
            </a:r>
          </a:p>
          <a:p>
            <a:pPr lvl="1">
              <a:lnSpc>
                <a:spcPct val="100000"/>
              </a:lnSpc>
              <a:buClr>
                <a:srgbClr val="F7AD00"/>
              </a:buClr>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Access to treatments</a:t>
            </a:r>
          </a:p>
          <a:p>
            <a:pPr lvl="1">
              <a:lnSpc>
                <a:spcPct val="100000"/>
              </a:lnSpc>
              <a:buClr>
                <a:srgbClr val="F7AD00"/>
              </a:buClr>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Access to prevention</a:t>
            </a:r>
          </a:p>
          <a:p>
            <a:pPr lvl="1">
              <a:lnSpc>
                <a:spcPct val="100000"/>
              </a:lnSpc>
              <a:buClr>
                <a:srgbClr val="F7AD00"/>
              </a:buClr>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School disruption</a:t>
            </a:r>
          </a:p>
          <a:p>
            <a:pPr lvl="1">
              <a:lnSpc>
                <a:spcPct val="100000"/>
              </a:lnSpc>
              <a:buClr>
                <a:srgbClr val="F7AD00"/>
              </a:buClr>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Economic ramifications</a:t>
            </a:r>
          </a:p>
          <a:p>
            <a:pPr lvl="1">
              <a:lnSpc>
                <a:spcPct val="100000"/>
              </a:lnSpc>
              <a:buClr>
                <a:srgbClr val="F7AD00"/>
              </a:buClr>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Loss</a:t>
            </a:r>
          </a:p>
          <a:p>
            <a:pPr>
              <a:lnSpc>
                <a:spcPct val="100000"/>
              </a:lnSpc>
              <a:buClr>
                <a:srgbClr val="F7AD00"/>
              </a:buClr>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Funding decreasing</a:t>
            </a:r>
          </a:p>
          <a:p>
            <a:pPr>
              <a:lnSpc>
                <a:spcPct val="100000"/>
              </a:lnSpc>
              <a:buClr>
                <a:srgbClr val="F7AD00"/>
              </a:buClr>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Treatment dominance at the expense of psychosocial and mental health.</a:t>
            </a:r>
          </a:p>
          <a:p>
            <a:pPr>
              <a:lnSpc>
                <a:spcPct val="100000"/>
              </a:lnSpc>
              <a:buClr>
                <a:srgbClr val="F7AD00"/>
              </a:buClr>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AIDS Weariness</a:t>
            </a:r>
          </a:p>
          <a:p>
            <a:pPr>
              <a:lnSpc>
                <a:spcPct val="100000"/>
              </a:lnSpc>
              <a:buClr>
                <a:srgbClr val="F7AD00"/>
              </a:buClr>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Data desert – went virtual or paused/cut and pay a price </a:t>
            </a:r>
          </a:p>
          <a:p>
            <a:pPr>
              <a:lnSpc>
                <a:spcPct val="100000"/>
              </a:lnSpc>
              <a:buClr>
                <a:srgbClr val="F7AD00"/>
              </a:buClr>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HEU exposed to ART via </a:t>
            </a:r>
            <a:r>
              <a:rPr lang="en-GB" sz="1800" dirty="0" err="1">
                <a:solidFill>
                  <a:schemeClr val="tx1">
                    <a:lumMod val="75000"/>
                    <a:lumOff val="25000"/>
                  </a:schemeClr>
                </a:solidFill>
                <a:latin typeface="Arial Narrow" panose="020B0604020202020204" pitchFamily="34" charset="0"/>
                <a:cs typeface="Arial Narrow" panose="020B0604020202020204" pitchFamily="34" charset="0"/>
              </a:rPr>
              <a:t>PrEP</a:t>
            </a:r>
            <a:r>
              <a:rPr lang="en-GB" sz="1800" dirty="0">
                <a:solidFill>
                  <a:schemeClr val="tx1">
                    <a:lumMod val="75000"/>
                    <a:lumOff val="25000"/>
                  </a:schemeClr>
                </a:solidFill>
                <a:latin typeface="Arial Narrow" panose="020B0604020202020204" pitchFamily="34" charset="0"/>
                <a:cs typeface="Arial Narrow" panose="020B0604020202020204" pitchFamily="34" charset="0"/>
              </a:rPr>
              <a:t> – undocumented and untracked (drug resistance).</a:t>
            </a:r>
          </a:p>
          <a:p>
            <a:pPr marL="0" indent="0" algn="just">
              <a:lnSpc>
                <a:spcPct val="100000"/>
              </a:lnSpc>
              <a:buClr>
                <a:srgbClr val="F7AD00"/>
              </a:buClr>
              <a:buNone/>
            </a:pPr>
            <a:endParaRPr lang="en-US" sz="1800" dirty="0">
              <a:solidFill>
                <a:schemeClr val="tx1">
                  <a:lumMod val="75000"/>
                  <a:lumOff val="25000"/>
                </a:schemeClr>
              </a:solidFill>
              <a:latin typeface="Arial Narrow" panose="020B0604020202020204" pitchFamily="34" charset="0"/>
              <a:cs typeface="Arial Narrow" panose="020B0604020202020204" pitchFamily="34" charset="0"/>
            </a:endParaRPr>
          </a:p>
        </p:txBody>
      </p:sp>
      <p:sp>
        <p:nvSpPr>
          <p:cNvPr id="16" name="Content Placeholder 5">
            <a:extLst>
              <a:ext uri="{FF2B5EF4-FFF2-40B4-BE49-F238E27FC236}">
                <a16:creationId xmlns:a16="http://schemas.microsoft.com/office/drawing/2014/main" id="{93C2C335-6296-7041-BCB1-072F8A3F3414}"/>
              </a:ext>
            </a:extLst>
          </p:cNvPr>
          <p:cNvSpPr txBox="1">
            <a:spLocks/>
          </p:cNvSpPr>
          <p:nvPr/>
        </p:nvSpPr>
        <p:spPr>
          <a:xfrm>
            <a:off x="7082028" y="1509643"/>
            <a:ext cx="4900984" cy="4314001"/>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F7AD00"/>
              </a:buClr>
              <a:buNone/>
            </a:pPr>
            <a:r>
              <a:rPr lang="en-GB" sz="1800" b="1" dirty="0">
                <a:solidFill>
                  <a:schemeClr val="tx1">
                    <a:lumMod val="75000"/>
                    <a:lumOff val="25000"/>
                  </a:schemeClr>
                </a:solidFill>
                <a:latin typeface="Arial Narrow" panose="020B0604020202020204" pitchFamily="34" charset="0"/>
                <a:cs typeface="Arial Narrow" panose="020B0604020202020204" pitchFamily="34" charset="0"/>
              </a:rPr>
              <a:t>OPPORTUNITIES</a:t>
            </a:r>
          </a:p>
          <a:p>
            <a:pPr>
              <a:lnSpc>
                <a:spcPct val="100000"/>
              </a:lnSpc>
              <a:buClr>
                <a:srgbClr val="F7AD00"/>
              </a:buClr>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Adolescent agency</a:t>
            </a:r>
          </a:p>
          <a:p>
            <a:pPr>
              <a:lnSpc>
                <a:spcPct val="100000"/>
              </a:lnSpc>
              <a:buClr>
                <a:srgbClr val="F7AD00"/>
              </a:buClr>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World attention (mental health, adolescents, ECD)</a:t>
            </a:r>
          </a:p>
          <a:p>
            <a:pPr>
              <a:lnSpc>
                <a:spcPct val="100000"/>
              </a:lnSpc>
              <a:buClr>
                <a:srgbClr val="F7AD00"/>
              </a:buClr>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Integration – Keeping child affected by HIV at the core of integration. Challenge to design integration to highlight the child rather than lose the child in the mist.</a:t>
            </a:r>
          </a:p>
          <a:p>
            <a:pPr>
              <a:lnSpc>
                <a:spcPct val="100000"/>
              </a:lnSpc>
              <a:buClr>
                <a:srgbClr val="F7AD00"/>
              </a:buClr>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Social Protection</a:t>
            </a:r>
          </a:p>
          <a:p>
            <a:pPr>
              <a:lnSpc>
                <a:spcPct val="100000"/>
              </a:lnSpc>
              <a:buClr>
                <a:srgbClr val="F7AD00"/>
              </a:buClr>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COVID broadened scope (sanitation, water, violence, climate, environment).</a:t>
            </a:r>
          </a:p>
          <a:p>
            <a:pPr>
              <a:lnSpc>
                <a:spcPct val="100000"/>
              </a:lnSpc>
              <a:buClr>
                <a:srgbClr val="F7AD00"/>
              </a:buClr>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Growing evidence base</a:t>
            </a:r>
          </a:p>
          <a:p>
            <a:pPr>
              <a:lnSpc>
                <a:spcPct val="100000"/>
              </a:lnSpc>
              <a:buClr>
                <a:srgbClr val="F7AD00"/>
              </a:buClr>
            </a:pPr>
            <a:endParaRPr lang="en-GB" sz="1800" dirty="0">
              <a:solidFill>
                <a:schemeClr val="tx1">
                  <a:lumMod val="75000"/>
                  <a:lumOff val="25000"/>
                </a:schemeClr>
              </a:solidFill>
              <a:latin typeface="Arial Narrow" panose="020B0604020202020204" pitchFamily="34" charset="0"/>
              <a:cs typeface="Arial Narrow" panose="020B0604020202020204" pitchFamily="34" charset="0"/>
            </a:endParaRPr>
          </a:p>
        </p:txBody>
      </p:sp>
      <p:sp>
        <p:nvSpPr>
          <p:cNvPr id="20" name="TextBox 19">
            <a:extLst>
              <a:ext uri="{FF2B5EF4-FFF2-40B4-BE49-F238E27FC236}">
                <a16:creationId xmlns:a16="http://schemas.microsoft.com/office/drawing/2014/main" id="{7FA24048-19B5-4148-AADE-018E595BC6AE}"/>
              </a:ext>
            </a:extLst>
          </p:cNvPr>
          <p:cNvSpPr txBox="1"/>
          <p:nvPr/>
        </p:nvSpPr>
        <p:spPr>
          <a:xfrm>
            <a:off x="6970285" y="6076541"/>
            <a:ext cx="5104282" cy="707886"/>
          </a:xfrm>
          <a:prstGeom prst="rect">
            <a:avLst/>
          </a:prstGeom>
          <a:noFill/>
        </p:spPr>
        <p:txBody>
          <a:bodyPr wrap="none" rtlCol="0">
            <a:spAutoFit/>
          </a:bodyPr>
          <a:lstStyle/>
          <a:p>
            <a:r>
              <a:rPr lang="en-GB" sz="4000" b="1" dirty="0">
                <a:solidFill>
                  <a:srgbClr val="F7AD00"/>
                </a:solidFill>
                <a:latin typeface="Univers Condensed" panose="020B0606020202060204" pitchFamily="34" charset="0"/>
              </a:rPr>
              <a:t>…LEADING TO 15 TOPICS</a:t>
            </a:r>
          </a:p>
        </p:txBody>
      </p:sp>
    </p:spTree>
    <p:extLst>
      <p:ext uri="{BB962C8B-B14F-4D97-AF65-F5344CB8AC3E}">
        <p14:creationId xmlns:p14="http://schemas.microsoft.com/office/powerpoint/2010/main" val="3121197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99" y="190331"/>
            <a:ext cx="10515600" cy="701731"/>
          </a:xfrm>
        </p:spPr>
        <p:txBody>
          <a:bodyPr>
            <a:spAutoFit/>
          </a:bodyPr>
          <a:lstStyle/>
          <a:p>
            <a:r>
              <a:rPr lang="en-GB" b="1" dirty="0">
                <a:solidFill>
                  <a:srgbClr val="F7AD00"/>
                </a:solidFill>
                <a:latin typeface="Univers Condensed" panose="020B0606020202060204" pitchFamily="34" charset="0"/>
              </a:rPr>
              <a:t>CAREGIVER LOSS</a:t>
            </a:r>
          </a:p>
        </p:txBody>
      </p:sp>
      <p:sp>
        <p:nvSpPr>
          <p:cNvPr id="3" name="Content Placeholder 2"/>
          <p:cNvSpPr>
            <a:spLocks noGrp="1"/>
          </p:cNvSpPr>
          <p:nvPr>
            <p:ph idx="1"/>
          </p:nvPr>
        </p:nvSpPr>
        <p:spPr>
          <a:xfrm>
            <a:off x="216999" y="1726697"/>
            <a:ext cx="4275488" cy="4687549"/>
          </a:xfrm>
        </p:spPr>
        <p:txBody>
          <a:bodyPr>
            <a:normAutofit fontScale="92500" lnSpcReduction="10000"/>
          </a:bodyPr>
          <a:lstStyle/>
          <a:p>
            <a:pPr>
              <a:lnSpc>
                <a:spcPct val="100000"/>
              </a:lnSpc>
              <a:buClr>
                <a:srgbClr val="F7AD00"/>
              </a:buClr>
            </a:pPr>
            <a:r>
              <a:rPr lang="en-GB" sz="1800" dirty="0">
                <a:solidFill>
                  <a:schemeClr val="tx1">
                    <a:lumMod val="75000"/>
                    <a:lumOff val="25000"/>
                  </a:schemeClr>
                </a:solidFill>
              </a:rPr>
              <a:t>Orphan issue – Double impact – High impact HIV countries also impacted by COVID caregiver loss.  </a:t>
            </a:r>
          </a:p>
          <a:p>
            <a:pPr marL="0" indent="0">
              <a:lnSpc>
                <a:spcPct val="100000"/>
              </a:lnSpc>
              <a:buClr>
                <a:srgbClr val="F7AD00"/>
              </a:buClr>
              <a:buNone/>
            </a:pPr>
            <a:endParaRPr lang="en-GB" sz="1800" dirty="0">
              <a:solidFill>
                <a:schemeClr val="tx1">
                  <a:lumMod val="75000"/>
                  <a:lumOff val="25000"/>
                </a:schemeClr>
              </a:solidFill>
            </a:endParaRPr>
          </a:p>
          <a:p>
            <a:pPr>
              <a:lnSpc>
                <a:spcPct val="100000"/>
              </a:lnSpc>
              <a:buClr>
                <a:srgbClr val="F7AD00"/>
              </a:buClr>
            </a:pPr>
            <a:r>
              <a:rPr lang="en-GB" sz="1800" dirty="0">
                <a:solidFill>
                  <a:schemeClr val="tx1">
                    <a:lumMod val="75000"/>
                    <a:lumOff val="25000"/>
                  </a:schemeClr>
                </a:solidFill>
              </a:rPr>
              <a:t>Grief intervention (Thurman et al), </a:t>
            </a:r>
            <a:br>
              <a:rPr lang="en-GB" sz="1800" dirty="0">
                <a:solidFill>
                  <a:schemeClr val="tx1">
                    <a:lumMod val="75000"/>
                    <a:lumOff val="25000"/>
                  </a:schemeClr>
                </a:solidFill>
              </a:rPr>
            </a:br>
            <a:r>
              <a:rPr lang="en-GB" sz="1800" dirty="0">
                <a:solidFill>
                  <a:schemeClr val="tx1">
                    <a:lumMod val="75000"/>
                    <a:lumOff val="25000"/>
                  </a:schemeClr>
                </a:solidFill>
              </a:rPr>
              <a:t>and complicated grief as an issue</a:t>
            </a:r>
            <a:br>
              <a:rPr lang="en-GB" sz="1800" dirty="0">
                <a:solidFill>
                  <a:schemeClr val="tx1">
                    <a:lumMod val="75000"/>
                    <a:lumOff val="25000"/>
                  </a:schemeClr>
                </a:solidFill>
              </a:rPr>
            </a:br>
            <a:r>
              <a:rPr lang="en-GB" sz="1200" dirty="0">
                <a:solidFill>
                  <a:schemeClr val="tx1">
                    <a:lumMod val="65000"/>
                    <a:lumOff val="35000"/>
                  </a:schemeClr>
                </a:solidFill>
                <a:cs typeface="Arial Narrow" panose="020B0604020202020204" pitchFamily="34" charset="0"/>
              </a:rPr>
              <a:t>Thurman TR, Taylor TM, Luckett B, </a:t>
            </a:r>
            <a:r>
              <a:rPr lang="en-GB" sz="1200" dirty="0" err="1">
                <a:solidFill>
                  <a:schemeClr val="tx1">
                    <a:lumMod val="65000"/>
                    <a:lumOff val="35000"/>
                  </a:schemeClr>
                </a:solidFill>
                <a:cs typeface="Arial Narrow" panose="020B0604020202020204" pitchFamily="34" charset="0"/>
              </a:rPr>
              <a:t>Spyrelis</a:t>
            </a:r>
            <a:r>
              <a:rPr lang="en-GB" sz="1200" dirty="0">
                <a:solidFill>
                  <a:schemeClr val="tx1">
                    <a:lumMod val="65000"/>
                    <a:lumOff val="35000"/>
                  </a:schemeClr>
                </a:solidFill>
                <a:cs typeface="Arial Narrow" panose="020B0604020202020204" pitchFamily="34" charset="0"/>
              </a:rPr>
              <a:t> A, Nice J. Complicated grief and caregiving correlates among bereaved adolescent girls in South Africa. J </a:t>
            </a:r>
            <a:r>
              <a:rPr lang="en-GB" sz="1200" dirty="0" err="1">
                <a:solidFill>
                  <a:schemeClr val="tx1">
                    <a:lumMod val="65000"/>
                    <a:lumOff val="35000"/>
                  </a:schemeClr>
                </a:solidFill>
                <a:cs typeface="Arial Narrow" panose="020B0604020202020204" pitchFamily="34" charset="0"/>
              </a:rPr>
              <a:t>Adolesc</a:t>
            </a:r>
            <a:r>
              <a:rPr lang="en-GB" sz="1200" dirty="0">
                <a:solidFill>
                  <a:schemeClr val="tx1">
                    <a:lumMod val="65000"/>
                    <a:lumOff val="35000"/>
                  </a:schemeClr>
                </a:solidFill>
                <a:cs typeface="Arial Narrow" panose="020B0604020202020204" pitchFamily="34" charset="0"/>
              </a:rPr>
              <a:t>. 2018 Jan;62:82-86.</a:t>
            </a:r>
          </a:p>
          <a:p>
            <a:pPr>
              <a:lnSpc>
                <a:spcPct val="100000"/>
              </a:lnSpc>
              <a:buClr>
                <a:srgbClr val="F7AD00"/>
              </a:buClr>
            </a:pPr>
            <a:endParaRPr lang="en-GB" sz="1800" dirty="0">
              <a:solidFill>
                <a:schemeClr val="tx1">
                  <a:lumMod val="75000"/>
                  <a:lumOff val="25000"/>
                </a:schemeClr>
              </a:solidFill>
            </a:endParaRPr>
          </a:p>
          <a:p>
            <a:pPr>
              <a:lnSpc>
                <a:spcPct val="100000"/>
              </a:lnSpc>
              <a:buClr>
                <a:srgbClr val="F7AD00"/>
              </a:buClr>
            </a:pPr>
            <a:r>
              <a:rPr lang="en-GB" sz="1800" dirty="0">
                <a:solidFill>
                  <a:schemeClr val="tx1">
                    <a:lumMod val="75000"/>
                    <a:lumOff val="25000"/>
                  </a:schemeClr>
                </a:solidFill>
              </a:rPr>
              <a:t>COVID-19 </a:t>
            </a:r>
            <a:r>
              <a:rPr lang="en-GB" sz="1800" b="1" dirty="0">
                <a:solidFill>
                  <a:schemeClr val="tx1">
                    <a:lumMod val="75000"/>
                    <a:lumOff val="25000"/>
                  </a:schemeClr>
                </a:solidFill>
              </a:rPr>
              <a:t>6.7 Million children have lost a primary caregiver so far </a:t>
            </a:r>
            <a:r>
              <a:rPr lang="en-GB" sz="1800" dirty="0">
                <a:solidFill>
                  <a:schemeClr val="tx1">
                    <a:lumMod val="75000"/>
                    <a:lumOff val="25000"/>
                  </a:schemeClr>
                </a:solidFill>
              </a:rPr>
              <a:t>(Hillis et al 2021) and </a:t>
            </a:r>
            <a:r>
              <a:rPr lang="en-GB" sz="1800" b="1" dirty="0">
                <a:solidFill>
                  <a:schemeClr val="tx1">
                    <a:lumMod val="75000"/>
                    <a:lumOff val="25000"/>
                  </a:schemeClr>
                </a:solidFill>
              </a:rPr>
              <a:t>15 Million children have lost a parent to HIV/AIDS</a:t>
            </a:r>
            <a:br>
              <a:rPr lang="en-GB" sz="1800" b="1" dirty="0">
                <a:solidFill>
                  <a:schemeClr val="tx1">
                    <a:lumMod val="75000"/>
                    <a:lumOff val="25000"/>
                  </a:schemeClr>
                </a:solidFill>
              </a:rPr>
            </a:br>
            <a:r>
              <a:rPr lang="en-GB" sz="1200" dirty="0">
                <a:solidFill>
                  <a:schemeClr val="tx1">
                    <a:lumMod val="65000"/>
                    <a:lumOff val="35000"/>
                  </a:schemeClr>
                </a:solidFill>
              </a:rPr>
              <a:t>Hillis SD, Unwin HJT, Chen Y, Cluver L, Sherr L, Goldman PS, </a:t>
            </a:r>
            <a:r>
              <a:rPr lang="en-GB" sz="1200" dirty="0" err="1">
                <a:solidFill>
                  <a:schemeClr val="tx1">
                    <a:lumMod val="65000"/>
                    <a:lumOff val="35000"/>
                  </a:schemeClr>
                </a:solidFill>
              </a:rPr>
              <a:t>Ratmann</a:t>
            </a:r>
            <a:r>
              <a:rPr lang="en-GB" sz="1200" dirty="0">
                <a:solidFill>
                  <a:schemeClr val="tx1">
                    <a:lumMod val="65000"/>
                    <a:lumOff val="35000"/>
                  </a:schemeClr>
                </a:solidFill>
              </a:rPr>
              <a:t> O, Donnelly CA, Bhatt S, </a:t>
            </a:r>
            <a:r>
              <a:rPr lang="en-GB" sz="1200" dirty="0" err="1">
                <a:solidFill>
                  <a:schemeClr val="tx1">
                    <a:lumMod val="65000"/>
                    <a:lumOff val="35000"/>
                  </a:schemeClr>
                </a:solidFill>
              </a:rPr>
              <a:t>Villaveces</a:t>
            </a:r>
            <a:r>
              <a:rPr lang="en-GB" sz="1200" dirty="0">
                <a:solidFill>
                  <a:schemeClr val="tx1">
                    <a:lumMod val="65000"/>
                    <a:lumOff val="35000"/>
                  </a:schemeClr>
                </a:solidFill>
              </a:rPr>
              <a:t> A, Butchart A, Bachman G, Rawlings L, Green P, Nelson CA 3rd, Flaxman S. Global minimum estimates of children affected by COVID-19-associated </a:t>
            </a:r>
            <a:r>
              <a:rPr lang="en-GB" sz="1200" dirty="0" err="1">
                <a:solidFill>
                  <a:schemeClr val="tx1">
                    <a:lumMod val="65000"/>
                    <a:lumOff val="35000"/>
                  </a:schemeClr>
                </a:solidFill>
              </a:rPr>
              <a:t>orphanhood</a:t>
            </a:r>
            <a:r>
              <a:rPr lang="en-GB" sz="1200" dirty="0">
                <a:solidFill>
                  <a:schemeClr val="tx1">
                    <a:lumMod val="65000"/>
                    <a:lumOff val="35000"/>
                  </a:schemeClr>
                </a:solidFill>
              </a:rPr>
              <a:t> and deaths of caregivers: a modelling study. Lancet. 2021 Jul 31;398(10298):391-402. </a:t>
            </a:r>
          </a:p>
          <a:p>
            <a:pPr>
              <a:lnSpc>
                <a:spcPct val="100000"/>
              </a:lnSpc>
              <a:buClr>
                <a:srgbClr val="F7AD00"/>
              </a:buClr>
            </a:pPr>
            <a:r>
              <a:rPr lang="en-GB" sz="1200" dirty="0">
                <a:solidFill>
                  <a:schemeClr val="tx1">
                    <a:lumMod val="65000"/>
                    <a:lumOff val="35000"/>
                  </a:schemeClr>
                </a:solidFill>
              </a:rPr>
              <a:t>UNAIDS 2021 estimates. </a:t>
            </a:r>
          </a:p>
          <a:p>
            <a:pPr marL="0" indent="0">
              <a:lnSpc>
                <a:spcPct val="100000"/>
              </a:lnSpc>
              <a:buClr>
                <a:srgbClr val="F7AD00"/>
              </a:buClr>
              <a:buNone/>
            </a:pPr>
            <a:endParaRPr lang="en-GB" sz="1800" dirty="0">
              <a:solidFill>
                <a:schemeClr val="tx1">
                  <a:lumMod val="75000"/>
                  <a:lumOff val="25000"/>
                </a:schemeClr>
              </a:solidFill>
            </a:endParaRPr>
          </a:p>
        </p:txBody>
      </p:sp>
      <p:pic>
        <p:nvPicPr>
          <p:cNvPr id="10" name="Picture 9" descr="A person holding a baby&#10;&#10;Description automatically generated with medium confidence">
            <a:extLst>
              <a:ext uri="{FF2B5EF4-FFF2-40B4-BE49-F238E27FC236}">
                <a16:creationId xmlns:a16="http://schemas.microsoft.com/office/drawing/2014/main" id="{D296AFDD-4375-904A-8D38-A7EB59439D2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a:stretch/>
        </p:blipFill>
        <p:spPr>
          <a:xfrm>
            <a:off x="4600155" y="882295"/>
            <a:ext cx="7374846" cy="5989408"/>
          </a:xfrm>
          <a:prstGeom prst="rect">
            <a:avLst/>
          </a:prstGeom>
        </p:spPr>
      </p:pic>
    </p:spTree>
    <p:extLst>
      <p:ext uri="{BB962C8B-B14F-4D97-AF65-F5344CB8AC3E}">
        <p14:creationId xmlns:p14="http://schemas.microsoft.com/office/powerpoint/2010/main" val="633086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52" y="289679"/>
            <a:ext cx="10515600" cy="3139321"/>
          </a:xfrm>
        </p:spPr>
        <p:txBody>
          <a:bodyPr>
            <a:spAutoFit/>
          </a:bodyPr>
          <a:lstStyle/>
          <a:p>
            <a:r>
              <a:rPr lang="en-GB" b="1" dirty="0">
                <a:solidFill>
                  <a:srgbClr val="F7AD00"/>
                </a:solidFill>
                <a:latin typeface="Univers Condensed" panose="020B0606020202060204" pitchFamily="34" charset="0"/>
              </a:rPr>
              <a:t>ORPHANHOOD</a:t>
            </a:r>
            <a:br>
              <a:rPr lang="en-GB" b="1" dirty="0">
                <a:solidFill>
                  <a:srgbClr val="F7AD00"/>
                </a:solidFill>
                <a:latin typeface="Univers Condensed" panose="020B0606020202060204" pitchFamily="34" charset="0"/>
              </a:rPr>
            </a:br>
            <a:r>
              <a:rPr lang="en-GB" b="1" dirty="0">
                <a:solidFill>
                  <a:srgbClr val="F7AD00"/>
                </a:solidFill>
                <a:latin typeface="Univers Condensed" panose="020B0606020202060204" pitchFamily="34" charset="0"/>
              </a:rPr>
              <a:t>IN KEY AREAS</a:t>
            </a:r>
            <a:br>
              <a:rPr lang="en-GB" b="1" dirty="0">
                <a:solidFill>
                  <a:srgbClr val="F7AD00"/>
                </a:solidFill>
                <a:latin typeface="Univers Condensed" panose="020B0606020202060204" pitchFamily="34" charset="0"/>
              </a:rPr>
            </a:br>
            <a:r>
              <a:rPr lang="en-GB" b="1" dirty="0">
                <a:solidFill>
                  <a:srgbClr val="F7AD00"/>
                </a:solidFill>
                <a:latin typeface="Univers Condensed" panose="020B0606020202060204" pitchFamily="34" charset="0"/>
              </a:rPr>
              <a:t>FOR </a:t>
            </a:r>
            <a:br>
              <a:rPr lang="en-GB" b="1" dirty="0">
                <a:solidFill>
                  <a:srgbClr val="F7AD00"/>
                </a:solidFill>
                <a:latin typeface="Univers Condensed" panose="020B0606020202060204" pitchFamily="34" charset="0"/>
              </a:rPr>
            </a:br>
            <a:r>
              <a:rPr lang="en-GB" b="1" dirty="0">
                <a:solidFill>
                  <a:srgbClr val="F7AD00"/>
                </a:solidFill>
                <a:latin typeface="Univers Condensed" panose="020B0606020202060204" pitchFamily="34" charset="0"/>
              </a:rPr>
              <a:t>AIDS-AFFECTED</a:t>
            </a:r>
            <a:br>
              <a:rPr lang="en-GB" b="1" dirty="0">
                <a:solidFill>
                  <a:srgbClr val="F7AD00"/>
                </a:solidFill>
                <a:latin typeface="Univers Condensed" panose="020B0606020202060204" pitchFamily="34" charset="0"/>
              </a:rPr>
            </a:br>
            <a:r>
              <a:rPr lang="en-GB" b="1" dirty="0">
                <a:solidFill>
                  <a:srgbClr val="F7AD00"/>
                </a:solidFill>
                <a:latin typeface="Univers Condensed" panose="020B0606020202060204" pitchFamily="34" charset="0"/>
              </a:rPr>
              <a:t>CHILDREN</a:t>
            </a:r>
          </a:p>
        </p:txBody>
      </p:sp>
      <p:pic>
        <p:nvPicPr>
          <p:cNvPr id="7" name="Picture 6">
            <a:extLst>
              <a:ext uri="{FF2B5EF4-FFF2-40B4-BE49-F238E27FC236}">
                <a16:creationId xmlns:a16="http://schemas.microsoft.com/office/drawing/2014/main" id="{D14F22AF-D58F-7C49-BE29-14F90B2446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96" y="289679"/>
            <a:ext cx="7368987" cy="6290587"/>
          </a:xfrm>
          <a:prstGeom prst="rect">
            <a:avLst/>
          </a:prstGeom>
        </p:spPr>
      </p:pic>
    </p:spTree>
    <p:extLst>
      <p:ext uri="{BB962C8B-B14F-4D97-AF65-F5344CB8AC3E}">
        <p14:creationId xmlns:p14="http://schemas.microsoft.com/office/powerpoint/2010/main" val="2497427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all, person, indoor&#10;&#10;Description automatically generated">
            <a:extLst>
              <a:ext uri="{FF2B5EF4-FFF2-40B4-BE49-F238E27FC236}">
                <a16:creationId xmlns:a16="http://schemas.microsoft.com/office/drawing/2014/main" id="{36F613A0-107C-7B41-977F-25958D5280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76000"/>
          </a:xfrm>
          <a:prstGeom prst="rect">
            <a:avLst/>
          </a:prstGeom>
        </p:spPr>
      </p:pic>
      <p:grpSp>
        <p:nvGrpSpPr>
          <p:cNvPr id="13" name="Group 12">
            <a:extLst>
              <a:ext uri="{FF2B5EF4-FFF2-40B4-BE49-F238E27FC236}">
                <a16:creationId xmlns:a16="http://schemas.microsoft.com/office/drawing/2014/main" id="{ED9EBC25-323E-A441-8613-F02087845B93}"/>
              </a:ext>
            </a:extLst>
          </p:cNvPr>
          <p:cNvGrpSpPr/>
          <p:nvPr/>
        </p:nvGrpSpPr>
        <p:grpSpPr>
          <a:xfrm>
            <a:off x="0" y="0"/>
            <a:ext cx="10515600" cy="6876000"/>
            <a:chOff x="-3096801" y="-951"/>
            <a:chExt cx="8950508" cy="7019999"/>
          </a:xfrm>
        </p:grpSpPr>
        <p:pic>
          <p:nvPicPr>
            <p:cNvPr id="14" name="Google Shape;133;gf702bcd828_5_116" descr="Shape&#10;&#10;Description automatically generated with medium confidence">
              <a:extLst>
                <a:ext uri="{FF2B5EF4-FFF2-40B4-BE49-F238E27FC236}">
                  <a16:creationId xmlns:a16="http://schemas.microsoft.com/office/drawing/2014/main" id="{0CF49684-A425-EB49-8493-E96011DDCCED}"/>
                </a:ext>
              </a:extLst>
            </p:cNvPr>
            <p:cNvPicPr preferRelativeResize="0"/>
            <p:nvPr/>
          </p:nvPicPr>
          <p:blipFill rotWithShape="1">
            <a:blip r:embed="rId4">
              <a:alphaModFix amt="64000"/>
            </a:blip>
            <a:srcRect/>
            <a:stretch/>
          </p:blipFill>
          <p:spPr>
            <a:xfrm rot="16200000">
              <a:off x="-2131546" y="-966205"/>
              <a:ext cx="7019999" cy="8950507"/>
            </a:xfrm>
            <a:prstGeom prst="rect">
              <a:avLst/>
            </a:prstGeom>
            <a:noFill/>
            <a:ln>
              <a:noFill/>
            </a:ln>
          </p:spPr>
        </p:pic>
        <p:pic>
          <p:nvPicPr>
            <p:cNvPr id="15" name="Google Shape;133;gf702bcd828_5_116" descr="Shape&#10;&#10;Description automatically generated with medium confidence">
              <a:extLst>
                <a:ext uri="{FF2B5EF4-FFF2-40B4-BE49-F238E27FC236}">
                  <a16:creationId xmlns:a16="http://schemas.microsoft.com/office/drawing/2014/main" id="{53224D7B-DA61-7E4E-BC1F-1F5EACD556DA}"/>
                </a:ext>
              </a:extLst>
            </p:cNvPr>
            <p:cNvPicPr preferRelativeResize="0"/>
            <p:nvPr/>
          </p:nvPicPr>
          <p:blipFill rotWithShape="1">
            <a:blip r:embed="rId4">
              <a:alphaModFix amt="64000"/>
            </a:blip>
            <a:srcRect/>
            <a:stretch/>
          </p:blipFill>
          <p:spPr>
            <a:xfrm rot="16200000">
              <a:off x="-2131547" y="-966205"/>
              <a:ext cx="7019999" cy="8950507"/>
            </a:xfrm>
            <a:prstGeom prst="rect">
              <a:avLst/>
            </a:prstGeom>
            <a:noFill/>
            <a:ln>
              <a:noFill/>
            </a:ln>
          </p:spPr>
        </p:pic>
        <p:pic>
          <p:nvPicPr>
            <p:cNvPr id="16" name="Google Shape;133;gf702bcd828_5_116" descr="Shape&#10;&#10;Description automatically generated with medium confidence">
              <a:extLst>
                <a:ext uri="{FF2B5EF4-FFF2-40B4-BE49-F238E27FC236}">
                  <a16:creationId xmlns:a16="http://schemas.microsoft.com/office/drawing/2014/main" id="{007F707D-BD03-934E-A167-5E94A6275E6A}"/>
                </a:ext>
              </a:extLst>
            </p:cNvPr>
            <p:cNvPicPr preferRelativeResize="0"/>
            <p:nvPr/>
          </p:nvPicPr>
          <p:blipFill rotWithShape="1">
            <a:blip r:embed="rId4">
              <a:alphaModFix amt="64000"/>
            </a:blip>
            <a:srcRect/>
            <a:stretch/>
          </p:blipFill>
          <p:spPr>
            <a:xfrm rot="16200000">
              <a:off x="-2131547" y="-966205"/>
              <a:ext cx="7019999" cy="8950507"/>
            </a:xfrm>
            <a:prstGeom prst="rect">
              <a:avLst/>
            </a:prstGeom>
            <a:noFill/>
            <a:ln>
              <a:noFill/>
            </a:ln>
          </p:spPr>
        </p:pic>
      </p:grpSp>
      <p:sp>
        <p:nvSpPr>
          <p:cNvPr id="30" name="Title 3">
            <a:extLst>
              <a:ext uri="{FF2B5EF4-FFF2-40B4-BE49-F238E27FC236}">
                <a16:creationId xmlns:a16="http://schemas.microsoft.com/office/drawing/2014/main" id="{342608E9-9E33-C34C-B0E9-D94EF16BBB32}"/>
              </a:ext>
            </a:extLst>
          </p:cNvPr>
          <p:cNvSpPr>
            <a:spLocks noGrp="1"/>
          </p:cNvSpPr>
          <p:nvPr>
            <p:ph type="title"/>
          </p:nvPr>
        </p:nvSpPr>
        <p:spPr>
          <a:xfrm>
            <a:off x="361832" y="3221366"/>
            <a:ext cx="10515600" cy="753705"/>
          </a:xfrm>
        </p:spPr>
        <p:txBody>
          <a:bodyPr/>
          <a:lstStyle/>
          <a:p>
            <a:r>
              <a:rPr lang="en-GB" b="1" dirty="0">
                <a:solidFill>
                  <a:srgbClr val="F7AD00"/>
                </a:solidFill>
                <a:latin typeface="Univers Condensed" panose="020B0606020202060204" pitchFamily="34" charset="0"/>
              </a:rPr>
              <a:t>OPPORTUNITIES</a:t>
            </a:r>
            <a:endParaRPr lang="en-GB" dirty="0">
              <a:solidFill>
                <a:schemeClr val="bg1"/>
              </a:solidFill>
              <a:latin typeface="Univers Condensed" panose="020B0606020202060204" pitchFamily="34" charset="0"/>
            </a:endParaRPr>
          </a:p>
        </p:txBody>
      </p:sp>
      <p:pic>
        <p:nvPicPr>
          <p:cNvPr id="17" name="Picture 16" descr="A picture containing kitchenware&#10;&#10;Description automatically generated">
            <a:extLst>
              <a:ext uri="{FF2B5EF4-FFF2-40B4-BE49-F238E27FC236}">
                <a16:creationId xmlns:a16="http://schemas.microsoft.com/office/drawing/2014/main" id="{AC3DFE1D-6A6E-7249-B920-2A8778BC0B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6583"/>
          <a:stretch/>
        </p:blipFill>
        <p:spPr>
          <a:xfrm rot="10800000">
            <a:off x="10134366" y="4460288"/>
            <a:ext cx="1104900" cy="2412000"/>
          </a:xfrm>
          <a:prstGeom prst="rect">
            <a:avLst/>
          </a:prstGeom>
        </p:spPr>
      </p:pic>
    </p:spTree>
    <p:extLst>
      <p:ext uri="{BB962C8B-B14F-4D97-AF65-F5344CB8AC3E}">
        <p14:creationId xmlns:p14="http://schemas.microsoft.com/office/powerpoint/2010/main" val="490480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4BFA887-4936-314C-9E63-482084057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Subtitle 3">
            <a:extLst>
              <a:ext uri="{FF2B5EF4-FFF2-40B4-BE49-F238E27FC236}">
                <a16:creationId xmlns:a16="http://schemas.microsoft.com/office/drawing/2014/main" id="{052EB6F3-01DB-E847-8560-C80568954218}"/>
              </a:ext>
            </a:extLst>
          </p:cNvPr>
          <p:cNvSpPr txBox="1">
            <a:spLocks/>
          </p:cNvSpPr>
          <p:nvPr/>
        </p:nvSpPr>
        <p:spPr>
          <a:xfrm>
            <a:off x="3816626" y="3526127"/>
            <a:ext cx="7388801" cy="500375"/>
          </a:xfr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Univers Condensed" panose="020B0606020202060204" pitchFamily="34" charset="0"/>
              </a:rPr>
              <a:t>POVERTY – SOCIAL PROTECTION</a:t>
            </a:r>
            <a:endParaRPr lang="en-US" sz="4400" b="1" dirty="0">
              <a:solidFill>
                <a:schemeClr val="tx1">
                  <a:lumMod val="75000"/>
                  <a:lumOff val="25000"/>
                </a:schemeClr>
              </a:solidFill>
              <a:latin typeface="Univers Condensed" panose="020B0606020202060204" pitchFamily="34" charset="0"/>
            </a:endParaRPr>
          </a:p>
          <a:p>
            <a:pPr marL="0" indent="0">
              <a:buNone/>
            </a:pPr>
            <a:r>
              <a:rPr lang="en-US" sz="4400" dirty="0">
                <a:latin typeface="Arial Narrow" panose="020B0604020202020204" pitchFamily="34" charset="0"/>
              </a:rPr>
              <a:t> </a:t>
            </a:r>
          </a:p>
        </p:txBody>
      </p:sp>
      <p:grpSp>
        <p:nvGrpSpPr>
          <p:cNvPr id="29" name="Group 28">
            <a:extLst>
              <a:ext uri="{FF2B5EF4-FFF2-40B4-BE49-F238E27FC236}">
                <a16:creationId xmlns:a16="http://schemas.microsoft.com/office/drawing/2014/main" id="{7F588993-7F34-C748-9549-4612CC4FDE73}"/>
              </a:ext>
            </a:extLst>
          </p:cNvPr>
          <p:cNvGrpSpPr/>
          <p:nvPr/>
        </p:nvGrpSpPr>
        <p:grpSpPr>
          <a:xfrm>
            <a:off x="2153974" y="3148994"/>
            <a:ext cx="1307651" cy="1286541"/>
            <a:chOff x="2488172" y="2280684"/>
            <a:chExt cx="1307651" cy="1286541"/>
          </a:xfrm>
        </p:grpSpPr>
        <p:grpSp>
          <p:nvGrpSpPr>
            <p:cNvPr id="30" name="Group 29">
              <a:extLst>
                <a:ext uri="{FF2B5EF4-FFF2-40B4-BE49-F238E27FC236}">
                  <a16:creationId xmlns:a16="http://schemas.microsoft.com/office/drawing/2014/main" id="{85B3A71E-7CC5-8F4D-A607-5BDB35787C5E}"/>
                </a:ext>
              </a:extLst>
            </p:cNvPr>
            <p:cNvGrpSpPr/>
            <p:nvPr/>
          </p:nvGrpSpPr>
          <p:grpSpPr>
            <a:xfrm>
              <a:off x="2488172" y="2280684"/>
              <a:ext cx="1307651" cy="1254642"/>
              <a:chOff x="5412126" y="2838893"/>
              <a:chExt cx="1307651" cy="1254642"/>
            </a:xfrm>
          </p:grpSpPr>
          <p:sp>
            <p:nvSpPr>
              <p:cNvPr id="32" name="Oval 31">
                <a:extLst>
                  <a:ext uri="{FF2B5EF4-FFF2-40B4-BE49-F238E27FC236}">
                    <a16:creationId xmlns:a16="http://schemas.microsoft.com/office/drawing/2014/main" id="{65089154-AB62-CF46-BFB8-D2912EA8CC12}"/>
                  </a:ext>
                </a:extLst>
              </p:cNvPr>
              <p:cNvSpPr/>
              <p:nvPr/>
            </p:nvSpPr>
            <p:spPr>
              <a:xfrm>
                <a:off x="5465135" y="2838893"/>
                <a:ext cx="1254642" cy="1254642"/>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4020202020204" pitchFamily="34" charset="0"/>
                </a:endParaRPr>
              </a:p>
            </p:txBody>
          </p:sp>
          <p:sp>
            <p:nvSpPr>
              <p:cNvPr id="33" name="TextBox 32">
                <a:extLst>
                  <a:ext uri="{FF2B5EF4-FFF2-40B4-BE49-F238E27FC236}">
                    <a16:creationId xmlns:a16="http://schemas.microsoft.com/office/drawing/2014/main" id="{6CFBA496-0B3E-6E40-9841-B95940F0D1FC}"/>
                  </a:ext>
                </a:extLst>
              </p:cNvPr>
              <p:cNvSpPr txBox="1"/>
              <p:nvPr/>
            </p:nvSpPr>
            <p:spPr>
              <a:xfrm>
                <a:off x="5412126" y="3121249"/>
                <a:ext cx="1254643" cy="769441"/>
              </a:xfrm>
              <a:prstGeom prst="rect">
                <a:avLst/>
              </a:prstGeom>
              <a:noFill/>
            </p:spPr>
            <p:txBody>
              <a:bodyPr wrap="square" rtlCol="0">
                <a:spAutoFit/>
              </a:bodyPr>
              <a:lstStyle/>
              <a:p>
                <a:pPr algn="ctr"/>
                <a:r>
                  <a:rPr lang="en-GB" sz="4400" b="1" dirty="0">
                    <a:solidFill>
                      <a:schemeClr val="bg1"/>
                    </a:solidFill>
                    <a:latin typeface="Univers Condensed" panose="020B0506020202050204" pitchFamily="34" charset="0"/>
                  </a:rPr>
                  <a:t>8</a:t>
                </a:r>
              </a:p>
            </p:txBody>
          </p:sp>
        </p:grpSp>
        <p:sp>
          <p:nvSpPr>
            <p:cNvPr id="31" name="Oval 30">
              <a:extLst>
                <a:ext uri="{FF2B5EF4-FFF2-40B4-BE49-F238E27FC236}">
                  <a16:creationId xmlns:a16="http://schemas.microsoft.com/office/drawing/2014/main" id="{2409B60C-CA4D-D44E-A88E-F155A5A064B7}"/>
                </a:ext>
              </a:extLst>
            </p:cNvPr>
            <p:cNvSpPr/>
            <p:nvPr/>
          </p:nvSpPr>
          <p:spPr>
            <a:xfrm>
              <a:off x="2498648" y="2312583"/>
              <a:ext cx="1254642" cy="12546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4020202020204" pitchFamily="34" charset="0"/>
              </a:endParaRPr>
            </a:p>
          </p:txBody>
        </p:sp>
      </p:grpSp>
    </p:spTree>
    <p:extLst>
      <p:ext uri="{BB962C8B-B14F-4D97-AF65-F5344CB8AC3E}">
        <p14:creationId xmlns:p14="http://schemas.microsoft.com/office/powerpoint/2010/main" val="3238440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04" y="213798"/>
            <a:ext cx="10515600" cy="701731"/>
          </a:xfrm>
        </p:spPr>
        <p:txBody>
          <a:bodyPr>
            <a:spAutoFit/>
          </a:bodyPr>
          <a:lstStyle/>
          <a:p>
            <a:r>
              <a:rPr lang="en-GB" b="1" dirty="0">
                <a:solidFill>
                  <a:srgbClr val="F7AD00"/>
                </a:solidFill>
                <a:latin typeface="Univers Condensed" panose="020B0606020202060204" pitchFamily="34" charset="0"/>
              </a:rPr>
              <a:t>POVERTY – SOCIAL PROTECTION</a:t>
            </a:r>
          </a:p>
        </p:txBody>
      </p:sp>
      <p:sp>
        <p:nvSpPr>
          <p:cNvPr id="3" name="Content Placeholder 2"/>
          <p:cNvSpPr>
            <a:spLocks noGrp="1"/>
          </p:cNvSpPr>
          <p:nvPr>
            <p:ph idx="1"/>
          </p:nvPr>
        </p:nvSpPr>
        <p:spPr>
          <a:xfrm>
            <a:off x="343038" y="1787531"/>
            <a:ext cx="3336796" cy="1217769"/>
          </a:xfrm>
        </p:spPr>
        <p:txBody>
          <a:bodyPr>
            <a:spAutoFit/>
          </a:bodyPr>
          <a:lstStyle/>
          <a:p>
            <a:pPr>
              <a:buClr>
                <a:srgbClr val="F7AD00"/>
              </a:buClr>
            </a:pPr>
            <a:r>
              <a:rPr lang="en-GB" sz="1800" dirty="0">
                <a:solidFill>
                  <a:schemeClr val="tx1">
                    <a:lumMod val="75000"/>
                    <a:lumOff val="25000"/>
                  </a:schemeClr>
                </a:solidFill>
              </a:rPr>
              <a:t>Cash plus care – WB review</a:t>
            </a:r>
          </a:p>
          <a:p>
            <a:pPr>
              <a:buClr>
                <a:srgbClr val="F7AD00"/>
              </a:buClr>
            </a:pPr>
            <a:r>
              <a:rPr lang="en-GB" sz="1800" dirty="0">
                <a:solidFill>
                  <a:schemeClr val="tx1">
                    <a:lumMod val="75000"/>
                    <a:lumOff val="25000"/>
                  </a:schemeClr>
                </a:solidFill>
              </a:rPr>
              <a:t>Combining Cash with Psychosocial interventions reduction in HIV incidence. (Stoner et al). </a:t>
            </a:r>
          </a:p>
        </p:txBody>
      </p:sp>
      <p:pic>
        <p:nvPicPr>
          <p:cNvPr id="4" name="Picture 3">
            <a:extLst>
              <a:ext uri="{FF2B5EF4-FFF2-40B4-BE49-F238E27FC236}">
                <a16:creationId xmlns:a16="http://schemas.microsoft.com/office/drawing/2014/main" id="{8F55D195-C766-4A43-B6CC-BCAB055A6C2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14417" y="2240997"/>
            <a:ext cx="7877583" cy="3636000"/>
          </a:xfrm>
          <a:prstGeom prst="rect">
            <a:avLst/>
          </a:prstGeom>
          <a:ln w="38100" cap="sq">
            <a:noFill/>
            <a:prstDash val="solid"/>
            <a:miter lim="800000"/>
          </a:ln>
          <a:effectLst/>
        </p:spPr>
      </p:pic>
      <p:sp>
        <p:nvSpPr>
          <p:cNvPr id="5" name="Title 56">
            <a:extLst>
              <a:ext uri="{FF2B5EF4-FFF2-40B4-BE49-F238E27FC236}">
                <a16:creationId xmlns:a16="http://schemas.microsoft.com/office/drawing/2014/main" id="{E383131C-FC54-7748-A3BF-1CA0BEB4F143}"/>
              </a:ext>
            </a:extLst>
          </p:cNvPr>
          <p:cNvSpPr txBox="1">
            <a:spLocks/>
          </p:cNvSpPr>
          <p:nvPr/>
        </p:nvSpPr>
        <p:spPr>
          <a:xfrm>
            <a:off x="4314417" y="1747775"/>
            <a:ext cx="7388772" cy="341632"/>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dirty="0">
                <a:solidFill>
                  <a:schemeClr val="tx1">
                    <a:lumMod val="75000"/>
                    <a:lumOff val="25000"/>
                  </a:schemeClr>
                </a:solidFill>
                <a:latin typeface="Arial Narrow" panose="020B0604020202020204" pitchFamily="34" charset="0"/>
                <a:cs typeface="Arial Narrow" panose="020B0604020202020204" pitchFamily="34" charset="0"/>
              </a:rPr>
              <a:t>Evolution in number of countries/territories and social protection measures</a:t>
            </a:r>
            <a:endParaRPr lang="en-GB" sz="1800" spc="-113" dirty="0">
              <a:solidFill>
                <a:schemeClr val="tx1">
                  <a:lumMod val="75000"/>
                  <a:lumOff val="25000"/>
                </a:schemeClr>
              </a:solidFill>
              <a:latin typeface="Arial Narrow" panose="020B0604020202020204" pitchFamily="34" charset="0"/>
              <a:cs typeface="Arial Narrow" panose="020B0604020202020204" pitchFamily="34" charset="0"/>
            </a:endParaRPr>
          </a:p>
        </p:txBody>
      </p:sp>
      <p:cxnSp>
        <p:nvCxnSpPr>
          <p:cNvPr id="9" name="Straight Connector 8">
            <a:extLst>
              <a:ext uri="{FF2B5EF4-FFF2-40B4-BE49-F238E27FC236}">
                <a16:creationId xmlns:a16="http://schemas.microsoft.com/office/drawing/2014/main" id="{B13C8975-C5EF-EC40-9301-6B8D4BA08A94}"/>
              </a:ext>
            </a:extLst>
          </p:cNvPr>
          <p:cNvCxnSpPr>
            <a:cxnSpLocks/>
          </p:cNvCxnSpPr>
          <p:nvPr/>
        </p:nvCxnSpPr>
        <p:spPr>
          <a:xfrm flipH="1">
            <a:off x="0" y="6293335"/>
            <a:ext cx="1219200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22428C6-EBD6-7D48-A865-6F6CF689C47F}"/>
              </a:ext>
            </a:extLst>
          </p:cNvPr>
          <p:cNvSpPr txBox="1"/>
          <p:nvPr/>
        </p:nvSpPr>
        <p:spPr>
          <a:xfrm>
            <a:off x="255104" y="6378666"/>
            <a:ext cx="11751365" cy="461665"/>
          </a:xfrm>
          <a:prstGeom prst="rect">
            <a:avLst/>
          </a:prstGeom>
          <a:noFill/>
        </p:spPr>
        <p:txBody>
          <a:bodyPr wrap="square">
            <a:spAutoFit/>
          </a:bodyPr>
          <a:lstStyle/>
          <a:p>
            <a:pPr marL="0" indent="0">
              <a:buNone/>
            </a:pPr>
            <a:r>
              <a:rPr lang="en-GB" sz="1200" dirty="0">
                <a:solidFill>
                  <a:schemeClr val="tx1">
                    <a:lumMod val="65000"/>
                    <a:lumOff val="35000"/>
                  </a:schemeClr>
                </a:solidFill>
                <a:latin typeface="Arial Narrow" panose="020B0604020202020204" pitchFamily="34" charset="0"/>
                <a:cs typeface="Arial Narrow" panose="020B0604020202020204" pitchFamily="34" charset="0"/>
              </a:rPr>
              <a:t>Stoner MCD, Edwards JK, </a:t>
            </a: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Westreich</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D, Kilburn K, Ahern J, Lippman SA, Gómez-</a:t>
            </a: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Olivé</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FX, Kahn K, </a:t>
            </a: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Pettifor</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A. </a:t>
            </a: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Modeling</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Cash Plus Other Psychosocial and Structural Interventions to Prevent HIV Among Adolescent Girls and Young Women in South Africa (HPTN 068). AIDS </a:t>
            </a: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Behav</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2021 Jan 21:10.1007/s10461-021-03158-3. </a:t>
            </a:r>
          </a:p>
        </p:txBody>
      </p:sp>
    </p:spTree>
    <p:extLst>
      <p:ext uri="{BB962C8B-B14F-4D97-AF65-F5344CB8AC3E}">
        <p14:creationId xmlns:p14="http://schemas.microsoft.com/office/powerpoint/2010/main" val="3926328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4BFA887-4936-314C-9E63-482084057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Subtitle 3">
            <a:extLst>
              <a:ext uri="{FF2B5EF4-FFF2-40B4-BE49-F238E27FC236}">
                <a16:creationId xmlns:a16="http://schemas.microsoft.com/office/drawing/2014/main" id="{052EB6F3-01DB-E847-8560-C80568954218}"/>
              </a:ext>
            </a:extLst>
          </p:cNvPr>
          <p:cNvSpPr txBox="1">
            <a:spLocks/>
          </p:cNvSpPr>
          <p:nvPr/>
        </p:nvSpPr>
        <p:spPr>
          <a:xfrm>
            <a:off x="3816626" y="3526127"/>
            <a:ext cx="7388801" cy="500375"/>
          </a:xfr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Univers Condensed" panose="020B0606020202060204" pitchFamily="34" charset="0"/>
              </a:rPr>
              <a:t>HIV + COVID MULTI-SOLVERS</a:t>
            </a:r>
            <a:endParaRPr lang="en-US" sz="4400" b="1" dirty="0">
              <a:solidFill>
                <a:schemeClr val="tx1">
                  <a:lumMod val="75000"/>
                  <a:lumOff val="25000"/>
                </a:schemeClr>
              </a:solidFill>
              <a:latin typeface="Univers Condensed" panose="020B0606020202060204" pitchFamily="34" charset="0"/>
            </a:endParaRPr>
          </a:p>
          <a:p>
            <a:pPr marL="0" indent="0">
              <a:buNone/>
            </a:pPr>
            <a:r>
              <a:rPr lang="en-US" sz="4400" dirty="0">
                <a:latin typeface="Arial Narrow" panose="020B0604020202020204" pitchFamily="34" charset="0"/>
              </a:rPr>
              <a:t> </a:t>
            </a:r>
          </a:p>
        </p:txBody>
      </p:sp>
      <p:grpSp>
        <p:nvGrpSpPr>
          <p:cNvPr id="29" name="Group 28">
            <a:extLst>
              <a:ext uri="{FF2B5EF4-FFF2-40B4-BE49-F238E27FC236}">
                <a16:creationId xmlns:a16="http://schemas.microsoft.com/office/drawing/2014/main" id="{7F588993-7F34-C748-9549-4612CC4FDE73}"/>
              </a:ext>
            </a:extLst>
          </p:cNvPr>
          <p:cNvGrpSpPr/>
          <p:nvPr/>
        </p:nvGrpSpPr>
        <p:grpSpPr>
          <a:xfrm>
            <a:off x="2153974" y="3148994"/>
            <a:ext cx="1307651" cy="1286541"/>
            <a:chOff x="2488172" y="2280684"/>
            <a:chExt cx="1307651" cy="1286541"/>
          </a:xfrm>
        </p:grpSpPr>
        <p:grpSp>
          <p:nvGrpSpPr>
            <p:cNvPr id="30" name="Group 29">
              <a:extLst>
                <a:ext uri="{FF2B5EF4-FFF2-40B4-BE49-F238E27FC236}">
                  <a16:creationId xmlns:a16="http://schemas.microsoft.com/office/drawing/2014/main" id="{85B3A71E-7CC5-8F4D-A607-5BDB35787C5E}"/>
                </a:ext>
              </a:extLst>
            </p:cNvPr>
            <p:cNvGrpSpPr/>
            <p:nvPr/>
          </p:nvGrpSpPr>
          <p:grpSpPr>
            <a:xfrm>
              <a:off x="2488172" y="2280684"/>
              <a:ext cx="1307651" cy="1254642"/>
              <a:chOff x="5412126" y="2838893"/>
              <a:chExt cx="1307651" cy="1254642"/>
            </a:xfrm>
          </p:grpSpPr>
          <p:sp>
            <p:nvSpPr>
              <p:cNvPr id="32" name="Oval 31">
                <a:extLst>
                  <a:ext uri="{FF2B5EF4-FFF2-40B4-BE49-F238E27FC236}">
                    <a16:creationId xmlns:a16="http://schemas.microsoft.com/office/drawing/2014/main" id="{65089154-AB62-CF46-BFB8-D2912EA8CC12}"/>
                  </a:ext>
                </a:extLst>
              </p:cNvPr>
              <p:cNvSpPr/>
              <p:nvPr/>
            </p:nvSpPr>
            <p:spPr>
              <a:xfrm>
                <a:off x="5465135" y="2838893"/>
                <a:ext cx="1254642" cy="1254642"/>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4020202020204" pitchFamily="34" charset="0"/>
                </a:endParaRPr>
              </a:p>
            </p:txBody>
          </p:sp>
          <p:sp>
            <p:nvSpPr>
              <p:cNvPr id="33" name="TextBox 32">
                <a:extLst>
                  <a:ext uri="{FF2B5EF4-FFF2-40B4-BE49-F238E27FC236}">
                    <a16:creationId xmlns:a16="http://schemas.microsoft.com/office/drawing/2014/main" id="{6CFBA496-0B3E-6E40-9841-B95940F0D1FC}"/>
                  </a:ext>
                </a:extLst>
              </p:cNvPr>
              <p:cNvSpPr txBox="1"/>
              <p:nvPr/>
            </p:nvSpPr>
            <p:spPr>
              <a:xfrm>
                <a:off x="5412126" y="3121249"/>
                <a:ext cx="1254643" cy="769441"/>
              </a:xfrm>
              <a:prstGeom prst="rect">
                <a:avLst/>
              </a:prstGeom>
              <a:noFill/>
            </p:spPr>
            <p:txBody>
              <a:bodyPr wrap="square" rtlCol="0">
                <a:spAutoFit/>
              </a:bodyPr>
              <a:lstStyle/>
              <a:p>
                <a:pPr algn="ctr"/>
                <a:r>
                  <a:rPr lang="en-GB" sz="4400" b="1" dirty="0">
                    <a:solidFill>
                      <a:schemeClr val="bg1"/>
                    </a:solidFill>
                    <a:latin typeface="Univers Condensed" panose="020B0506020202050204" pitchFamily="34" charset="0"/>
                  </a:rPr>
                  <a:t>9</a:t>
                </a:r>
              </a:p>
            </p:txBody>
          </p:sp>
        </p:grpSp>
        <p:sp>
          <p:nvSpPr>
            <p:cNvPr id="31" name="Oval 30">
              <a:extLst>
                <a:ext uri="{FF2B5EF4-FFF2-40B4-BE49-F238E27FC236}">
                  <a16:creationId xmlns:a16="http://schemas.microsoft.com/office/drawing/2014/main" id="{2409B60C-CA4D-D44E-A88E-F155A5A064B7}"/>
                </a:ext>
              </a:extLst>
            </p:cNvPr>
            <p:cNvSpPr/>
            <p:nvPr/>
          </p:nvSpPr>
          <p:spPr>
            <a:xfrm>
              <a:off x="2498648" y="2312583"/>
              <a:ext cx="1254642" cy="12546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4020202020204" pitchFamily="34" charset="0"/>
              </a:endParaRPr>
            </a:p>
          </p:txBody>
        </p:sp>
      </p:grpSp>
    </p:spTree>
    <p:extLst>
      <p:ext uri="{BB962C8B-B14F-4D97-AF65-F5344CB8AC3E}">
        <p14:creationId xmlns:p14="http://schemas.microsoft.com/office/powerpoint/2010/main" val="1473023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92">
            <a:extLst>
              <a:ext uri="{FF2B5EF4-FFF2-40B4-BE49-F238E27FC236}">
                <a16:creationId xmlns:a16="http://schemas.microsoft.com/office/drawing/2014/main" id="{18F66AB9-ADF3-8343-8F72-AE37D2DFA76A}"/>
              </a:ext>
            </a:extLst>
          </p:cNvPr>
          <p:cNvSpPr txBox="1">
            <a:spLocks/>
          </p:cNvSpPr>
          <p:nvPr/>
        </p:nvSpPr>
        <p:spPr>
          <a:xfrm>
            <a:off x="6370322" y="228600"/>
            <a:ext cx="5345206" cy="6091790"/>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600"/>
              </a:spcBef>
              <a:spcAft>
                <a:spcPts val="1200"/>
              </a:spcAft>
              <a:buClr>
                <a:srgbClr val="000000"/>
              </a:buClr>
              <a:buSzTx/>
              <a:buFont typeface="Arial" panose="020B0604020202020204" pitchFamily="34" charset="0"/>
              <a:buChar char="•"/>
              <a:tabLst/>
              <a:defRPr/>
            </a:pPr>
            <a:endParaRPr kumimoji="0" lang="en-US" altLang="en-US" sz="2000" u="none" strike="noStrike" kern="1200" cap="none" spc="0" normalizeH="0" baseline="0" noProof="0" dirty="0">
              <a:ln>
                <a:noFill/>
              </a:ln>
              <a:solidFill>
                <a:srgbClr val="FFFFFF"/>
              </a:solidFill>
              <a:effectLst/>
              <a:uLnTx/>
              <a:uFillTx/>
              <a:latin typeface="Univers Condensed" panose="020B0606020202060204" pitchFamily="34" charset="0"/>
              <a:ea typeface="Arial" charset="0"/>
              <a:cs typeface="Arial Narrow" panose="020B0604020202020204" pitchFamily="34" charset="0"/>
              <a:sym typeface="Arial"/>
            </a:endParaRPr>
          </a:p>
        </p:txBody>
      </p:sp>
      <p:sp>
        <p:nvSpPr>
          <p:cNvPr id="12" name="Shape 92">
            <a:extLst>
              <a:ext uri="{FF2B5EF4-FFF2-40B4-BE49-F238E27FC236}">
                <a16:creationId xmlns:a16="http://schemas.microsoft.com/office/drawing/2014/main" id="{61E9DBD6-DEDF-3540-93BA-25A9E8BB1B5A}"/>
              </a:ext>
            </a:extLst>
          </p:cNvPr>
          <p:cNvSpPr txBox="1">
            <a:spLocks/>
          </p:cNvSpPr>
          <p:nvPr/>
        </p:nvSpPr>
        <p:spPr>
          <a:xfrm>
            <a:off x="288322" y="1479692"/>
            <a:ext cx="4060455" cy="1631185"/>
          </a:xfrm>
          <a:prstGeom prst="rect">
            <a:avLst/>
          </a:prstGeom>
        </p:spPr>
        <p:txBody>
          <a:bodyPr vert="horz" lIns="91425" tIns="91425" rIns="91425" bIns="91425"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3248" marR="0" lvl="0" indent="-293248" algn="l" defTabSz="914400" rtl="0" eaLnBrk="1" fontAlgn="auto" latinLnBrk="0" hangingPunct="1">
              <a:lnSpc>
                <a:spcPct val="100000"/>
              </a:lnSpc>
              <a:spcBef>
                <a:spcPts val="0"/>
              </a:spcBef>
              <a:spcAft>
                <a:spcPts val="2400"/>
              </a:spcAft>
              <a:buClr>
                <a:srgbClr val="F7AD00"/>
              </a:buClr>
              <a:buSzTx/>
              <a:buFont typeface="Arial" panose="020B0604020202020204" pitchFamily="34" charset="0"/>
              <a:buChar char="•"/>
              <a:tabLst/>
              <a:defRPr/>
            </a:pPr>
            <a:r>
              <a:rPr lang="en-GB" sz="1800" dirty="0">
                <a:solidFill>
                  <a:schemeClr val="tx1">
                    <a:lumMod val="75000"/>
                    <a:lumOff val="25000"/>
                  </a:schemeClr>
                </a:solidFill>
                <a:latin typeface="Arial Narrow" panose="020B0604020202020204" pitchFamily="34" charset="0"/>
                <a:cs typeface="Arial Narrow" panose="020B0604020202020204" pitchFamily="34" charset="0"/>
                <a:sym typeface="Arial"/>
              </a:rPr>
              <a:t>Adolescents living with HIV  (n=1000) </a:t>
            </a:r>
          </a:p>
          <a:p>
            <a:pPr marL="293248" marR="0" lvl="0" indent="-293248" algn="l" defTabSz="914400" rtl="0" eaLnBrk="1" fontAlgn="auto" latinLnBrk="0" hangingPunct="1">
              <a:lnSpc>
                <a:spcPct val="100000"/>
              </a:lnSpc>
              <a:spcBef>
                <a:spcPts val="0"/>
              </a:spcBef>
              <a:spcAft>
                <a:spcPts val="2400"/>
              </a:spcAft>
              <a:buClr>
                <a:srgbClr val="F7AD00"/>
              </a:buClr>
              <a:buSzTx/>
              <a:buFont typeface="Arial" panose="020B0604020202020204" pitchFamily="34" charset="0"/>
              <a:buChar char="•"/>
              <a:tabLst/>
              <a:defRPr/>
            </a:pPr>
            <a:r>
              <a:rPr lang="en-GB" sz="1800" dirty="0">
                <a:solidFill>
                  <a:schemeClr val="tx1">
                    <a:lumMod val="75000"/>
                    <a:lumOff val="25000"/>
                  </a:schemeClr>
                </a:solidFill>
                <a:latin typeface="Arial Narrow" panose="020B0604020202020204" pitchFamily="34" charset="0"/>
                <a:cs typeface="Arial Narrow" panose="020B0604020202020204" pitchFamily="34" charset="0"/>
                <a:sym typeface="Arial"/>
              </a:rPr>
              <a:t>South Africa</a:t>
            </a:r>
          </a:p>
          <a:p>
            <a:pPr marL="293248" marR="0" lvl="0" indent="-293248" algn="l" defTabSz="914400" rtl="0" eaLnBrk="1" fontAlgn="auto" latinLnBrk="0" hangingPunct="1">
              <a:lnSpc>
                <a:spcPct val="100000"/>
              </a:lnSpc>
              <a:spcBef>
                <a:spcPts val="0"/>
              </a:spcBef>
              <a:spcAft>
                <a:spcPts val="2400"/>
              </a:spcAft>
              <a:buClr>
                <a:srgbClr val="F7AD00"/>
              </a:buClr>
              <a:buSzTx/>
              <a:buFont typeface="Arial" panose="020B0604020202020204" pitchFamily="34" charset="0"/>
              <a:buChar char="•"/>
              <a:tabLst/>
              <a:defRPr/>
            </a:pPr>
            <a:endParaRPr lang="en-GB" sz="1800" dirty="0">
              <a:solidFill>
                <a:schemeClr val="tx1">
                  <a:lumMod val="75000"/>
                  <a:lumOff val="25000"/>
                </a:schemeClr>
              </a:solidFill>
              <a:latin typeface="Arial Narrow" panose="020B0604020202020204" pitchFamily="34" charset="0"/>
              <a:cs typeface="Arial Narrow" panose="020B0604020202020204" pitchFamily="34" charset="0"/>
              <a:sym typeface="Arial"/>
            </a:endParaRPr>
          </a:p>
        </p:txBody>
      </p:sp>
      <p:sp>
        <p:nvSpPr>
          <p:cNvPr id="27" name="Rectangle 26">
            <a:extLst>
              <a:ext uri="{FF2B5EF4-FFF2-40B4-BE49-F238E27FC236}">
                <a16:creationId xmlns:a16="http://schemas.microsoft.com/office/drawing/2014/main" id="{CED5E25E-D88F-2640-9AE1-22C98BAA5BA7}"/>
              </a:ext>
            </a:extLst>
          </p:cNvPr>
          <p:cNvSpPr/>
          <p:nvPr/>
        </p:nvSpPr>
        <p:spPr>
          <a:xfrm>
            <a:off x="474911" y="6433777"/>
            <a:ext cx="7870372" cy="276999"/>
          </a:xfrm>
          <a:prstGeom prst="rect">
            <a:avLst/>
          </a:prstGeom>
        </p:spPr>
        <p:txBody>
          <a:bodyPr wrap="square">
            <a:spAutoFit/>
          </a:bodyPr>
          <a:lstStyle/>
          <a:p>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Cluver</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Orkin, </a:t>
            </a: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Toska</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Campeau, Webb, </a:t>
            </a: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Carlqvist</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a:t>
            </a: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Sherr</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(2019) Lancet CAH</a:t>
            </a:r>
          </a:p>
        </p:txBody>
      </p:sp>
      <p:sp>
        <p:nvSpPr>
          <p:cNvPr id="30" name="Shape 91">
            <a:extLst>
              <a:ext uri="{FF2B5EF4-FFF2-40B4-BE49-F238E27FC236}">
                <a16:creationId xmlns:a16="http://schemas.microsoft.com/office/drawing/2014/main" id="{F61057A9-F603-514A-909A-5072A5580A3D}"/>
              </a:ext>
            </a:extLst>
          </p:cNvPr>
          <p:cNvSpPr txBox="1">
            <a:spLocks/>
          </p:cNvSpPr>
          <p:nvPr/>
        </p:nvSpPr>
        <p:spPr>
          <a:xfrm>
            <a:off x="250505" y="162248"/>
            <a:ext cx="7173619" cy="881226"/>
          </a:xfrm>
          <a:prstGeom prst="rect">
            <a:avLst/>
          </a:prstGeom>
        </p:spPr>
        <p:txBody>
          <a:bodyPr vert="horz"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
                <a:srgbClr val="000000"/>
              </a:buClr>
              <a:buSzTx/>
              <a:buFont typeface="Arial"/>
              <a:buNone/>
              <a:tabLst/>
              <a:defRPr/>
            </a:pPr>
            <a:r>
              <a:rPr lang="en-GB" b="1" dirty="0">
                <a:solidFill>
                  <a:srgbClr val="F7AD00"/>
                </a:solidFill>
                <a:latin typeface="Univers Condensed" panose="020B0606020202060204" pitchFamily="34" charset="0"/>
                <a:ea typeface="Calibri" charset="0"/>
                <a:cs typeface="Arial Narrow" panose="020B0604020202020204" pitchFamily="34" charset="0"/>
                <a:sym typeface="Arial"/>
              </a:rPr>
              <a:t>HIV+COVID </a:t>
            </a:r>
            <a:r>
              <a:rPr kumimoji="0" lang="en-GB" b="1" u="none" strike="noStrike" kern="1200" cap="none" spc="0" normalizeH="0" baseline="0" noProof="0" dirty="0">
                <a:ln>
                  <a:noFill/>
                </a:ln>
                <a:solidFill>
                  <a:srgbClr val="F7AD00"/>
                </a:solidFill>
                <a:effectLst/>
                <a:uLnTx/>
                <a:uFillTx/>
                <a:latin typeface="Univers Condensed" panose="020B0606020202060204" pitchFamily="34" charset="0"/>
                <a:ea typeface="Calibri" charset="0"/>
                <a:cs typeface="Arial Narrow" panose="020B0604020202020204" pitchFamily="34" charset="0"/>
                <a:sym typeface="Arial"/>
              </a:rPr>
              <a:t>MULTI-SOLVERS</a:t>
            </a:r>
            <a:endParaRPr kumimoji="0" lang="en-US" b="1" u="none" strike="noStrike" kern="1200" cap="none" spc="0" normalizeH="0" baseline="0" noProof="0" dirty="0">
              <a:ln>
                <a:noFill/>
              </a:ln>
              <a:solidFill>
                <a:srgbClr val="F7AD00"/>
              </a:solidFill>
              <a:effectLst/>
              <a:uLnTx/>
              <a:uFillTx/>
              <a:latin typeface="Univers Condensed" panose="020B0606020202060204" pitchFamily="34" charset="0"/>
              <a:ea typeface="Calibri" charset="0"/>
              <a:cs typeface="Arial Narrow" panose="020B0604020202020204" pitchFamily="34" charset="0"/>
              <a:sym typeface="Arial"/>
            </a:endParaRPr>
          </a:p>
        </p:txBody>
      </p:sp>
      <p:cxnSp>
        <p:nvCxnSpPr>
          <p:cNvPr id="28" name="Straight Connector 27">
            <a:extLst>
              <a:ext uri="{FF2B5EF4-FFF2-40B4-BE49-F238E27FC236}">
                <a16:creationId xmlns:a16="http://schemas.microsoft.com/office/drawing/2014/main" id="{88D24870-E178-644A-BE94-1DE0CBD12084}"/>
              </a:ext>
            </a:extLst>
          </p:cNvPr>
          <p:cNvCxnSpPr>
            <a:cxnSpLocks/>
          </p:cNvCxnSpPr>
          <p:nvPr/>
        </p:nvCxnSpPr>
        <p:spPr>
          <a:xfrm flipH="1">
            <a:off x="0" y="6293335"/>
            <a:ext cx="1219200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3FD961F7-AEAC-064A-9DD6-096022900A5D}"/>
              </a:ext>
            </a:extLst>
          </p:cNvPr>
          <p:cNvGrpSpPr/>
          <p:nvPr/>
        </p:nvGrpSpPr>
        <p:grpSpPr>
          <a:xfrm>
            <a:off x="4053518" y="1281066"/>
            <a:ext cx="7327446" cy="4491647"/>
            <a:chOff x="3857131" y="869568"/>
            <a:chExt cx="7327446" cy="4491647"/>
          </a:xfrm>
        </p:grpSpPr>
        <p:pic>
          <p:nvPicPr>
            <p:cNvPr id="33" name="Picture 32" descr="Diagram&#10;&#10;Description automatically generated with medium confidence">
              <a:extLst>
                <a:ext uri="{FF2B5EF4-FFF2-40B4-BE49-F238E27FC236}">
                  <a16:creationId xmlns:a16="http://schemas.microsoft.com/office/drawing/2014/main" id="{5B1762D2-920B-7D45-A224-6E048A4971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4520" y="1436915"/>
              <a:ext cx="3924300" cy="3924300"/>
            </a:xfrm>
            <a:prstGeom prst="rect">
              <a:avLst/>
            </a:prstGeom>
          </p:spPr>
        </p:pic>
        <p:sp>
          <p:nvSpPr>
            <p:cNvPr id="34" name="Rectangle 33">
              <a:extLst>
                <a:ext uri="{FF2B5EF4-FFF2-40B4-BE49-F238E27FC236}">
                  <a16:creationId xmlns:a16="http://schemas.microsoft.com/office/drawing/2014/main" id="{FCC9AD77-6752-0042-9F45-D4E8094DC5E4}"/>
                </a:ext>
              </a:extLst>
            </p:cNvPr>
            <p:cNvSpPr/>
            <p:nvPr/>
          </p:nvSpPr>
          <p:spPr>
            <a:xfrm>
              <a:off x="6663462" y="869568"/>
              <a:ext cx="1892136" cy="553998"/>
            </a:xfrm>
            <a:prstGeom prst="rect">
              <a:avLst/>
            </a:prstGeom>
          </p:spPr>
          <p:txBody>
            <a:bodyPr wrap="square">
              <a:spAutoFit/>
            </a:bodyPr>
            <a:lstStyle/>
            <a:p>
              <a:pPr algn="ctr"/>
              <a:r>
                <a:rPr lang="en-GB" sz="1400" dirty="0">
                  <a:solidFill>
                    <a:schemeClr val="bg2">
                      <a:lumMod val="50000"/>
                    </a:schemeClr>
                  </a:solidFill>
                  <a:latin typeface="Arial Narrow" panose="020B0604020202020204" pitchFamily="34" charset="0"/>
                  <a:cs typeface="Arial Narrow" panose="020B0604020202020204" pitchFamily="34" charset="0"/>
                </a:rPr>
                <a:t>No Abuse</a:t>
              </a:r>
            </a:p>
            <a:p>
              <a:pPr algn="ctr"/>
              <a:r>
                <a:rPr lang="en-GB" sz="1600" dirty="0">
                  <a:solidFill>
                    <a:schemeClr val="bg2">
                      <a:lumMod val="50000"/>
                    </a:schemeClr>
                  </a:solidFill>
                  <a:latin typeface="Arial Narrow" panose="020B0604020202020204" pitchFamily="34" charset="0"/>
                  <a:cs typeface="Arial Narrow" panose="020B0604020202020204" pitchFamily="34" charset="0"/>
                </a:rPr>
                <a:t>+51</a:t>
              </a:r>
              <a:r>
                <a:rPr lang="en-GB" sz="1600" baseline="30000" dirty="0">
                  <a:solidFill>
                    <a:schemeClr val="bg2">
                      <a:lumMod val="50000"/>
                    </a:schemeClr>
                  </a:solidFill>
                  <a:latin typeface="Arial Narrow" panose="020B0604020202020204" pitchFamily="34" charset="0"/>
                  <a:cs typeface="Arial Narrow" panose="020B0604020202020204" pitchFamily="34" charset="0"/>
                </a:rPr>
                <a:t>%</a:t>
              </a:r>
              <a:endParaRPr lang="en-GB" sz="1600" baseline="30000" dirty="0">
                <a:solidFill>
                  <a:schemeClr val="bg2">
                    <a:lumMod val="50000"/>
                  </a:schemeClr>
                </a:solidFill>
                <a:effectLst/>
                <a:latin typeface="Arial Narrow" panose="020B0604020202020204" pitchFamily="34" charset="0"/>
                <a:cs typeface="Arial Narrow" panose="020B0604020202020204" pitchFamily="34" charset="0"/>
              </a:endParaRPr>
            </a:p>
          </p:txBody>
        </p:sp>
        <p:sp>
          <p:nvSpPr>
            <p:cNvPr id="35" name="Rectangle 34">
              <a:extLst>
                <a:ext uri="{FF2B5EF4-FFF2-40B4-BE49-F238E27FC236}">
                  <a16:creationId xmlns:a16="http://schemas.microsoft.com/office/drawing/2014/main" id="{3A7618E8-A1AA-6048-87E9-0AC93B411821}"/>
                </a:ext>
              </a:extLst>
            </p:cNvPr>
            <p:cNvSpPr/>
            <p:nvPr/>
          </p:nvSpPr>
          <p:spPr>
            <a:xfrm>
              <a:off x="8605651" y="1748581"/>
              <a:ext cx="2367148" cy="553998"/>
            </a:xfrm>
            <a:prstGeom prst="rect">
              <a:avLst/>
            </a:prstGeom>
          </p:spPr>
          <p:txBody>
            <a:bodyPr wrap="square">
              <a:spAutoFit/>
            </a:bodyPr>
            <a:lstStyle/>
            <a:p>
              <a:pPr algn="ctr"/>
              <a:r>
                <a:rPr lang="en-GB" sz="1400" dirty="0">
                  <a:solidFill>
                    <a:schemeClr val="bg2">
                      <a:lumMod val="50000"/>
                    </a:schemeClr>
                  </a:solidFill>
                  <a:latin typeface="Arial Narrow" panose="020B0604020202020204" pitchFamily="34" charset="0"/>
                  <a:cs typeface="Arial Narrow" panose="020B0604020202020204" pitchFamily="34" charset="0"/>
                </a:rPr>
                <a:t>Good mental health</a:t>
              </a:r>
            </a:p>
            <a:p>
              <a:pPr algn="ctr"/>
              <a:r>
                <a:rPr lang="en-GB" sz="1600" dirty="0">
                  <a:solidFill>
                    <a:schemeClr val="bg2">
                      <a:lumMod val="50000"/>
                    </a:schemeClr>
                  </a:solidFill>
                  <a:latin typeface="Arial Narrow" panose="020B0604020202020204" pitchFamily="34" charset="0"/>
                  <a:cs typeface="Arial Narrow" panose="020B0604020202020204" pitchFamily="34" charset="0"/>
                </a:rPr>
                <a:t>+33</a:t>
              </a:r>
              <a:r>
                <a:rPr lang="en-GB" sz="1600" baseline="30000" dirty="0">
                  <a:solidFill>
                    <a:schemeClr val="bg2">
                      <a:lumMod val="50000"/>
                    </a:schemeClr>
                  </a:solidFill>
                  <a:latin typeface="Arial Narrow" panose="020B0604020202020204" pitchFamily="34" charset="0"/>
                  <a:cs typeface="Arial Narrow" panose="020B0604020202020204" pitchFamily="34" charset="0"/>
                </a:rPr>
                <a:t>%</a:t>
              </a:r>
              <a:endParaRPr lang="en-GB" sz="1600" baseline="30000" dirty="0">
                <a:solidFill>
                  <a:schemeClr val="bg2">
                    <a:lumMod val="50000"/>
                  </a:schemeClr>
                </a:solidFill>
                <a:effectLst/>
                <a:latin typeface="Arial Narrow" panose="020B0604020202020204" pitchFamily="34" charset="0"/>
                <a:cs typeface="Arial Narrow" panose="020B0604020202020204" pitchFamily="34" charset="0"/>
              </a:endParaRPr>
            </a:p>
          </p:txBody>
        </p:sp>
        <p:sp>
          <p:nvSpPr>
            <p:cNvPr id="36" name="Rectangle 35">
              <a:extLst>
                <a:ext uri="{FF2B5EF4-FFF2-40B4-BE49-F238E27FC236}">
                  <a16:creationId xmlns:a16="http://schemas.microsoft.com/office/drawing/2014/main" id="{EC921F70-E66D-0741-9C55-8CE3AA8B4086}"/>
                </a:ext>
              </a:extLst>
            </p:cNvPr>
            <p:cNvSpPr/>
            <p:nvPr/>
          </p:nvSpPr>
          <p:spPr>
            <a:xfrm>
              <a:off x="4308763" y="1748581"/>
              <a:ext cx="2854036" cy="553998"/>
            </a:xfrm>
            <a:prstGeom prst="rect">
              <a:avLst/>
            </a:prstGeom>
          </p:spPr>
          <p:txBody>
            <a:bodyPr wrap="square">
              <a:spAutoFit/>
            </a:bodyPr>
            <a:lstStyle/>
            <a:p>
              <a:pPr algn="ctr"/>
              <a:r>
                <a:rPr lang="en-GB" sz="1400" dirty="0">
                  <a:solidFill>
                    <a:schemeClr val="bg2">
                      <a:lumMod val="50000"/>
                    </a:schemeClr>
                  </a:solidFill>
                  <a:latin typeface="Arial Narrow" panose="020B0604020202020204" pitchFamily="34" charset="0"/>
                  <a:cs typeface="Arial Narrow" panose="020B0604020202020204" pitchFamily="34" charset="0"/>
                </a:rPr>
                <a:t>No community violence</a:t>
              </a:r>
            </a:p>
            <a:p>
              <a:pPr algn="ctr"/>
              <a:r>
                <a:rPr lang="en-GB" sz="1600" dirty="0">
                  <a:solidFill>
                    <a:schemeClr val="bg2">
                      <a:lumMod val="50000"/>
                    </a:schemeClr>
                  </a:solidFill>
                  <a:latin typeface="Arial Narrow" panose="020B0604020202020204" pitchFamily="34" charset="0"/>
                  <a:cs typeface="Arial Narrow" panose="020B0604020202020204" pitchFamily="34" charset="0"/>
                </a:rPr>
                <a:t>+20</a:t>
              </a:r>
              <a:r>
                <a:rPr lang="en-GB" sz="1600" baseline="30000" dirty="0">
                  <a:solidFill>
                    <a:schemeClr val="bg2">
                      <a:lumMod val="50000"/>
                    </a:schemeClr>
                  </a:solidFill>
                  <a:latin typeface="Arial Narrow" panose="020B0604020202020204" pitchFamily="34" charset="0"/>
                  <a:cs typeface="Arial Narrow" panose="020B0604020202020204" pitchFamily="34" charset="0"/>
                </a:rPr>
                <a:t>%</a:t>
              </a:r>
              <a:endParaRPr lang="en-GB" sz="1600" baseline="30000" dirty="0">
                <a:solidFill>
                  <a:schemeClr val="bg2">
                    <a:lumMod val="50000"/>
                  </a:schemeClr>
                </a:solidFill>
                <a:effectLst/>
                <a:latin typeface="Arial Narrow" panose="020B0604020202020204" pitchFamily="34" charset="0"/>
                <a:cs typeface="Arial Narrow" panose="020B0604020202020204" pitchFamily="34" charset="0"/>
              </a:endParaRPr>
            </a:p>
          </p:txBody>
        </p:sp>
        <p:sp>
          <p:nvSpPr>
            <p:cNvPr id="37" name="Rectangle 36">
              <a:extLst>
                <a:ext uri="{FF2B5EF4-FFF2-40B4-BE49-F238E27FC236}">
                  <a16:creationId xmlns:a16="http://schemas.microsoft.com/office/drawing/2014/main" id="{286A323B-C7FC-524B-A1C0-24B4AD88BA84}"/>
                </a:ext>
              </a:extLst>
            </p:cNvPr>
            <p:cNvSpPr/>
            <p:nvPr/>
          </p:nvSpPr>
          <p:spPr>
            <a:xfrm>
              <a:off x="3857131" y="3066829"/>
              <a:ext cx="2379022" cy="553998"/>
            </a:xfrm>
            <a:prstGeom prst="rect">
              <a:avLst/>
            </a:prstGeom>
          </p:spPr>
          <p:txBody>
            <a:bodyPr wrap="square">
              <a:spAutoFit/>
            </a:bodyPr>
            <a:lstStyle/>
            <a:p>
              <a:pPr algn="ctr"/>
              <a:r>
                <a:rPr lang="en-GB" sz="1400" dirty="0">
                  <a:solidFill>
                    <a:schemeClr val="bg2">
                      <a:lumMod val="50000"/>
                    </a:schemeClr>
                  </a:solidFill>
                  <a:latin typeface="Arial Narrow" panose="020B0604020202020204" pitchFamily="34" charset="0"/>
                  <a:cs typeface="Arial Narrow" panose="020B0604020202020204" pitchFamily="34" charset="0"/>
                </a:rPr>
                <a:t>No violence perpetration</a:t>
              </a:r>
            </a:p>
            <a:p>
              <a:pPr algn="ctr"/>
              <a:r>
                <a:rPr lang="en-GB" sz="1600" dirty="0">
                  <a:solidFill>
                    <a:schemeClr val="bg2">
                      <a:lumMod val="50000"/>
                    </a:schemeClr>
                  </a:solidFill>
                  <a:latin typeface="Arial Narrow" panose="020B0604020202020204" pitchFamily="34" charset="0"/>
                  <a:cs typeface="Arial Narrow" panose="020B0604020202020204" pitchFamily="34" charset="0"/>
                </a:rPr>
                <a:t>+34</a:t>
              </a:r>
              <a:r>
                <a:rPr lang="en-GB" sz="1600" baseline="30000" dirty="0">
                  <a:solidFill>
                    <a:schemeClr val="bg2">
                      <a:lumMod val="50000"/>
                    </a:schemeClr>
                  </a:solidFill>
                  <a:latin typeface="Arial Narrow" panose="020B0604020202020204" pitchFamily="34" charset="0"/>
                  <a:cs typeface="Arial Narrow" panose="020B0604020202020204" pitchFamily="34" charset="0"/>
                </a:rPr>
                <a:t>%</a:t>
              </a:r>
              <a:endParaRPr lang="en-GB" sz="1600" baseline="30000" dirty="0">
                <a:solidFill>
                  <a:schemeClr val="bg2">
                    <a:lumMod val="50000"/>
                  </a:schemeClr>
                </a:solidFill>
                <a:effectLst/>
                <a:latin typeface="Arial Narrow" panose="020B0604020202020204" pitchFamily="34" charset="0"/>
                <a:cs typeface="Arial Narrow" panose="020B0604020202020204" pitchFamily="34" charset="0"/>
              </a:endParaRPr>
            </a:p>
          </p:txBody>
        </p:sp>
        <p:sp>
          <p:nvSpPr>
            <p:cNvPr id="38" name="Rectangle 37">
              <a:extLst>
                <a:ext uri="{FF2B5EF4-FFF2-40B4-BE49-F238E27FC236}">
                  <a16:creationId xmlns:a16="http://schemas.microsoft.com/office/drawing/2014/main" id="{617D8B5F-D585-2F4D-A799-C6922699FFE2}"/>
                </a:ext>
              </a:extLst>
            </p:cNvPr>
            <p:cNvSpPr/>
            <p:nvPr/>
          </p:nvSpPr>
          <p:spPr>
            <a:xfrm>
              <a:off x="4921580" y="4313646"/>
              <a:ext cx="1939636" cy="553998"/>
            </a:xfrm>
            <a:prstGeom prst="rect">
              <a:avLst/>
            </a:prstGeom>
          </p:spPr>
          <p:txBody>
            <a:bodyPr wrap="square">
              <a:spAutoFit/>
            </a:bodyPr>
            <a:lstStyle/>
            <a:p>
              <a:pPr algn="ctr"/>
              <a:r>
                <a:rPr lang="en-GB" sz="1400" dirty="0">
                  <a:solidFill>
                    <a:schemeClr val="bg2">
                      <a:lumMod val="50000"/>
                    </a:schemeClr>
                  </a:solidFill>
                  <a:latin typeface="Arial Narrow" panose="020B0604020202020204" pitchFamily="34" charset="0"/>
                  <a:cs typeface="Arial Narrow" panose="020B0604020202020204" pitchFamily="34" charset="0"/>
                </a:rPr>
                <a:t>No high-risk sex</a:t>
              </a:r>
            </a:p>
            <a:p>
              <a:pPr algn="ctr"/>
              <a:r>
                <a:rPr lang="en-GB" sz="1600" dirty="0">
                  <a:solidFill>
                    <a:schemeClr val="bg2">
                      <a:lumMod val="50000"/>
                    </a:schemeClr>
                  </a:solidFill>
                  <a:latin typeface="Arial Narrow" panose="020B0604020202020204" pitchFamily="34" charset="0"/>
                  <a:cs typeface="Arial Narrow" panose="020B0604020202020204" pitchFamily="34" charset="0"/>
                </a:rPr>
                <a:t>+19</a:t>
              </a:r>
              <a:r>
                <a:rPr lang="en-GB" sz="1600" baseline="30000" dirty="0">
                  <a:solidFill>
                    <a:schemeClr val="bg2">
                      <a:lumMod val="50000"/>
                    </a:schemeClr>
                  </a:solidFill>
                  <a:latin typeface="Arial Narrow" panose="020B0604020202020204" pitchFamily="34" charset="0"/>
                  <a:cs typeface="Arial Narrow" panose="020B0604020202020204" pitchFamily="34" charset="0"/>
                </a:rPr>
                <a:t>%</a:t>
              </a:r>
              <a:endParaRPr lang="en-GB" sz="1600" baseline="30000" dirty="0">
                <a:solidFill>
                  <a:schemeClr val="bg2">
                    <a:lumMod val="50000"/>
                  </a:schemeClr>
                </a:solidFill>
                <a:effectLst/>
                <a:latin typeface="Arial Narrow" panose="020B0604020202020204" pitchFamily="34" charset="0"/>
                <a:cs typeface="Arial Narrow" panose="020B0604020202020204" pitchFamily="34" charset="0"/>
              </a:endParaRPr>
            </a:p>
          </p:txBody>
        </p:sp>
        <p:sp>
          <p:nvSpPr>
            <p:cNvPr id="39" name="Rectangle 38">
              <a:extLst>
                <a:ext uri="{FF2B5EF4-FFF2-40B4-BE49-F238E27FC236}">
                  <a16:creationId xmlns:a16="http://schemas.microsoft.com/office/drawing/2014/main" id="{C95484DF-DDF2-104C-AFA2-CB05E7395A9D}"/>
                </a:ext>
              </a:extLst>
            </p:cNvPr>
            <p:cNvSpPr/>
            <p:nvPr/>
          </p:nvSpPr>
          <p:spPr>
            <a:xfrm>
              <a:off x="8204612" y="4369857"/>
              <a:ext cx="2367148" cy="553998"/>
            </a:xfrm>
            <a:prstGeom prst="rect">
              <a:avLst/>
            </a:prstGeom>
          </p:spPr>
          <p:txBody>
            <a:bodyPr wrap="square">
              <a:spAutoFit/>
            </a:bodyPr>
            <a:lstStyle/>
            <a:p>
              <a:pPr algn="ctr"/>
              <a:r>
                <a:rPr lang="en-GB" sz="1400" dirty="0">
                  <a:solidFill>
                    <a:schemeClr val="bg2">
                      <a:lumMod val="50000"/>
                    </a:schemeClr>
                  </a:solidFill>
                  <a:latin typeface="Arial Narrow" panose="020B0604020202020204" pitchFamily="34" charset="0"/>
                  <a:cs typeface="Arial Narrow" panose="020B0604020202020204" pitchFamily="34" charset="0"/>
                </a:rPr>
                <a:t>School progression</a:t>
              </a:r>
            </a:p>
            <a:p>
              <a:pPr algn="ctr"/>
              <a:r>
                <a:rPr lang="en-GB" sz="1600" dirty="0">
                  <a:solidFill>
                    <a:schemeClr val="bg2">
                      <a:lumMod val="50000"/>
                    </a:schemeClr>
                  </a:solidFill>
                  <a:latin typeface="Arial Narrow" panose="020B0604020202020204" pitchFamily="34" charset="0"/>
                  <a:cs typeface="Arial Narrow" panose="020B0604020202020204" pitchFamily="34" charset="0"/>
                </a:rPr>
                <a:t>+34</a:t>
              </a:r>
              <a:r>
                <a:rPr lang="en-GB" sz="1600" baseline="30000" dirty="0">
                  <a:solidFill>
                    <a:schemeClr val="bg2">
                      <a:lumMod val="50000"/>
                    </a:schemeClr>
                  </a:solidFill>
                  <a:latin typeface="Arial Narrow" panose="020B0604020202020204" pitchFamily="34" charset="0"/>
                  <a:cs typeface="Arial Narrow" panose="020B0604020202020204" pitchFamily="34" charset="0"/>
                </a:rPr>
                <a:t>%</a:t>
              </a:r>
              <a:endParaRPr lang="en-GB" sz="1600" baseline="30000" dirty="0">
                <a:solidFill>
                  <a:schemeClr val="bg2">
                    <a:lumMod val="50000"/>
                  </a:schemeClr>
                </a:solidFill>
                <a:effectLst/>
                <a:latin typeface="Arial Narrow" panose="020B0604020202020204" pitchFamily="34" charset="0"/>
                <a:cs typeface="Arial Narrow" panose="020B0604020202020204" pitchFamily="34" charset="0"/>
              </a:endParaRPr>
            </a:p>
          </p:txBody>
        </p:sp>
        <p:sp>
          <p:nvSpPr>
            <p:cNvPr id="40" name="Rectangle 39">
              <a:extLst>
                <a:ext uri="{FF2B5EF4-FFF2-40B4-BE49-F238E27FC236}">
                  <a16:creationId xmlns:a16="http://schemas.microsoft.com/office/drawing/2014/main" id="{31909DA4-5DBF-3A48-A345-BDF36617DAF9}"/>
                </a:ext>
              </a:extLst>
            </p:cNvPr>
            <p:cNvSpPr/>
            <p:nvPr/>
          </p:nvSpPr>
          <p:spPr>
            <a:xfrm>
              <a:off x="8805554" y="2997740"/>
              <a:ext cx="2379023" cy="553998"/>
            </a:xfrm>
            <a:prstGeom prst="rect">
              <a:avLst/>
            </a:prstGeom>
          </p:spPr>
          <p:txBody>
            <a:bodyPr wrap="square">
              <a:spAutoFit/>
            </a:bodyPr>
            <a:lstStyle/>
            <a:p>
              <a:pPr algn="ctr"/>
              <a:r>
                <a:rPr lang="en-GB" sz="1400" dirty="0">
                  <a:solidFill>
                    <a:schemeClr val="bg2">
                      <a:lumMod val="50000"/>
                    </a:schemeClr>
                  </a:solidFill>
                  <a:latin typeface="Arial Narrow" panose="020B0604020202020204" pitchFamily="34" charset="0"/>
                  <a:cs typeface="Arial Narrow" panose="020B0604020202020204" pitchFamily="34" charset="0"/>
                </a:rPr>
                <a:t>HIV care retention</a:t>
              </a:r>
            </a:p>
            <a:p>
              <a:pPr algn="ctr"/>
              <a:r>
                <a:rPr lang="en-GB" sz="1600" dirty="0">
                  <a:solidFill>
                    <a:schemeClr val="bg2">
                      <a:lumMod val="50000"/>
                    </a:schemeClr>
                  </a:solidFill>
                  <a:latin typeface="Arial Narrow" panose="020B0604020202020204" pitchFamily="34" charset="0"/>
                  <a:cs typeface="Arial Narrow" panose="020B0604020202020204" pitchFamily="34" charset="0"/>
                </a:rPr>
                <a:t>+22</a:t>
              </a:r>
              <a:r>
                <a:rPr lang="en-GB" sz="1600" baseline="30000" dirty="0">
                  <a:solidFill>
                    <a:schemeClr val="bg2">
                      <a:lumMod val="50000"/>
                    </a:schemeClr>
                  </a:solidFill>
                  <a:latin typeface="Arial Narrow" panose="020B0604020202020204" pitchFamily="34" charset="0"/>
                  <a:cs typeface="Arial Narrow" panose="020B0604020202020204" pitchFamily="34" charset="0"/>
                </a:rPr>
                <a:t>%</a:t>
              </a:r>
              <a:endParaRPr lang="en-GB" sz="1600" baseline="30000" dirty="0">
                <a:solidFill>
                  <a:schemeClr val="bg2">
                    <a:lumMod val="50000"/>
                  </a:schemeClr>
                </a:solidFill>
                <a:effectLst/>
                <a:latin typeface="Arial Narrow" panose="020B0604020202020204" pitchFamily="34" charset="0"/>
                <a:cs typeface="Arial Narrow" panose="020B0604020202020204" pitchFamily="34" charset="0"/>
              </a:endParaRPr>
            </a:p>
          </p:txBody>
        </p:sp>
      </p:grpSp>
    </p:spTree>
    <p:extLst>
      <p:ext uri="{BB962C8B-B14F-4D97-AF65-F5344CB8AC3E}">
        <p14:creationId xmlns:p14="http://schemas.microsoft.com/office/powerpoint/2010/main" val="437687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91">
            <a:extLst>
              <a:ext uri="{FF2B5EF4-FFF2-40B4-BE49-F238E27FC236}">
                <a16:creationId xmlns:a16="http://schemas.microsoft.com/office/drawing/2014/main" id="{36F50825-02BB-6946-8658-4C5E6B76525B}"/>
              </a:ext>
            </a:extLst>
          </p:cNvPr>
          <p:cNvSpPr txBox="1">
            <a:spLocks/>
          </p:cNvSpPr>
          <p:nvPr/>
        </p:nvSpPr>
        <p:spPr>
          <a:xfrm>
            <a:off x="277922" y="238836"/>
            <a:ext cx="8069959" cy="765683"/>
          </a:xfrm>
          <a:prstGeom prst="rect">
            <a:avLst/>
          </a:prstGeom>
        </p:spPr>
        <p:txBody>
          <a:bodyPr vert="horz"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
                <a:srgbClr val="000000"/>
              </a:buClr>
              <a:buSzTx/>
              <a:buFont typeface="Arial"/>
              <a:buNone/>
              <a:tabLst/>
              <a:defRPr/>
            </a:pPr>
            <a:r>
              <a:rPr lang="en-GB" b="1" dirty="0">
                <a:solidFill>
                  <a:srgbClr val="F49D00"/>
                </a:solidFill>
                <a:latin typeface="Univers Condensed" panose="020B0606020202060204" pitchFamily="34" charset="0"/>
                <a:ea typeface="Calibri" charset="0"/>
                <a:cs typeface="Arial Narrow" panose="020B0604020202020204" pitchFamily="34" charset="0"/>
                <a:sym typeface="Arial"/>
              </a:rPr>
              <a:t>HIV+COVID </a:t>
            </a:r>
            <a:r>
              <a:rPr kumimoji="0" lang="en-GB" b="1" u="none" strike="noStrike" kern="1200" cap="none" spc="0" normalizeH="0" baseline="0" noProof="0" dirty="0">
                <a:ln>
                  <a:noFill/>
                </a:ln>
                <a:solidFill>
                  <a:srgbClr val="F49D00"/>
                </a:solidFill>
                <a:effectLst/>
                <a:uLnTx/>
                <a:uFillTx/>
                <a:latin typeface="Univers Condensed" panose="020B0606020202060204" pitchFamily="34" charset="0"/>
                <a:ea typeface="Calibri" charset="0"/>
                <a:cs typeface="Arial Narrow" panose="020B0604020202020204" pitchFamily="34" charset="0"/>
                <a:sym typeface="Arial"/>
              </a:rPr>
              <a:t>MULTI-SOLVERS</a:t>
            </a:r>
            <a:endParaRPr kumimoji="0" lang="en-US" b="1" u="none" strike="noStrike" kern="1200" cap="none" spc="0" normalizeH="0" baseline="0" noProof="0" dirty="0">
              <a:ln>
                <a:noFill/>
              </a:ln>
              <a:solidFill>
                <a:srgbClr val="F49D00"/>
              </a:solidFill>
              <a:effectLst/>
              <a:uLnTx/>
              <a:uFillTx/>
              <a:latin typeface="Univers Condensed" panose="020B0606020202060204" pitchFamily="34" charset="0"/>
              <a:ea typeface="Calibri" charset="0"/>
              <a:cs typeface="Arial Narrow" panose="020B0604020202020204" pitchFamily="34" charset="0"/>
              <a:sym typeface="Arial"/>
            </a:endParaRPr>
          </a:p>
        </p:txBody>
      </p:sp>
      <p:sp>
        <p:nvSpPr>
          <p:cNvPr id="29" name="Shape 92">
            <a:extLst>
              <a:ext uri="{FF2B5EF4-FFF2-40B4-BE49-F238E27FC236}">
                <a16:creationId xmlns:a16="http://schemas.microsoft.com/office/drawing/2014/main" id="{18F66AB9-ADF3-8343-8F72-AE37D2DFA76A}"/>
              </a:ext>
            </a:extLst>
          </p:cNvPr>
          <p:cNvSpPr txBox="1">
            <a:spLocks/>
          </p:cNvSpPr>
          <p:nvPr/>
        </p:nvSpPr>
        <p:spPr>
          <a:xfrm>
            <a:off x="6370322" y="228600"/>
            <a:ext cx="5345206" cy="6091790"/>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600"/>
              </a:spcBef>
              <a:spcAft>
                <a:spcPts val="1200"/>
              </a:spcAft>
              <a:buClr>
                <a:srgbClr val="000000"/>
              </a:buClr>
              <a:buSzTx/>
              <a:buFont typeface="Arial" panose="020B0604020202020204" pitchFamily="34" charset="0"/>
              <a:buChar char="•"/>
              <a:tabLst/>
              <a:defRPr/>
            </a:pPr>
            <a:endParaRPr kumimoji="0" lang="en-US" altLang="en-US" sz="2000" u="none" strike="noStrike" kern="1200" cap="none" spc="0" normalizeH="0" baseline="0" noProof="0" dirty="0">
              <a:ln>
                <a:noFill/>
              </a:ln>
              <a:solidFill>
                <a:srgbClr val="FFFFFF"/>
              </a:solidFill>
              <a:effectLst/>
              <a:uLnTx/>
              <a:uFillTx/>
              <a:latin typeface="Univers Condensed" panose="020B0606020202060204" pitchFamily="34" charset="0"/>
              <a:ea typeface="Arial" charset="0"/>
              <a:cs typeface="Arial Narrow" panose="020B0604020202020204" pitchFamily="34" charset="0"/>
              <a:sym typeface="Arial"/>
            </a:endParaRPr>
          </a:p>
        </p:txBody>
      </p:sp>
      <p:sp>
        <p:nvSpPr>
          <p:cNvPr id="12" name="Shape 92">
            <a:extLst>
              <a:ext uri="{FF2B5EF4-FFF2-40B4-BE49-F238E27FC236}">
                <a16:creationId xmlns:a16="http://schemas.microsoft.com/office/drawing/2014/main" id="{61E9DBD6-DEDF-3540-93BA-25A9E8BB1B5A}"/>
              </a:ext>
            </a:extLst>
          </p:cNvPr>
          <p:cNvSpPr txBox="1">
            <a:spLocks/>
          </p:cNvSpPr>
          <p:nvPr/>
        </p:nvSpPr>
        <p:spPr>
          <a:xfrm>
            <a:off x="322529" y="1505521"/>
            <a:ext cx="4310456" cy="2215961"/>
          </a:xfrm>
          <a:prstGeom prst="rect">
            <a:avLst/>
          </a:prstGeom>
        </p:spPr>
        <p:txBody>
          <a:bodyPr vert="horz" lIns="91425" tIns="91425" rIns="91425" bIns="91425"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3248" marR="0" lvl="0" indent="-293248" algn="l" defTabSz="914400" rtl="0" eaLnBrk="1" fontAlgn="auto" latinLnBrk="0" hangingPunct="1">
              <a:lnSpc>
                <a:spcPct val="100000"/>
              </a:lnSpc>
              <a:spcBef>
                <a:spcPts val="0"/>
              </a:spcBef>
              <a:spcAft>
                <a:spcPts val="2400"/>
              </a:spcAft>
              <a:buClr>
                <a:srgbClr val="F7AD00"/>
              </a:buClr>
              <a:buSzTx/>
              <a:buFont typeface="Arial" panose="020B0604020202020204" pitchFamily="34" charset="0"/>
              <a:buChar char="•"/>
              <a:tabLst/>
              <a:defRPr/>
            </a:pPr>
            <a:r>
              <a:rPr lang="en-GB" sz="1800" dirty="0">
                <a:solidFill>
                  <a:schemeClr val="tx1">
                    <a:lumMod val="75000"/>
                    <a:lumOff val="25000"/>
                  </a:schemeClr>
                </a:solidFill>
                <a:latin typeface="Arial Narrow" panose="020B0604020202020204" pitchFamily="34" charset="0"/>
                <a:cs typeface="Arial Narrow" panose="020B0604020202020204" pitchFamily="34" charset="0"/>
                <a:sym typeface="Arial"/>
              </a:rPr>
              <a:t>Adolescent girls </a:t>
            </a:r>
          </a:p>
          <a:p>
            <a:pPr marL="293248" marR="0" lvl="0" indent="-293248" algn="l" defTabSz="914400" rtl="0" eaLnBrk="1" fontAlgn="auto" latinLnBrk="0" hangingPunct="1">
              <a:lnSpc>
                <a:spcPct val="100000"/>
              </a:lnSpc>
              <a:spcBef>
                <a:spcPts val="0"/>
              </a:spcBef>
              <a:spcAft>
                <a:spcPts val="2400"/>
              </a:spcAft>
              <a:buClr>
                <a:srgbClr val="F7AD00"/>
              </a:buClr>
              <a:buSzTx/>
              <a:buFont typeface="Arial" panose="020B0604020202020204" pitchFamily="34" charset="0"/>
              <a:buChar char="•"/>
              <a:tabLst/>
              <a:defRPr/>
            </a:pPr>
            <a:r>
              <a:rPr lang="en-GB" sz="1800" dirty="0">
                <a:solidFill>
                  <a:schemeClr val="tx1">
                    <a:lumMod val="75000"/>
                    <a:lumOff val="25000"/>
                  </a:schemeClr>
                </a:solidFill>
                <a:latin typeface="Arial Narrow" panose="020B0604020202020204" pitchFamily="34" charset="0"/>
                <a:cs typeface="Arial Narrow" panose="020B0604020202020204" pitchFamily="34" charset="0"/>
                <a:sym typeface="Arial"/>
              </a:rPr>
              <a:t>Sierra Leone</a:t>
            </a:r>
          </a:p>
          <a:p>
            <a:pPr marL="293248" marR="0" lvl="0" indent="-293248" algn="l" defTabSz="914400" rtl="0" eaLnBrk="1" fontAlgn="auto" latinLnBrk="0" hangingPunct="1">
              <a:lnSpc>
                <a:spcPct val="100000"/>
              </a:lnSpc>
              <a:spcBef>
                <a:spcPts val="0"/>
              </a:spcBef>
              <a:spcAft>
                <a:spcPts val="2400"/>
              </a:spcAft>
              <a:buClr>
                <a:srgbClr val="F7AD00"/>
              </a:buClr>
              <a:buSzTx/>
              <a:buFont typeface="Arial" panose="020B0604020202020204" pitchFamily="34" charset="0"/>
              <a:buChar char="•"/>
              <a:tabLst/>
              <a:defRPr/>
            </a:pPr>
            <a:endParaRPr lang="en-GB" sz="1800" dirty="0">
              <a:solidFill>
                <a:schemeClr val="tx1">
                  <a:lumMod val="75000"/>
                  <a:lumOff val="25000"/>
                </a:schemeClr>
              </a:solidFill>
              <a:latin typeface="Arial Narrow" panose="020B0604020202020204" pitchFamily="34" charset="0"/>
              <a:cs typeface="Arial Narrow" panose="020B0604020202020204" pitchFamily="34" charset="0"/>
              <a:sym typeface="Arial"/>
            </a:endParaRPr>
          </a:p>
          <a:p>
            <a:pPr marL="293248" marR="0" lvl="0" indent="-293248" algn="l" defTabSz="914400" rtl="0" eaLnBrk="1" fontAlgn="auto" latinLnBrk="0" hangingPunct="1">
              <a:lnSpc>
                <a:spcPct val="100000"/>
              </a:lnSpc>
              <a:spcBef>
                <a:spcPts val="0"/>
              </a:spcBef>
              <a:spcAft>
                <a:spcPts val="2400"/>
              </a:spcAft>
              <a:buClr>
                <a:srgbClr val="F7AD00"/>
              </a:buClr>
              <a:buSzTx/>
              <a:buFont typeface="Arial" panose="020B0604020202020204" pitchFamily="34" charset="0"/>
              <a:buChar char="•"/>
              <a:tabLst/>
              <a:defRPr/>
            </a:pPr>
            <a:endParaRPr lang="en-GB" sz="1800" dirty="0">
              <a:solidFill>
                <a:schemeClr val="tx1">
                  <a:lumMod val="75000"/>
                  <a:lumOff val="25000"/>
                </a:schemeClr>
              </a:solidFill>
              <a:latin typeface="Arial Narrow" panose="020B0604020202020204" pitchFamily="34" charset="0"/>
              <a:cs typeface="Arial Narrow" panose="020B0604020202020204" pitchFamily="34" charset="0"/>
              <a:sym typeface="Arial"/>
            </a:endParaRPr>
          </a:p>
        </p:txBody>
      </p:sp>
      <p:grpSp>
        <p:nvGrpSpPr>
          <p:cNvPr id="15" name="Group 14">
            <a:extLst>
              <a:ext uri="{FF2B5EF4-FFF2-40B4-BE49-F238E27FC236}">
                <a16:creationId xmlns:a16="http://schemas.microsoft.com/office/drawing/2014/main" id="{550F944D-D41C-864D-BEC2-7153F800CBDA}"/>
              </a:ext>
            </a:extLst>
          </p:cNvPr>
          <p:cNvGrpSpPr/>
          <p:nvPr/>
        </p:nvGrpSpPr>
        <p:grpSpPr>
          <a:xfrm>
            <a:off x="3451707" y="1720474"/>
            <a:ext cx="7929257" cy="4009746"/>
            <a:chOff x="2422566" y="1682750"/>
            <a:chExt cx="6906405" cy="3492500"/>
          </a:xfrm>
        </p:grpSpPr>
        <p:pic>
          <p:nvPicPr>
            <p:cNvPr id="16" name="Picture 15">
              <a:extLst>
                <a:ext uri="{FF2B5EF4-FFF2-40B4-BE49-F238E27FC236}">
                  <a16:creationId xmlns:a16="http://schemas.microsoft.com/office/drawing/2014/main" id="{736C23AC-9B08-054A-A64F-3DBFDCDCEC1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064000" y="1682750"/>
              <a:ext cx="4064000" cy="3492500"/>
            </a:xfrm>
            <a:prstGeom prst="rect">
              <a:avLst/>
            </a:prstGeom>
          </p:spPr>
        </p:pic>
        <p:sp>
          <p:nvSpPr>
            <p:cNvPr id="17" name="Rectangle 16">
              <a:extLst>
                <a:ext uri="{FF2B5EF4-FFF2-40B4-BE49-F238E27FC236}">
                  <a16:creationId xmlns:a16="http://schemas.microsoft.com/office/drawing/2014/main" id="{03954D60-9C7C-8446-8E69-0B94A09328B9}"/>
                </a:ext>
              </a:extLst>
            </p:cNvPr>
            <p:cNvSpPr/>
            <p:nvPr/>
          </p:nvSpPr>
          <p:spPr>
            <a:xfrm>
              <a:off x="3476149" y="4467493"/>
              <a:ext cx="1235934" cy="268075"/>
            </a:xfrm>
            <a:prstGeom prst="rect">
              <a:avLst/>
            </a:prstGeom>
          </p:spPr>
          <p:txBody>
            <a:bodyPr wrap="none">
              <a:spAutoFit/>
            </a:bodyPr>
            <a:lstStyle/>
            <a:p>
              <a:pPr algn="r"/>
              <a:r>
                <a:rPr lang="en-GB" sz="1400" dirty="0">
                  <a:solidFill>
                    <a:schemeClr val="bg2">
                      <a:lumMod val="50000"/>
                    </a:schemeClr>
                  </a:solidFill>
                  <a:latin typeface="Arial Narrow" panose="020B0604020202020204" pitchFamily="34" charset="0"/>
                  <a:cs typeface="Arial Narrow" panose="020B0604020202020204" pitchFamily="34" charset="0"/>
                </a:rPr>
                <a:t>Sexual exploitation</a:t>
              </a:r>
              <a:endParaRPr lang="en-GB" sz="1400" dirty="0">
                <a:solidFill>
                  <a:schemeClr val="bg2">
                    <a:lumMod val="50000"/>
                  </a:schemeClr>
                </a:solidFill>
                <a:effectLst/>
                <a:latin typeface="Arial Narrow" panose="020B0604020202020204" pitchFamily="34" charset="0"/>
                <a:cs typeface="Arial Narrow" panose="020B0604020202020204" pitchFamily="34" charset="0"/>
              </a:endParaRPr>
            </a:p>
          </p:txBody>
        </p:sp>
        <p:sp>
          <p:nvSpPr>
            <p:cNvPr id="27" name="Rectangle 26">
              <a:extLst>
                <a:ext uri="{FF2B5EF4-FFF2-40B4-BE49-F238E27FC236}">
                  <a16:creationId xmlns:a16="http://schemas.microsoft.com/office/drawing/2014/main" id="{FC32778C-EA49-E24F-9499-33B1E4D3AE0F}"/>
                </a:ext>
              </a:extLst>
            </p:cNvPr>
            <p:cNvSpPr/>
            <p:nvPr/>
          </p:nvSpPr>
          <p:spPr>
            <a:xfrm>
              <a:off x="2422566" y="3059668"/>
              <a:ext cx="1660340" cy="268075"/>
            </a:xfrm>
            <a:prstGeom prst="rect">
              <a:avLst/>
            </a:prstGeom>
          </p:spPr>
          <p:txBody>
            <a:bodyPr wrap="square">
              <a:spAutoFit/>
            </a:bodyPr>
            <a:lstStyle/>
            <a:p>
              <a:pPr algn="ctr"/>
              <a:r>
                <a:rPr lang="en-GB" sz="1400" dirty="0">
                  <a:solidFill>
                    <a:schemeClr val="bg2">
                      <a:lumMod val="50000"/>
                    </a:schemeClr>
                  </a:solidFill>
                  <a:latin typeface="Arial Narrow" panose="020B0604020202020204" pitchFamily="34" charset="0"/>
                  <a:cs typeface="Arial Narrow" panose="020B0604020202020204" pitchFamily="34" charset="0"/>
                </a:rPr>
                <a:t>School enrolment</a:t>
              </a:r>
              <a:endParaRPr lang="en-GB" sz="1400" dirty="0">
                <a:solidFill>
                  <a:schemeClr val="bg2">
                    <a:lumMod val="50000"/>
                  </a:schemeClr>
                </a:solidFill>
                <a:effectLst/>
                <a:latin typeface="Arial Narrow" panose="020B0604020202020204" pitchFamily="34" charset="0"/>
                <a:cs typeface="Arial Narrow" panose="020B0604020202020204" pitchFamily="34" charset="0"/>
              </a:endParaRPr>
            </a:p>
          </p:txBody>
        </p:sp>
        <p:sp>
          <p:nvSpPr>
            <p:cNvPr id="30" name="Rectangle 29">
              <a:extLst>
                <a:ext uri="{FF2B5EF4-FFF2-40B4-BE49-F238E27FC236}">
                  <a16:creationId xmlns:a16="http://schemas.microsoft.com/office/drawing/2014/main" id="{BB734C6E-E403-9D4D-9E29-294E918FA9EB}"/>
                </a:ext>
              </a:extLst>
            </p:cNvPr>
            <p:cNvSpPr/>
            <p:nvPr/>
          </p:nvSpPr>
          <p:spPr>
            <a:xfrm>
              <a:off x="3749558" y="1815108"/>
              <a:ext cx="973445" cy="268075"/>
            </a:xfrm>
            <a:prstGeom prst="rect">
              <a:avLst/>
            </a:prstGeom>
          </p:spPr>
          <p:txBody>
            <a:bodyPr wrap="none">
              <a:spAutoFit/>
            </a:bodyPr>
            <a:lstStyle/>
            <a:p>
              <a:pPr algn="ctr"/>
              <a:r>
                <a:rPr lang="en-GB" sz="1400" dirty="0">
                  <a:solidFill>
                    <a:schemeClr val="bg2">
                      <a:lumMod val="50000"/>
                    </a:schemeClr>
                  </a:solidFill>
                  <a:latin typeface="Arial Narrow" panose="020B0604020202020204" pitchFamily="34" charset="0"/>
                  <a:cs typeface="Arial Narrow" panose="020B0604020202020204" pitchFamily="34" charset="0"/>
                </a:rPr>
                <a:t>Unwanted sex</a:t>
              </a:r>
              <a:endParaRPr lang="en-GB" sz="1400" dirty="0">
                <a:solidFill>
                  <a:schemeClr val="bg2">
                    <a:lumMod val="50000"/>
                  </a:schemeClr>
                </a:solidFill>
                <a:effectLst/>
                <a:latin typeface="Arial Narrow" panose="020B0604020202020204" pitchFamily="34" charset="0"/>
                <a:cs typeface="Arial Narrow" panose="020B0604020202020204" pitchFamily="34" charset="0"/>
              </a:endParaRPr>
            </a:p>
          </p:txBody>
        </p:sp>
        <p:sp>
          <p:nvSpPr>
            <p:cNvPr id="31" name="Rectangle 30">
              <a:extLst>
                <a:ext uri="{FF2B5EF4-FFF2-40B4-BE49-F238E27FC236}">
                  <a16:creationId xmlns:a16="http://schemas.microsoft.com/office/drawing/2014/main" id="{B5B77ED7-FBA1-C64F-829E-C2719FCCEA41}"/>
                </a:ext>
              </a:extLst>
            </p:cNvPr>
            <p:cNvSpPr/>
            <p:nvPr/>
          </p:nvSpPr>
          <p:spPr>
            <a:xfrm>
              <a:off x="7481589" y="1829354"/>
              <a:ext cx="959483" cy="268075"/>
            </a:xfrm>
            <a:prstGeom prst="rect">
              <a:avLst/>
            </a:prstGeom>
          </p:spPr>
          <p:txBody>
            <a:bodyPr wrap="none">
              <a:spAutoFit/>
            </a:bodyPr>
            <a:lstStyle/>
            <a:p>
              <a:pPr algn="ctr"/>
              <a:r>
                <a:rPr lang="en-GB" sz="1400" dirty="0">
                  <a:solidFill>
                    <a:schemeClr val="bg2">
                      <a:lumMod val="50000"/>
                    </a:schemeClr>
                  </a:solidFill>
                  <a:latin typeface="Arial Narrow" panose="020B0604020202020204" pitchFamily="34" charset="0"/>
                  <a:cs typeface="Arial Narrow" panose="020B0604020202020204" pitchFamily="34" charset="0"/>
                </a:rPr>
                <a:t>Contraception</a:t>
              </a:r>
              <a:endParaRPr lang="en-GB" sz="1400" dirty="0">
                <a:solidFill>
                  <a:schemeClr val="bg2">
                    <a:lumMod val="50000"/>
                  </a:schemeClr>
                </a:solidFill>
                <a:effectLst/>
                <a:latin typeface="Arial Narrow" panose="020B0604020202020204" pitchFamily="34" charset="0"/>
                <a:cs typeface="Arial Narrow" panose="020B0604020202020204" pitchFamily="34" charset="0"/>
              </a:endParaRPr>
            </a:p>
          </p:txBody>
        </p:sp>
        <p:sp>
          <p:nvSpPr>
            <p:cNvPr id="32" name="Rectangle 31">
              <a:extLst>
                <a:ext uri="{FF2B5EF4-FFF2-40B4-BE49-F238E27FC236}">
                  <a16:creationId xmlns:a16="http://schemas.microsoft.com/office/drawing/2014/main" id="{D00079A7-A291-F14B-933D-11271AD0DAE2}"/>
                </a:ext>
              </a:extLst>
            </p:cNvPr>
            <p:cNvSpPr/>
            <p:nvPr/>
          </p:nvSpPr>
          <p:spPr>
            <a:xfrm>
              <a:off x="8128000" y="3059668"/>
              <a:ext cx="1200971" cy="268075"/>
            </a:xfrm>
            <a:prstGeom prst="rect">
              <a:avLst/>
            </a:prstGeom>
          </p:spPr>
          <p:txBody>
            <a:bodyPr wrap="square">
              <a:spAutoFit/>
            </a:bodyPr>
            <a:lstStyle/>
            <a:p>
              <a:pPr algn="ctr"/>
              <a:r>
                <a:rPr lang="en-GB" sz="1400" dirty="0">
                  <a:solidFill>
                    <a:schemeClr val="bg2">
                      <a:lumMod val="50000"/>
                    </a:schemeClr>
                  </a:solidFill>
                  <a:latin typeface="Arial Narrow" panose="020B0604020202020204" pitchFamily="34" charset="0"/>
                  <a:cs typeface="Arial Narrow" panose="020B0604020202020204" pitchFamily="34" charset="0"/>
                </a:rPr>
                <a:t>Learning time</a:t>
              </a:r>
              <a:endParaRPr lang="en-GB" sz="1400" dirty="0">
                <a:solidFill>
                  <a:schemeClr val="bg2">
                    <a:lumMod val="50000"/>
                  </a:schemeClr>
                </a:solidFill>
                <a:effectLst/>
                <a:latin typeface="Arial Narrow" panose="020B0604020202020204" pitchFamily="34" charset="0"/>
                <a:cs typeface="Arial Narrow" panose="020B0604020202020204" pitchFamily="34" charset="0"/>
              </a:endParaRPr>
            </a:p>
          </p:txBody>
        </p:sp>
        <p:sp>
          <p:nvSpPr>
            <p:cNvPr id="33" name="Rectangle 32">
              <a:extLst>
                <a:ext uri="{FF2B5EF4-FFF2-40B4-BE49-F238E27FC236}">
                  <a16:creationId xmlns:a16="http://schemas.microsoft.com/office/drawing/2014/main" id="{9181BEB8-3917-0840-A6E7-AF4361272657}"/>
                </a:ext>
              </a:extLst>
            </p:cNvPr>
            <p:cNvSpPr/>
            <p:nvPr/>
          </p:nvSpPr>
          <p:spPr>
            <a:xfrm>
              <a:off x="7479919" y="4501853"/>
              <a:ext cx="1332274" cy="268075"/>
            </a:xfrm>
            <a:prstGeom prst="rect">
              <a:avLst/>
            </a:prstGeom>
          </p:spPr>
          <p:txBody>
            <a:bodyPr wrap="none">
              <a:spAutoFit/>
            </a:bodyPr>
            <a:lstStyle/>
            <a:p>
              <a:r>
                <a:rPr lang="en-GB" sz="1400" dirty="0">
                  <a:solidFill>
                    <a:schemeClr val="bg2">
                      <a:lumMod val="50000"/>
                    </a:schemeClr>
                  </a:solidFill>
                  <a:latin typeface="Arial Narrow" panose="020B0604020202020204" pitchFamily="34" charset="0"/>
                  <a:cs typeface="Arial Narrow" panose="020B0604020202020204" pitchFamily="34" charset="0"/>
                </a:rPr>
                <a:t>Literacy &amp; numeracy</a:t>
              </a:r>
              <a:endParaRPr lang="en-GB" sz="1400" dirty="0">
                <a:solidFill>
                  <a:schemeClr val="bg2">
                    <a:lumMod val="50000"/>
                  </a:schemeClr>
                </a:solidFill>
                <a:effectLst/>
                <a:latin typeface="Arial Narrow" panose="020B0604020202020204" pitchFamily="34" charset="0"/>
                <a:cs typeface="Arial Narrow" panose="020B0604020202020204" pitchFamily="34" charset="0"/>
              </a:endParaRPr>
            </a:p>
          </p:txBody>
        </p:sp>
      </p:grpSp>
      <p:sp>
        <p:nvSpPr>
          <p:cNvPr id="34" name="Rectangle 33">
            <a:extLst>
              <a:ext uri="{FF2B5EF4-FFF2-40B4-BE49-F238E27FC236}">
                <a16:creationId xmlns:a16="http://schemas.microsoft.com/office/drawing/2014/main" id="{71ABD65B-24D0-7745-9AC2-0DC478A297BC}"/>
              </a:ext>
            </a:extLst>
          </p:cNvPr>
          <p:cNvSpPr/>
          <p:nvPr/>
        </p:nvSpPr>
        <p:spPr>
          <a:xfrm>
            <a:off x="277922" y="6419526"/>
            <a:ext cx="8423564" cy="276999"/>
          </a:xfrm>
          <a:prstGeom prst="rect">
            <a:avLst/>
          </a:prstGeom>
        </p:spPr>
        <p:txBody>
          <a:bodyPr wrap="square">
            <a:spAutoFit/>
          </a:bodyPr>
          <a:lstStyle/>
          <a:p>
            <a:r>
              <a:rPr lang="en-GB" sz="1200" dirty="0" err="1">
                <a:solidFill>
                  <a:schemeClr val="bg2">
                    <a:lumMod val="50000"/>
                  </a:schemeClr>
                </a:solidFill>
                <a:latin typeface="Arial Narrow" panose="020B0604020202020204" pitchFamily="34" charset="0"/>
                <a:cs typeface="Arial Narrow" panose="020B0604020202020204" pitchFamily="34" charset="0"/>
              </a:rPr>
              <a:t>Bandiera</a:t>
            </a:r>
            <a:r>
              <a:rPr lang="en-GB" sz="1200" dirty="0">
                <a:solidFill>
                  <a:schemeClr val="bg2">
                    <a:lumMod val="50000"/>
                  </a:schemeClr>
                </a:solidFill>
                <a:latin typeface="Arial Narrow" panose="020B0604020202020204" pitchFamily="34" charset="0"/>
                <a:cs typeface="Arial Narrow" panose="020B0604020202020204" pitchFamily="34" charset="0"/>
              </a:rPr>
              <a:t>, </a:t>
            </a:r>
            <a:r>
              <a:rPr lang="en-GB" sz="1200" dirty="0" err="1">
                <a:solidFill>
                  <a:schemeClr val="bg2">
                    <a:lumMod val="50000"/>
                  </a:schemeClr>
                </a:solidFill>
                <a:latin typeface="Arial Narrow" panose="020B0604020202020204" pitchFamily="34" charset="0"/>
                <a:cs typeface="Arial Narrow" panose="020B0604020202020204" pitchFamily="34" charset="0"/>
              </a:rPr>
              <a:t>Buehren</a:t>
            </a:r>
            <a:r>
              <a:rPr lang="en-GB" sz="1200" dirty="0">
                <a:solidFill>
                  <a:schemeClr val="bg2">
                    <a:lumMod val="50000"/>
                  </a:schemeClr>
                </a:solidFill>
                <a:latin typeface="Arial Narrow" panose="020B0604020202020204" pitchFamily="34" charset="0"/>
                <a:cs typeface="Arial Narrow" panose="020B0604020202020204" pitchFamily="34" charset="0"/>
              </a:rPr>
              <a:t>, Goldstein, Rasul, </a:t>
            </a:r>
            <a:r>
              <a:rPr lang="en-GB" sz="1200" dirty="0" err="1">
                <a:solidFill>
                  <a:schemeClr val="bg2">
                    <a:lumMod val="50000"/>
                  </a:schemeClr>
                </a:solidFill>
                <a:latin typeface="Arial Narrow" panose="020B0604020202020204" pitchFamily="34" charset="0"/>
                <a:cs typeface="Arial Narrow" panose="020B0604020202020204" pitchFamily="34" charset="0"/>
              </a:rPr>
              <a:t>Smurra</a:t>
            </a:r>
            <a:r>
              <a:rPr lang="en-GB" sz="1200" dirty="0">
                <a:solidFill>
                  <a:schemeClr val="bg2">
                    <a:lumMod val="50000"/>
                  </a:schemeClr>
                </a:solidFill>
                <a:latin typeface="Arial Narrow" panose="020B0604020202020204" pitchFamily="34" charset="0"/>
                <a:cs typeface="Arial Narrow" panose="020B0604020202020204" pitchFamily="34" charset="0"/>
              </a:rPr>
              <a:t>, (2018) World Bank Ebola, Sierra Leone</a:t>
            </a:r>
            <a:endParaRPr lang="en-GB" sz="1200" dirty="0">
              <a:solidFill>
                <a:schemeClr val="bg2">
                  <a:lumMod val="50000"/>
                </a:schemeClr>
              </a:solidFill>
              <a:effectLst/>
              <a:latin typeface="Arial Narrow" panose="020B0604020202020204" pitchFamily="34" charset="0"/>
              <a:cs typeface="Arial Narrow" panose="020B0604020202020204" pitchFamily="34" charset="0"/>
            </a:endParaRPr>
          </a:p>
        </p:txBody>
      </p:sp>
      <p:cxnSp>
        <p:nvCxnSpPr>
          <p:cNvPr id="20" name="Straight Connector 19">
            <a:extLst>
              <a:ext uri="{FF2B5EF4-FFF2-40B4-BE49-F238E27FC236}">
                <a16:creationId xmlns:a16="http://schemas.microsoft.com/office/drawing/2014/main" id="{1A8C1776-E87D-BF44-A3BA-0846ADB0ADBD}"/>
              </a:ext>
            </a:extLst>
          </p:cNvPr>
          <p:cNvCxnSpPr>
            <a:cxnSpLocks/>
          </p:cNvCxnSpPr>
          <p:nvPr/>
        </p:nvCxnSpPr>
        <p:spPr>
          <a:xfrm flipH="1">
            <a:off x="0" y="6293335"/>
            <a:ext cx="1219200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137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4BFA887-4936-314C-9E63-482084057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Subtitle 3">
            <a:extLst>
              <a:ext uri="{FF2B5EF4-FFF2-40B4-BE49-F238E27FC236}">
                <a16:creationId xmlns:a16="http://schemas.microsoft.com/office/drawing/2014/main" id="{052EB6F3-01DB-E847-8560-C80568954218}"/>
              </a:ext>
            </a:extLst>
          </p:cNvPr>
          <p:cNvSpPr txBox="1">
            <a:spLocks/>
          </p:cNvSpPr>
          <p:nvPr/>
        </p:nvSpPr>
        <p:spPr>
          <a:xfrm>
            <a:off x="3816626" y="3526127"/>
            <a:ext cx="7388801" cy="500375"/>
          </a:xfr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Univers Condensed" panose="020B0606020202060204" pitchFamily="34" charset="0"/>
              </a:rPr>
              <a:t>INTERGENERATIONAL IDEAS</a:t>
            </a:r>
            <a:endParaRPr lang="en-US" sz="4400" b="1" dirty="0">
              <a:solidFill>
                <a:schemeClr val="tx1">
                  <a:lumMod val="75000"/>
                  <a:lumOff val="25000"/>
                </a:schemeClr>
              </a:solidFill>
              <a:latin typeface="Univers Condensed" panose="020B0606020202060204" pitchFamily="34" charset="0"/>
            </a:endParaRPr>
          </a:p>
          <a:p>
            <a:pPr marL="0" indent="0">
              <a:buNone/>
            </a:pPr>
            <a:r>
              <a:rPr lang="en-US" sz="4400" dirty="0">
                <a:latin typeface="Arial Narrow" panose="020B0604020202020204" pitchFamily="34" charset="0"/>
              </a:rPr>
              <a:t> </a:t>
            </a:r>
          </a:p>
        </p:txBody>
      </p:sp>
      <p:grpSp>
        <p:nvGrpSpPr>
          <p:cNvPr id="29" name="Group 28">
            <a:extLst>
              <a:ext uri="{FF2B5EF4-FFF2-40B4-BE49-F238E27FC236}">
                <a16:creationId xmlns:a16="http://schemas.microsoft.com/office/drawing/2014/main" id="{7F588993-7F34-C748-9549-4612CC4FDE73}"/>
              </a:ext>
            </a:extLst>
          </p:cNvPr>
          <p:cNvGrpSpPr/>
          <p:nvPr/>
        </p:nvGrpSpPr>
        <p:grpSpPr>
          <a:xfrm>
            <a:off x="2153974" y="3148994"/>
            <a:ext cx="1307651" cy="1286541"/>
            <a:chOff x="2488172" y="2280684"/>
            <a:chExt cx="1307651" cy="1286541"/>
          </a:xfrm>
        </p:grpSpPr>
        <p:grpSp>
          <p:nvGrpSpPr>
            <p:cNvPr id="30" name="Group 29">
              <a:extLst>
                <a:ext uri="{FF2B5EF4-FFF2-40B4-BE49-F238E27FC236}">
                  <a16:creationId xmlns:a16="http://schemas.microsoft.com/office/drawing/2014/main" id="{85B3A71E-7CC5-8F4D-A607-5BDB35787C5E}"/>
                </a:ext>
              </a:extLst>
            </p:cNvPr>
            <p:cNvGrpSpPr/>
            <p:nvPr/>
          </p:nvGrpSpPr>
          <p:grpSpPr>
            <a:xfrm>
              <a:off x="2488172" y="2280684"/>
              <a:ext cx="1307651" cy="1254642"/>
              <a:chOff x="5412126" y="2838893"/>
              <a:chExt cx="1307651" cy="1254642"/>
            </a:xfrm>
          </p:grpSpPr>
          <p:sp>
            <p:nvSpPr>
              <p:cNvPr id="32" name="Oval 31">
                <a:extLst>
                  <a:ext uri="{FF2B5EF4-FFF2-40B4-BE49-F238E27FC236}">
                    <a16:creationId xmlns:a16="http://schemas.microsoft.com/office/drawing/2014/main" id="{65089154-AB62-CF46-BFB8-D2912EA8CC12}"/>
                  </a:ext>
                </a:extLst>
              </p:cNvPr>
              <p:cNvSpPr/>
              <p:nvPr/>
            </p:nvSpPr>
            <p:spPr>
              <a:xfrm>
                <a:off x="5465135" y="2838893"/>
                <a:ext cx="1254642" cy="1254642"/>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4020202020204" pitchFamily="34" charset="0"/>
                </a:endParaRPr>
              </a:p>
            </p:txBody>
          </p:sp>
          <p:sp>
            <p:nvSpPr>
              <p:cNvPr id="33" name="TextBox 32">
                <a:extLst>
                  <a:ext uri="{FF2B5EF4-FFF2-40B4-BE49-F238E27FC236}">
                    <a16:creationId xmlns:a16="http://schemas.microsoft.com/office/drawing/2014/main" id="{6CFBA496-0B3E-6E40-9841-B95940F0D1FC}"/>
                  </a:ext>
                </a:extLst>
              </p:cNvPr>
              <p:cNvSpPr txBox="1"/>
              <p:nvPr/>
            </p:nvSpPr>
            <p:spPr>
              <a:xfrm>
                <a:off x="5412126" y="3121249"/>
                <a:ext cx="1254643" cy="769441"/>
              </a:xfrm>
              <a:prstGeom prst="rect">
                <a:avLst/>
              </a:prstGeom>
              <a:noFill/>
            </p:spPr>
            <p:txBody>
              <a:bodyPr wrap="square" rtlCol="0">
                <a:spAutoFit/>
              </a:bodyPr>
              <a:lstStyle/>
              <a:p>
                <a:pPr algn="ctr"/>
                <a:r>
                  <a:rPr lang="en-GB" sz="4400" b="1" dirty="0">
                    <a:solidFill>
                      <a:schemeClr val="bg1"/>
                    </a:solidFill>
                    <a:latin typeface="Univers Condensed" panose="020B0506020202050204" pitchFamily="34" charset="0"/>
                  </a:rPr>
                  <a:t>10</a:t>
                </a:r>
              </a:p>
            </p:txBody>
          </p:sp>
        </p:grpSp>
        <p:sp>
          <p:nvSpPr>
            <p:cNvPr id="31" name="Oval 30">
              <a:extLst>
                <a:ext uri="{FF2B5EF4-FFF2-40B4-BE49-F238E27FC236}">
                  <a16:creationId xmlns:a16="http://schemas.microsoft.com/office/drawing/2014/main" id="{2409B60C-CA4D-D44E-A88E-F155A5A064B7}"/>
                </a:ext>
              </a:extLst>
            </p:cNvPr>
            <p:cNvSpPr/>
            <p:nvPr/>
          </p:nvSpPr>
          <p:spPr>
            <a:xfrm>
              <a:off x="2498648" y="2312583"/>
              <a:ext cx="1254642" cy="12546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4020202020204" pitchFamily="34" charset="0"/>
              </a:endParaRPr>
            </a:p>
          </p:txBody>
        </p:sp>
      </p:grpSp>
    </p:spTree>
    <p:extLst>
      <p:ext uri="{BB962C8B-B14F-4D97-AF65-F5344CB8AC3E}">
        <p14:creationId xmlns:p14="http://schemas.microsoft.com/office/powerpoint/2010/main" val="1866130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065" y="-64601"/>
            <a:ext cx="10515600" cy="1325563"/>
          </a:xfrm>
        </p:spPr>
        <p:txBody>
          <a:bodyPr/>
          <a:lstStyle/>
          <a:p>
            <a:r>
              <a:rPr lang="en-GB" b="1" dirty="0">
                <a:solidFill>
                  <a:srgbClr val="F7AD00"/>
                </a:solidFill>
                <a:latin typeface="Univers Condensed" panose="020B0606020202060204" pitchFamily="34" charset="0"/>
              </a:rPr>
              <a:t>INTERGENERATIONAL IDEAS</a:t>
            </a:r>
          </a:p>
        </p:txBody>
      </p:sp>
      <p:sp>
        <p:nvSpPr>
          <p:cNvPr id="3" name="Content Placeholder 2"/>
          <p:cNvSpPr>
            <a:spLocks noGrp="1"/>
          </p:cNvSpPr>
          <p:nvPr>
            <p:ph idx="1"/>
          </p:nvPr>
        </p:nvSpPr>
        <p:spPr>
          <a:xfrm>
            <a:off x="258065" y="2321004"/>
            <a:ext cx="4133935" cy="2215991"/>
          </a:xfrm>
        </p:spPr>
        <p:txBody>
          <a:bodyPr wrap="square">
            <a:spAutoFit/>
          </a:bodyPr>
          <a:lstStyle/>
          <a:p>
            <a:pPr>
              <a:lnSpc>
                <a:spcPct val="100000"/>
              </a:lnSpc>
              <a:buClr>
                <a:srgbClr val="F7AD00"/>
              </a:buClr>
            </a:pPr>
            <a:r>
              <a:rPr lang="en-GB" sz="1800" dirty="0">
                <a:solidFill>
                  <a:schemeClr val="tx1">
                    <a:lumMod val="75000"/>
                    <a:lumOff val="25000"/>
                  </a:schemeClr>
                </a:solidFill>
              </a:rPr>
              <a:t>Maternal ACE associated with poorer socioemotional development.  </a:t>
            </a:r>
            <a:br>
              <a:rPr lang="en-GB" sz="1800" dirty="0">
                <a:solidFill>
                  <a:schemeClr val="tx1">
                    <a:lumMod val="75000"/>
                    <a:lumOff val="25000"/>
                  </a:schemeClr>
                </a:solidFill>
              </a:rPr>
            </a:br>
            <a:r>
              <a:rPr lang="en-GB" sz="1800" dirty="0">
                <a:solidFill>
                  <a:schemeClr val="tx1">
                    <a:lumMod val="75000"/>
                    <a:lumOff val="25000"/>
                  </a:schemeClr>
                </a:solidFill>
              </a:rPr>
              <a:t>Long term effects of childhood adversity </a:t>
            </a:r>
            <a:br>
              <a:rPr lang="en-GB" sz="1800" dirty="0">
                <a:solidFill>
                  <a:schemeClr val="tx1">
                    <a:lumMod val="75000"/>
                    <a:lumOff val="25000"/>
                  </a:schemeClr>
                </a:solidFill>
              </a:rPr>
            </a:br>
            <a:r>
              <a:rPr lang="en-GB" sz="1800" dirty="0">
                <a:solidFill>
                  <a:schemeClr val="tx1">
                    <a:lumMod val="75000"/>
                    <a:lumOff val="25000"/>
                  </a:schemeClr>
                </a:solidFill>
              </a:rPr>
              <a:t>(direct or via increased depression in the mother as an adult). </a:t>
            </a:r>
            <a:br>
              <a:rPr lang="en-GB" sz="1800" dirty="0">
                <a:solidFill>
                  <a:schemeClr val="tx1">
                    <a:lumMod val="75000"/>
                    <a:lumOff val="25000"/>
                  </a:schemeClr>
                </a:solidFill>
              </a:rPr>
            </a:br>
            <a:r>
              <a:rPr lang="en-GB" sz="1200" dirty="0" err="1">
                <a:solidFill>
                  <a:schemeClr val="tx1">
                    <a:lumMod val="65000"/>
                    <a:lumOff val="35000"/>
                  </a:schemeClr>
                </a:solidFill>
              </a:rPr>
              <a:t>Brittain</a:t>
            </a:r>
            <a:r>
              <a:rPr lang="en-GB" sz="1200" dirty="0">
                <a:solidFill>
                  <a:schemeClr val="tx1">
                    <a:lumMod val="65000"/>
                    <a:lumOff val="35000"/>
                  </a:schemeClr>
                </a:solidFill>
              </a:rPr>
              <a:t> K, Zerbe A, Phillips TK, </a:t>
            </a:r>
            <a:r>
              <a:rPr lang="en-GB" sz="1200" dirty="0" err="1">
                <a:solidFill>
                  <a:schemeClr val="tx1">
                    <a:lumMod val="65000"/>
                    <a:lumOff val="35000"/>
                  </a:schemeClr>
                </a:solidFill>
              </a:rPr>
              <a:t>Gomba</a:t>
            </a:r>
            <a:r>
              <a:rPr lang="en-GB" sz="1200" dirty="0">
                <a:solidFill>
                  <a:schemeClr val="tx1">
                    <a:lumMod val="65000"/>
                    <a:lumOff val="35000"/>
                  </a:schemeClr>
                </a:solidFill>
              </a:rPr>
              <a:t> Y, </a:t>
            </a:r>
            <a:r>
              <a:rPr lang="en-GB" sz="1200" dirty="0" err="1">
                <a:solidFill>
                  <a:schemeClr val="tx1">
                    <a:lumMod val="65000"/>
                    <a:lumOff val="35000"/>
                  </a:schemeClr>
                </a:solidFill>
              </a:rPr>
              <a:t>Mellins</a:t>
            </a:r>
            <a:r>
              <a:rPr lang="en-GB" sz="1200" dirty="0">
                <a:solidFill>
                  <a:schemeClr val="tx1">
                    <a:lumMod val="65000"/>
                    <a:lumOff val="35000"/>
                  </a:schemeClr>
                </a:solidFill>
              </a:rPr>
              <a:t> CA, Myer L, Abrams EJ. Impact of adverse childhood experiences on women's psychosocial and HIV-related outcomes and early child development in their offspring. Glob Public Health. 2021 Oct 6:1-13</a:t>
            </a:r>
          </a:p>
        </p:txBody>
      </p:sp>
      <p:pic>
        <p:nvPicPr>
          <p:cNvPr id="5" name="Google Shape;106;p1" descr="A picture containing text, mirror, reflection, person&#10;&#10;Description automatically generated">
            <a:extLst>
              <a:ext uri="{FF2B5EF4-FFF2-40B4-BE49-F238E27FC236}">
                <a16:creationId xmlns:a16="http://schemas.microsoft.com/office/drawing/2014/main" id="{5F245549-BED2-BD45-AEFC-AF2D62453D07}"/>
              </a:ext>
            </a:extLst>
          </p:cNvPr>
          <p:cNvPicPr preferRelativeResize="0"/>
          <p:nvPr/>
        </p:nvPicPr>
        <p:blipFill rotWithShape="1">
          <a:blip r:embed="rId2" cstate="email">
            <a:alphaModFix/>
            <a:extLst>
              <a:ext uri="{28A0092B-C50C-407E-A947-70E740481C1C}">
                <a14:useLocalDpi xmlns:a14="http://schemas.microsoft.com/office/drawing/2010/main"/>
              </a:ext>
            </a:extLst>
          </a:blip>
          <a:srcRect l="-3510"/>
          <a:stretch/>
        </p:blipFill>
        <p:spPr>
          <a:xfrm>
            <a:off x="4392000" y="788823"/>
            <a:ext cx="7799106" cy="6069177"/>
          </a:xfrm>
          <a:prstGeom prst="rect">
            <a:avLst/>
          </a:prstGeom>
          <a:noFill/>
          <a:ln>
            <a:noFill/>
          </a:ln>
        </p:spPr>
      </p:pic>
    </p:spTree>
    <p:extLst>
      <p:ext uri="{BB962C8B-B14F-4D97-AF65-F5344CB8AC3E}">
        <p14:creationId xmlns:p14="http://schemas.microsoft.com/office/powerpoint/2010/main" val="204613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4BFA887-4936-314C-9E63-482084057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Subtitle 3">
            <a:extLst>
              <a:ext uri="{FF2B5EF4-FFF2-40B4-BE49-F238E27FC236}">
                <a16:creationId xmlns:a16="http://schemas.microsoft.com/office/drawing/2014/main" id="{052EB6F3-01DB-E847-8560-C80568954218}"/>
              </a:ext>
            </a:extLst>
          </p:cNvPr>
          <p:cNvSpPr txBox="1">
            <a:spLocks/>
          </p:cNvSpPr>
          <p:nvPr/>
        </p:nvSpPr>
        <p:spPr>
          <a:xfrm>
            <a:off x="3816626" y="3526127"/>
            <a:ext cx="7388801" cy="500375"/>
          </a:xfr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Univers Condensed" panose="020B0606020202060204" pitchFamily="34" charset="0"/>
              </a:rPr>
              <a:t>ADOLESCENT PREGNANCY</a:t>
            </a:r>
            <a:endParaRPr lang="en-US" sz="4400" b="1" dirty="0">
              <a:solidFill>
                <a:schemeClr val="tx1">
                  <a:lumMod val="75000"/>
                  <a:lumOff val="25000"/>
                </a:schemeClr>
              </a:solidFill>
              <a:latin typeface="Univers Condensed" panose="020B0606020202060204" pitchFamily="34" charset="0"/>
            </a:endParaRPr>
          </a:p>
          <a:p>
            <a:pPr marL="0" indent="0">
              <a:buNone/>
            </a:pPr>
            <a:r>
              <a:rPr lang="en-US" sz="4400" dirty="0">
                <a:latin typeface="Arial Narrow" panose="020B0604020202020204" pitchFamily="34" charset="0"/>
              </a:rPr>
              <a:t> </a:t>
            </a:r>
          </a:p>
        </p:txBody>
      </p:sp>
      <p:grpSp>
        <p:nvGrpSpPr>
          <p:cNvPr id="29" name="Group 28">
            <a:extLst>
              <a:ext uri="{FF2B5EF4-FFF2-40B4-BE49-F238E27FC236}">
                <a16:creationId xmlns:a16="http://schemas.microsoft.com/office/drawing/2014/main" id="{7F588993-7F34-C748-9549-4612CC4FDE73}"/>
              </a:ext>
            </a:extLst>
          </p:cNvPr>
          <p:cNvGrpSpPr/>
          <p:nvPr/>
        </p:nvGrpSpPr>
        <p:grpSpPr>
          <a:xfrm>
            <a:off x="2153974" y="3148994"/>
            <a:ext cx="1307651" cy="1286541"/>
            <a:chOff x="2488172" y="2280684"/>
            <a:chExt cx="1307651" cy="1286541"/>
          </a:xfrm>
        </p:grpSpPr>
        <p:grpSp>
          <p:nvGrpSpPr>
            <p:cNvPr id="30" name="Group 29">
              <a:extLst>
                <a:ext uri="{FF2B5EF4-FFF2-40B4-BE49-F238E27FC236}">
                  <a16:creationId xmlns:a16="http://schemas.microsoft.com/office/drawing/2014/main" id="{85B3A71E-7CC5-8F4D-A607-5BDB35787C5E}"/>
                </a:ext>
              </a:extLst>
            </p:cNvPr>
            <p:cNvGrpSpPr/>
            <p:nvPr/>
          </p:nvGrpSpPr>
          <p:grpSpPr>
            <a:xfrm>
              <a:off x="2488172" y="2280684"/>
              <a:ext cx="1307651" cy="1254642"/>
              <a:chOff x="5412126" y="2838893"/>
              <a:chExt cx="1307651" cy="1254642"/>
            </a:xfrm>
          </p:grpSpPr>
          <p:sp>
            <p:nvSpPr>
              <p:cNvPr id="32" name="Oval 31">
                <a:extLst>
                  <a:ext uri="{FF2B5EF4-FFF2-40B4-BE49-F238E27FC236}">
                    <a16:creationId xmlns:a16="http://schemas.microsoft.com/office/drawing/2014/main" id="{65089154-AB62-CF46-BFB8-D2912EA8CC12}"/>
                  </a:ext>
                </a:extLst>
              </p:cNvPr>
              <p:cNvSpPr/>
              <p:nvPr/>
            </p:nvSpPr>
            <p:spPr>
              <a:xfrm>
                <a:off x="5465135" y="2838893"/>
                <a:ext cx="1254642" cy="1254642"/>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4020202020204" pitchFamily="34" charset="0"/>
                </a:endParaRPr>
              </a:p>
            </p:txBody>
          </p:sp>
          <p:sp>
            <p:nvSpPr>
              <p:cNvPr id="33" name="TextBox 32">
                <a:extLst>
                  <a:ext uri="{FF2B5EF4-FFF2-40B4-BE49-F238E27FC236}">
                    <a16:creationId xmlns:a16="http://schemas.microsoft.com/office/drawing/2014/main" id="{6CFBA496-0B3E-6E40-9841-B95940F0D1FC}"/>
                  </a:ext>
                </a:extLst>
              </p:cNvPr>
              <p:cNvSpPr txBox="1"/>
              <p:nvPr/>
            </p:nvSpPr>
            <p:spPr>
              <a:xfrm>
                <a:off x="5412126" y="3121249"/>
                <a:ext cx="1254643" cy="769441"/>
              </a:xfrm>
              <a:prstGeom prst="rect">
                <a:avLst/>
              </a:prstGeom>
              <a:noFill/>
            </p:spPr>
            <p:txBody>
              <a:bodyPr wrap="square" rtlCol="0">
                <a:spAutoFit/>
              </a:bodyPr>
              <a:lstStyle/>
              <a:p>
                <a:pPr algn="ctr"/>
                <a:r>
                  <a:rPr lang="en-GB" sz="4400" b="1" dirty="0">
                    <a:solidFill>
                      <a:schemeClr val="bg1"/>
                    </a:solidFill>
                    <a:latin typeface="Univers Condensed" panose="020B0506020202050204" pitchFamily="34" charset="0"/>
                  </a:rPr>
                  <a:t>1</a:t>
                </a:r>
              </a:p>
            </p:txBody>
          </p:sp>
        </p:grpSp>
        <p:sp>
          <p:nvSpPr>
            <p:cNvPr id="31" name="Oval 30">
              <a:extLst>
                <a:ext uri="{FF2B5EF4-FFF2-40B4-BE49-F238E27FC236}">
                  <a16:creationId xmlns:a16="http://schemas.microsoft.com/office/drawing/2014/main" id="{2409B60C-CA4D-D44E-A88E-F155A5A064B7}"/>
                </a:ext>
              </a:extLst>
            </p:cNvPr>
            <p:cNvSpPr/>
            <p:nvPr/>
          </p:nvSpPr>
          <p:spPr>
            <a:xfrm>
              <a:off x="2498648" y="2312583"/>
              <a:ext cx="1254642" cy="12546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4020202020204" pitchFamily="34" charset="0"/>
              </a:endParaRPr>
            </a:p>
          </p:txBody>
        </p:sp>
      </p:grpSp>
    </p:spTree>
    <p:extLst>
      <p:ext uri="{BB962C8B-B14F-4D97-AF65-F5344CB8AC3E}">
        <p14:creationId xmlns:p14="http://schemas.microsoft.com/office/powerpoint/2010/main" val="3630466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4BFA887-4936-314C-9E63-482084057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Subtitle 3">
            <a:extLst>
              <a:ext uri="{FF2B5EF4-FFF2-40B4-BE49-F238E27FC236}">
                <a16:creationId xmlns:a16="http://schemas.microsoft.com/office/drawing/2014/main" id="{052EB6F3-01DB-E847-8560-C80568954218}"/>
              </a:ext>
            </a:extLst>
          </p:cNvPr>
          <p:cNvSpPr txBox="1">
            <a:spLocks/>
          </p:cNvSpPr>
          <p:nvPr/>
        </p:nvSpPr>
        <p:spPr>
          <a:xfrm>
            <a:off x="3816626" y="3526127"/>
            <a:ext cx="7388801" cy="500375"/>
          </a:xfr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Univers Condensed" panose="020B0606020202060204" pitchFamily="34" charset="0"/>
              </a:rPr>
              <a:t>DISCLOSURE</a:t>
            </a:r>
            <a:endParaRPr lang="en-US" sz="4400" b="1" dirty="0">
              <a:solidFill>
                <a:schemeClr val="tx1">
                  <a:lumMod val="75000"/>
                  <a:lumOff val="25000"/>
                </a:schemeClr>
              </a:solidFill>
              <a:latin typeface="Univers Condensed" panose="020B0606020202060204" pitchFamily="34" charset="0"/>
            </a:endParaRPr>
          </a:p>
          <a:p>
            <a:pPr marL="0" indent="0">
              <a:buNone/>
            </a:pPr>
            <a:r>
              <a:rPr lang="en-US" sz="4400" dirty="0">
                <a:latin typeface="Arial Narrow" panose="020B0604020202020204" pitchFamily="34" charset="0"/>
              </a:rPr>
              <a:t> </a:t>
            </a:r>
          </a:p>
        </p:txBody>
      </p:sp>
      <p:grpSp>
        <p:nvGrpSpPr>
          <p:cNvPr id="29" name="Group 28">
            <a:extLst>
              <a:ext uri="{FF2B5EF4-FFF2-40B4-BE49-F238E27FC236}">
                <a16:creationId xmlns:a16="http://schemas.microsoft.com/office/drawing/2014/main" id="{7F588993-7F34-C748-9549-4612CC4FDE73}"/>
              </a:ext>
            </a:extLst>
          </p:cNvPr>
          <p:cNvGrpSpPr/>
          <p:nvPr/>
        </p:nvGrpSpPr>
        <p:grpSpPr>
          <a:xfrm>
            <a:off x="2153974" y="3148994"/>
            <a:ext cx="1307651" cy="1286541"/>
            <a:chOff x="2488172" y="2280684"/>
            <a:chExt cx="1307651" cy="1286541"/>
          </a:xfrm>
        </p:grpSpPr>
        <p:grpSp>
          <p:nvGrpSpPr>
            <p:cNvPr id="30" name="Group 29">
              <a:extLst>
                <a:ext uri="{FF2B5EF4-FFF2-40B4-BE49-F238E27FC236}">
                  <a16:creationId xmlns:a16="http://schemas.microsoft.com/office/drawing/2014/main" id="{85B3A71E-7CC5-8F4D-A607-5BDB35787C5E}"/>
                </a:ext>
              </a:extLst>
            </p:cNvPr>
            <p:cNvGrpSpPr/>
            <p:nvPr/>
          </p:nvGrpSpPr>
          <p:grpSpPr>
            <a:xfrm>
              <a:off x="2488172" y="2280684"/>
              <a:ext cx="1307651" cy="1254642"/>
              <a:chOff x="5412126" y="2838893"/>
              <a:chExt cx="1307651" cy="1254642"/>
            </a:xfrm>
          </p:grpSpPr>
          <p:sp>
            <p:nvSpPr>
              <p:cNvPr id="32" name="Oval 31">
                <a:extLst>
                  <a:ext uri="{FF2B5EF4-FFF2-40B4-BE49-F238E27FC236}">
                    <a16:creationId xmlns:a16="http://schemas.microsoft.com/office/drawing/2014/main" id="{65089154-AB62-CF46-BFB8-D2912EA8CC12}"/>
                  </a:ext>
                </a:extLst>
              </p:cNvPr>
              <p:cNvSpPr/>
              <p:nvPr/>
            </p:nvSpPr>
            <p:spPr>
              <a:xfrm>
                <a:off x="5465135" y="2838893"/>
                <a:ext cx="1254642" cy="1254642"/>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4020202020204" pitchFamily="34" charset="0"/>
                </a:endParaRPr>
              </a:p>
            </p:txBody>
          </p:sp>
          <p:sp>
            <p:nvSpPr>
              <p:cNvPr id="33" name="TextBox 32">
                <a:extLst>
                  <a:ext uri="{FF2B5EF4-FFF2-40B4-BE49-F238E27FC236}">
                    <a16:creationId xmlns:a16="http://schemas.microsoft.com/office/drawing/2014/main" id="{6CFBA496-0B3E-6E40-9841-B95940F0D1FC}"/>
                  </a:ext>
                </a:extLst>
              </p:cNvPr>
              <p:cNvSpPr txBox="1"/>
              <p:nvPr/>
            </p:nvSpPr>
            <p:spPr>
              <a:xfrm>
                <a:off x="5412126" y="3121249"/>
                <a:ext cx="1254643" cy="769441"/>
              </a:xfrm>
              <a:prstGeom prst="rect">
                <a:avLst/>
              </a:prstGeom>
              <a:noFill/>
            </p:spPr>
            <p:txBody>
              <a:bodyPr wrap="square" rtlCol="0">
                <a:spAutoFit/>
              </a:bodyPr>
              <a:lstStyle/>
              <a:p>
                <a:pPr algn="ctr"/>
                <a:r>
                  <a:rPr lang="en-GB" sz="4400" b="1" dirty="0">
                    <a:solidFill>
                      <a:schemeClr val="bg1"/>
                    </a:solidFill>
                    <a:latin typeface="Univers Condensed" panose="020B0506020202050204" pitchFamily="34" charset="0"/>
                  </a:rPr>
                  <a:t>11</a:t>
                </a:r>
              </a:p>
            </p:txBody>
          </p:sp>
        </p:grpSp>
        <p:sp>
          <p:nvSpPr>
            <p:cNvPr id="31" name="Oval 30">
              <a:extLst>
                <a:ext uri="{FF2B5EF4-FFF2-40B4-BE49-F238E27FC236}">
                  <a16:creationId xmlns:a16="http://schemas.microsoft.com/office/drawing/2014/main" id="{2409B60C-CA4D-D44E-A88E-F155A5A064B7}"/>
                </a:ext>
              </a:extLst>
            </p:cNvPr>
            <p:cNvSpPr/>
            <p:nvPr/>
          </p:nvSpPr>
          <p:spPr>
            <a:xfrm>
              <a:off x="2498648" y="2312583"/>
              <a:ext cx="1254642" cy="12546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4020202020204" pitchFamily="34" charset="0"/>
              </a:endParaRPr>
            </a:p>
          </p:txBody>
        </p:sp>
      </p:grpSp>
    </p:spTree>
    <p:extLst>
      <p:ext uri="{BB962C8B-B14F-4D97-AF65-F5344CB8AC3E}">
        <p14:creationId xmlns:p14="http://schemas.microsoft.com/office/powerpoint/2010/main" val="1998861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posing for the camera&#10;&#10;Description automatically generated with medium confidence">
            <a:extLst>
              <a:ext uri="{FF2B5EF4-FFF2-40B4-BE49-F238E27FC236}">
                <a16:creationId xmlns:a16="http://schemas.microsoft.com/office/drawing/2014/main" id="{60174E12-654C-BF49-8C1D-427E13812BC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5967" t="-21572"/>
          <a:stretch/>
        </p:blipFill>
        <p:spPr>
          <a:xfrm>
            <a:off x="4706704" y="-602504"/>
            <a:ext cx="7479407" cy="7479407"/>
          </a:xfrm>
          <a:prstGeom prst="rect">
            <a:avLst/>
          </a:prstGeom>
        </p:spPr>
      </p:pic>
      <p:sp>
        <p:nvSpPr>
          <p:cNvPr id="2" name="Title 1"/>
          <p:cNvSpPr>
            <a:spLocks noGrp="1"/>
          </p:cNvSpPr>
          <p:nvPr>
            <p:ph type="title"/>
          </p:nvPr>
        </p:nvSpPr>
        <p:spPr>
          <a:xfrm>
            <a:off x="258065" y="213798"/>
            <a:ext cx="10515600" cy="701731"/>
          </a:xfrm>
        </p:spPr>
        <p:txBody>
          <a:bodyPr>
            <a:spAutoFit/>
          </a:bodyPr>
          <a:lstStyle/>
          <a:p>
            <a:r>
              <a:rPr lang="en-GB" b="1" dirty="0">
                <a:solidFill>
                  <a:srgbClr val="F7AD00"/>
                </a:solidFill>
                <a:latin typeface="Univers Condensed" panose="020B0606020202060204" pitchFamily="34" charset="0"/>
              </a:rPr>
              <a:t>DISCLOSURE</a:t>
            </a:r>
          </a:p>
        </p:txBody>
      </p:sp>
      <p:sp>
        <p:nvSpPr>
          <p:cNvPr id="3" name="Content Placeholder 2"/>
          <p:cNvSpPr>
            <a:spLocks noGrp="1"/>
          </p:cNvSpPr>
          <p:nvPr>
            <p:ph idx="1"/>
          </p:nvPr>
        </p:nvSpPr>
        <p:spPr>
          <a:xfrm>
            <a:off x="258065" y="2101727"/>
            <a:ext cx="6013174" cy="3211135"/>
          </a:xfrm>
        </p:spPr>
        <p:txBody>
          <a:bodyPr wrap="square">
            <a:spAutoFit/>
          </a:bodyPr>
          <a:lstStyle/>
          <a:p>
            <a:pPr>
              <a:lnSpc>
                <a:spcPct val="100000"/>
              </a:lnSpc>
              <a:buClr>
                <a:srgbClr val="F7AD00"/>
              </a:buClr>
            </a:pPr>
            <a:r>
              <a:rPr lang="en-GB" sz="1800" dirty="0">
                <a:solidFill>
                  <a:schemeClr val="tx1">
                    <a:lumMod val="75000"/>
                    <a:lumOff val="25000"/>
                  </a:schemeClr>
                </a:solidFill>
              </a:rPr>
              <a:t>Disclosure does not worsen the child’s emotional health, wellbeing or adherence to art .  18 month follow up study </a:t>
            </a:r>
            <a:br>
              <a:rPr lang="en-GB" sz="1800" dirty="0">
                <a:solidFill>
                  <a:schemeClr val="tx1">
                    <a:lumMod val="75000"/>
                    <a:lumOff val="25000"/>
                  </a:schemeClr>
                </a:solidFill>
              </a:rPr>
            </a:br>
            <a:r>
              <a:rPr lang="en-GB" sz="1200" dirty="0">
                <a:solidFill>
                  <a:schemeClr val="tx1">
                    <a:lumMod val="65000"/>
                    <a:lumOff val="35000"/>
                  </a:schemeClr>
                </a:solidFill>
                <a:cs typeface="Arial Narrow" panose="020B0604020202020204" pitchFamily="34" charset="0"/>
              </a:rPr>
              <a:t>Buckley J, </a:t>
            </a:r>
            <a:r>
              <a:rPr lang="en-GB" sz="1200" dirty="0" err="1">
                <a:solidFill>
                  <a:schemeClr val="tx1">
                    <a:lumMod val="65000"/>
                    <a:lumOff val="35000"/>
                  </a:schemeClr>
                </a:solidFill>
                <a:cs typeface="Arial Narrow" panose="020B0604020202020204" pitchFamily="34" charset="0"/>
              </a:rPr>
              <a:t>Otwombe</a:t>
            </a:r>
            <a:r>
              <a:rPr lang="en-GB" sz="1200" dirty="0">
                <a:solidFill>
                  <a:schemeClr val="tx1">
                    <a:lumMod val="65000"/>
                    <a:lumOff val="35000"/>
                  </a:schemeClr>
                </a:solidFill>
                <a:cs typeface="Arial Narrow" panose="020B0604020202020204" pitchFamily="34" charset="0"/>
              </a:rPr>
              <a:t> K, Joyce C, </a:t>
            </a:r>
            <a:r>
              <a:rPr lang="en-GB" sz="1200" dirty="0" err="1">
                <a:solidFill>
                  <a:schemeClr val="tx1">
                    <a:lumMod val="65000"/>
                    <a:lumOff val="35000"/>
                  </a:schemeClr>
                </a:solidFill>
                <a:cs typeface="Arial Narrow" panose="020B0604020202020204" pitchFamily="34" charset="0"/>
              </a:rPr>
              <a:t>Leshabane</a:t>
            </a:r>
            <a:r>
              <a:rPr lang="en-GB" sz="1200" dirty="0">
                <a:solidFill>
                  <a:schemeClr val="tx1">
                    <a:lumMod val="65000"/>
                    <a:lumOff val="35000"/>
                  </a:schemeClr>
                </a:solidFill>
                <a:cs typeface="Arial Narrow" panose="020B0604020202020204" pitchFamily="34" charset="0"/>
              </a:rPr>
              <a:t> G, Galvin L, </a:t>
            </a:r>
            <a:r>
              <a:rPr lang="en-GB" sz="1200" dirty="0" err="1">
                <a:solidFill>
                  <a:schemeClr val="tx1">
                    <a:lumMod val="65000"/>
                    <a:lumOff val="35000"/>
                  </a:schemeClr>
                </a:solidFill>
                <a:cs typeface="Arial Narrow" panose="020B0604020202020204" pitchFamily="34" charset="0"/>
              </a:rPr>
              <a:t>Ramsammy</a:t>
            </a:r>
            <a:r>
              <a:rPr lang="en-GB" sz="1200" dirty="0">
                <a:solidFill>
                  <a:schemeClr val="tx1">
                    <a:lumMod val="65000"/>
                    <a:lumOff val="35000"/>
                  </a:schemeClr>
                </a:solidFill>
                <a:cs typeface="Arial Narrow" panose="020B0604020202020204" pitchFamily="34" charset="0"/>
              </a:rPr>
              <a:t> C, </a:t>
            </a:r>
            <a:r>
              <a:rPr lang="en-GB" sz="1200" dirty="0" err="1">
                <a:solidFill>
                  <a:schemeClr val="tx1">
                    <a:lumMod val="65000"/>
                    <a:lumOff val="35000"/>
                  </a:schemeClr>
                </a:solidFill>
                <a:cs typeface="Arial Narrow" panose="020B0604020202020204" pitchFamily="34" charset="0"/>
              </a:rPr>
              <a:t>Lebotsa</a:t>
            </a:r>
            <a:r>
              <a:rPr lang="en-GB" sz="1200" dirty="0">
                <a:solidFill>
                  <a:schemeClr val="tx1">
                    <a:lumMod val="65000"/>
                    <a:lumOff val="35000"/>
                  </a:schemeClr>
                </a:solidFill>
                <a:cs typeface="Arial Narrow" panose="020B0604020202020204" pitchFamily="34" charset="0"/>
              </a:rPr>
              <a:t> ME, Liberty A, </a:t>
            </a:r>
            <a:r>
              <a:rPr lang="en-GB" sz="1200" dirty="0" err="1">
                <a:solidFill>
                  <a:schemeClr val="tx1">
                    <a:lumMod val="65000"/>
                    <a:lumOff val="35000"/>
                  </a:schemeClr>
                </a:solidFill>
                <a:cs typeface="Arial Narrow" panose="020B0604020202020204" pitchFamily="34" charset="0"/>
              </a:rPr>
              <a:t>Violari</a:t>
            </a:r>
            <a:r>
              <a:rPr lang="en-GB" sz="1200" dirty="0">
                <a:solidFill>
                  <a:schemeClr val="tx1">
                    <a:lumMod val="65000"/>
                    <a:lumOff val="35000"/>
                  </a:schemeClr>
                </a:solidFill>
                <a:cs typeface="Arial Narrow" panose="020B0604020202020204" pitchFamily="34" charset="0"/>
              </a:rPr>
              <a:t> A. Impact of Disclosure over Time on the Emotional Well-Being of Children with </a:t>
            </a:r>
            <a:r>
              <a:rPr lang="en-GB" sz="1200" dirty="0" err="1">
                <a:solidFill>
                  <a:schemeClr val="tx1">
                    <a:lumMod val="65000"/>
                    <a:lumOff val="35000"/>
                  </a:schemeClr>
                </a:solidFill>
                <a:cs typeface="Arial Narrow" panose="020B0604020202020204" pitchFamily="34" charset="0"/>
              </a:rPr>
              <a:t>Perinatally</a:t>
            </a:r>
            <a:r>
              <a:rPr lang="en-GB" sz="1200" dirty="0">
                <a:solidFill>
                  <a:schemeClr val="tx1">
                    <a:lumMod val="65000"/>
                    <a:lumOff val="35000"/>
                  </a:schemeClr>
                </a:solidFill>
                <a:cs typeface="Arial Narrow" panose="020B0604020202020204" pitchFamily="34" charset="0"/>
              </a:rPr>
              <a:t> Acquired HIV Infection in South Africa. J Dev </a:t>
            </a:r>
            <a:r>
              <a:rPr lang="en-GB" sz="1200" dirty="0" err="1">
                <a:solidFill>
                  <a:schemeClr val="tx1">
                    <a:lumMod val="65000"/>
                    <a:lumOff val="35000"/>
                  </a:schemeClr>
                </a:solidFill>
                <a:cs typeface="Arial Narrow" panose="020B0604020202020204" pitchFamily="34" charset="0"/>
              </a:rPr>
              <a:t>Behav</a:t>
            </a:r>
            <a:r>
              <a:rPr lang="en-GB" sz="1200" dirty="0">
                <a:solidFill>
                  <a:schemeClr val="tx1">
                    <a:lumMod val="65000"/>
                    <a:lumOff val="35000"/>
                  </a:schemeClr>
                </a:solidFill>
                <a:cs typeface="Arial Narrow" panose="020B0604020202020204" pitchFamily="34" charset="0"/>
              </a:rPr>
              <a:t> </a:t>
            </a:r>
            <a:r>
              <a:rPr lang="en-GB" sz="1200" dirty="0" err="1">
                <a:solidFill>
                  <a:schemeClr val="tx1">
                    <a:lumMod val="65000"/>
                    <a:lumOff val="35000"/>
                  </a:schemeClr>
                </a:solidFill>
                <a:cs typeface="Arial Narrow" panose="020B0604020202020204" pitchFamily="34" charset="0"/>
              </a:rPr>
              <a:t>Pediatr</a:t>
            </a:r>
            <a:r>
              <a:rPr lang="en-GB" sz="1200" dirty="0">
                <a:solidFill>
                  <a:schemeClr val="tx1">
                    <a:lumMod val="65000"/>
                    <a:lumOff val="35000"/>
                  </a:schemeClr>
                </a:solidFill>
                <a:cs typeface="Arial Narrow" panose="020B0604020202020204" pitchFamily="34" charset="0"/>
              </a:rPr>
              <a:t>. 2021 Sep 24.</a:t>
            </a:r>
          </a:p>
          <a:p>
            <a:pPr marL="0" indent="0">
              <a:lnSpc>
                <a:spcPct val="100000"/>
              </a:lnSpc>
              <a:buClr>
                <a:srgbClr val="F7AD00"/>
              </a:buClr>
              <a:buNone/>
            </a:pPr>
            <a:endParaRPr lang="en-GB" sz="1200" dirty="0">
              <a:solidFill>
                <a:schemeClr val="tx1">
                  <a:lumMod val="65000"/>
                  <a:lumOff val="35000"/>
                </a:schemeClr>
              </a:solidFill>
              <a:cs typeface="Arial Narrow" panose="020B0604020202020204" pitchFamily="34" charset="0"/>
            </a:endParaRPr>
          </a:p>
          <a:p>
            <a:pPr>
              <a:lnSpc>
                <a:spcPct val="100000"/>
              </a:lnSpc>
              <a:buClr>
                <a:srgbClr val="F7AD00"/>
              </a:buClr>
            </a:pPr>
            <a:r>
              <a:rPr lang="en-GB" sz="1800" dirty="0">
                <a:solidFill>
                  <a:schemeClr val="tx1">
                    <a:lumMod val="75000"/>
                    <a:lumOff val="25000"/>
                  </a:schemeClr>
                </a:solidFill>
              </a:rPr>
              <a:t>Non Disclosure risk for HIV virological non suppression among adolescents – Zimbabwe study n-842, 35.1% non suppressed. Similar findings in Ghana (</a:t>
            </a:r>
            <a:r>
              <a:rPr lang="en-GB" sz="1800" dirty="0" err="1">
                <a:solidFill>
                  <a:schemeClr val="tx1">
                    <a:lumMod val="75000"/>
                    <a:lumOff val="25000"/>
                  </a:schemeClr>
                </a:solidFill>
              </a:rPr>
              <a:t>Afrane</a:t>
            </a:r>
            <a:r>
              <a:rPr lang="en-GB" sz="1800" dirty="0">
                <a:solidFill>
                  <a:schemeClr val="tx1">
                    <a:lumMod val="75000"/>
                    <a:lumOff val="25000"/>
                  </a:schemeClr>
                </a:solidFill>
              </a:rPr>
              <a:t> et al 2021) n=250</a:t>
            </a:r>
            <a:br>
              <a:rPr lang="en-GB" sz="1800" dirty="0">
                <a:solidFill>
                  <a:schemeClr val="tx1">
                    <a:lumMod val="75000"/>
                    <a:lumOff val="25000"/>
                  </a:schemeClr>
                </a:solidFill>
              </a:rPr>
            </a:br>
            <a:r>
              <a:rPr lang="en-GB" sz="1200" dirty="0">
                <a:solidFill>
                  <a:schemeClr val="tx1">
                    <a:lumMod val="65000"/>
                    <a:lumOff val="35000"/>
                  </a:schemeClr>
                </a:solidFill>
                <a:cs typeface="Arial Narrow" panose="020B0604020202020204" pitchFamily="34" charset="0"/>
              </a:rPr>
              <a:t>Simms V, Bernays S, </a:t>
            </a:r>
            <a:r>
              <a:rPr lang="en-GB" sz="1200" dirty="0" err="1">
                <a:solidFill>
                  <a:schemeClr val="tx1">
                    <a:lumMod val="65000"/>
                    <a:lumOff val="35000"/>
                  </a:schemeClr>
                </a:solidFill>
                <a:cs typeface="Arial Narrow" panose="020B0604020202020204" pitchFamily="34" charset="0"/>
              </a:rPr>
              <a:t>Chibanda</a:t>
            </a:r>
            <a:r>
              <a:rPr lang="en-GB" sz="1200" dirty="0">
                <a:solidFill>
                  <a:schemeClr val="tx1">
                    <a:lumMod val="65000"/>
                    <a:lumOff val="35000"/>
                  </a:schemeClr>
                </a:solidFill>
                <a:cs typeface="Arial Narrow" panose="020B0604020202020204" pitchFamily="34" charset="0"/>
              </a:rPr>
              <a:t> D, </a:t>
            </a:r>
            <a:r>
              <a:rPr lang="en-GB" sz="1200" dirty="0" err="1">
                <a:solidFill>
                  <a:schemeClr val="tx1">
                    <a:lumMod val="65000"/>
                    <a:lumOff val="35000"/>
                  </a:schemeClr>
                </a:solidFill>
                <a:cs typeface="Arial Narrow" panose="020B0604020202020204" pitchFamily="34" charset="0"/>
              </a:rPr>
              <a:t>Chinoda</a:t>
            </a:r>
            <a:r>
              <a:rPr lang="en-GB" sz="1200" dirty="0">
                <a:solidFill>
                  <a:schemeClr val="tx1">
                    <a:lumMod val="65000"/>
                    <a:lumOff val="35000"/>
                  </a:schemeClr>
                </a:solidFill>
                <a:cs typeface="Arial Narrow" panose="020B0604020202020204" pitchFamily="34" charset="0"/>
              </a:rPr>
              <a:t> S, </a:t>
            </a:r>
            <a:r>
              <a:rPr lang="en-GB" sz="1200" dirty="0" err="1">
                <a:solidFill>
                  <a:schemeClr val="tx1">
                    <a:lumMod val="65000"/>
                    <a:lumOff val="35000"/>
                  </a:schemeClr>
                </a:solidFill>
                <a:cs typeface="Arial Narrow" panose="020B0604020202020204" pitchFamily="34" charset="0"/>
              </a:rPr>
              <a:t>Mutsinze</a:t>
            </a:r>
            <a:r>
              <a:rPr lang="en-GB" sz="1200" dirty="0">
                <a:solidFill>
                  <a:schemeClr val="tx1">
                    <a:lumMod val="65000"/>
                    <a:lumOff val="35000"/>
                  </a:schemeClr>
                </a:solidFill>
                <a:cs typeface="Arial Narrow" panose="020B0604020202020204" pitchFamily="34" charset="0"/>
              </a:rPr>
              <a:t> A, </a:t>
            </a:r>
            <a:r>
              <a:rPr lang="en-GB" sz="1200" dirty="0" err="1">
                <a:solidFill>
                  <a:schemeClr val="tx1">
                    <a:lumMod val="65000"/>
                    <a:lumOff val="35000"/>
                  </a:schemeClr>
                </a:solidFill>
                <a:cs typeface="Arial Narrow" panose="020B0604020202020204" pitchFamily="34" charset="0"/>
              </a:rPr>
              <a:t>Beji-Chauke</a:t>
            </a:r>
            <a:r>
              <a:rPr lang="en-GB" sz="1200" dirty="0">
                <a:solidFill>
                  <a:schemeClr val="tx1">
                    <a:lumMod val="65000"/>
                    <a:lumOff val="35000"/>
                  </a:schemeClr>
                </a:solidFill>
                <a:cs typeface="Arial Narrow" panose="020B0604020202020204" pitchFamily="34" charset="0"/>
              </a:rPr>
              <a:t> R, </a:t>
            </a:r>
            <a:r>
              <a:rPr lang="en-GB" sz="1200" dirty="0" err="1">
                <a:solidFill>
                  <a:schemeClr val="tx1">
                    <a:lumMod val="65000"/>
                    <a:lumOff val="35000"/>
                  </a:schemeClr>
                </a:solidFill>
                <a:cs typeface="Arial Narrow" panose="020B0604020202020204" pitchFamily="34" charset="0"/>
              </a:rPr>
              <a:t>Mugurungi</a:t>
            </a:r>
            <a:r>
              <a:rPr lang="en-GB" sz="1200" dirty="0">
                <a:solidFill>
                  <a:schemeClr val="tx1">
                    <a:lumMod val="65000"/>
                    <a:lumOff val="35000"/>
                  </a:schemeClr>
                </a:solidFill>
                <a:cs typeface="Arial Narrow" panose="020B0604020202020204" pitchFamily="34" charset="0"/>
              </a:rPr>
              <a:t> O, Apollo T, Sithole D, </a:t>
            </a:r>
            <a:r>
              <a:rPr lang="en-GB" sz="1200" dirty="0" err="1">
                <a:solidFill>
                  <a:schemeClr val="tx1">
                    <a:lumMod val="65000"/>
                    <a:lumOff val="35000"/>
                  </a:schemeClr>
                </a:solidFill>
                <a:cs typeface="Arial Narrow" panose="020B0604020202020204" pitchFamily="34" charset="0"/>
              </a:rPr>
              <a:t>Verhey</a:t>
            </a:r>
            <a:r>
              <a:rPr lang="en-GB" sz="1200" dirty="0">
                <a:solidFill>
                  <a:schemeClr val="tx1">
                    <a:lumMod val="65000"/>
                    <a:lumOff val="35000"/>
                  </a:schemeClr>
                </a:solidFill>
                <a:cs typeface="Arial Narrow" panose="020B0604020202020204" pitchFamily="34" charset="0"/>
              </a:rPr>
              <a:t> R, Weiss HA, Willis N. Risk factors for HIV </a:t>
            </a:r>
            <a:r>
              <a:rPr lang="en-GB" sz="1200" dirty="0" err="1">
                <a:solidFill>
                  <a:schemeClr val="tx1">
                    <a:lumMod val="65000"/>
                    <a:lumOff val="35000"/>
                  </a:schemeClr>
                </a:solidFill>
                <a:cs typeface="Arial Narrow" panose="020B0604020202020204" pitchFamily="34" charset="0"/>
              </a:rPr>
              <a:t>virological</a:t>
            </a:r>
            <a:r>
              <a:rPr lang="en-GB" sz="1200" dirty="0">
                <a:solidFill>
                  <a:schemeClr val="tx1">
                    <a:lumMod val="65000"/>
                    <a:lumOff val="35000"/>
                  </a:schemeClr>
                </a:solidFill>
                <a:cs typeface="Arial Narrow" panose="020B0604020202020204" pitchFamily="34" charset="0"/>
              </a:rPr>
              <a:t> non-suppression among adolescents with common mental disorder symptoms in Zimbabwe: a cross-sectional study. J </a:t>
            </a:r>
            <a:r>
              <a:rPr lang="en-GB" sz="1200" dirty="0" err="1">
                <a:solidFill>
                  <a:schemeClr val="tx1">
                    <a:lumMod val="65000"/>
                    <a:lumOff val="35000"/>
                  </a:schemeClr>
                </a:solidFill>
                <a:cs typeface="Arial Narrow" panose="020B0604020202020204" pitchFamily="34" charset="0"/>
              </a:rPr>
              <a:t>Int</a:t>
            </a:r>
            <a:r>
              <a:rPr lang="en-GB" sz="1200" dirty="0">
                <a:solidFill>
                  <a:schemeClr val="tx1">
                    <a:lumMod val="65000"/>
                    <a:lumOff val="35000"/>
                  </a:schemeClr>
                </a:solidFill>
                <a:cs typeface="Arial Narrow" panose="020B0604020202020204" pitchFamily="34" charset="0"/>
              </a:rPr>
              <a:t> AIDS Soc. 2021 Aug;24(8):e25773.</a:t>
            </a:r>
          </a:p>
        </p:txBody>
      </p:sp>
    </p:spTree>
    <p:extLst>
      <p:ext uri="{BB962C8B-B14F-4D97-AF65-F5344CB8AC3E}">
        <p14:creationId xmlns:p14="http://schemas.microsoft.com/office/powerpoint/2010/main" val="1930838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4BFA887-4936-314C-9E63-482084057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Subtitle 3">
            <a:extLst>
              <a:ext uri="{FF2B5EF4-FFF2-40B4-BE49-F238E27FC236}">
                <a16:creationId xmlns:a16="http://schemas.microsoft.com/office/drawing/2014/main" id="{052EB6F3-01DB-E847-8560-C80568954218}"/>
              </a:ext>
            </a:extLst>
          </p:cNvPr>
          <p:cNvSpPr txBox="1">
            <a:spLocks/>
          </p:cNvSpPr>
          <p:nvPr/>
        </p:nvSpPr>
        <p:spPr>
          <a:xfrm>
            <a:off x="3816626" y="3526127"/>
            <a:ext cx="7388801" cy="500375"/>
          </a:xfr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Univers Condensed" panose="020B0606020202060204" pitchFamily="34" charset="0"/>
              </a:rPr>
              <a:t>ADHERENCE</a:t>
            </a:r>
            <a:endParaRPr lang="en-US" sz="4400" b="1" dirty="0">
              <a:solidFill>
                <a:schemeClr val="tx1">
                  <a:lumMod val="75000"/>
                  <a:lumOff val="25000"/>
                </a:schemeClr>
              </a:solidFill>
              <a:latin typeface="Univers Condensed" panose="020B0606020202060204" pitchFamily="34" charset="0"/>
            </a:endParaRPr>
          </a:p>
          <a:p>
            <a:pPr marL="0" indent="0">
              <a:buNone/>
            </a:pPr>
            <a:r>
              <a:rPr lang="en-US" sz="4400" dirty="0">
                <a:latin typeface="Arial Narrow" panose="020B0604020202020204" pitchFamily="34" charset="0"/>
              </a:rPr>
              <a:t> </a:t>
            </a:r>
          </a:p>
        </p:txBody>
      </p:sp>
      <p:grpSp>
        <p:nvGrpSpPr>
          <p:cNvPr id="29" name="Group 28">
            <a:extLst>
              <a:ext uri="{FF2B5EF4-FFF2-40B4-BE49-F238E27FC236}">
                <a16:creationId xmlns:a16="http://schemas.microsoft.com/office/drawing/2014/main" id="{7F588993-7F34-C748-9549-4612CC4FDE73}"/>
              </a:ext>
            </a:extLst>
          </p:cNvPr>
          <p:cNvGrpSpPr/>
          <p:nvPr/>
        </p:nvGrpSpPr>
        <p:grpSpPr>
          <a:xfrm>
            <a:off x="2153974" y="3148994"/>
            <a:ext cx="1307651" cy="1286541"/>
            <a:chOff x="2488172" y="2280684"/>
            <a:chExt cx="1307651" cy="1286541"/>
          </a:xfrm>
        </p:grpSpPr>
        <p:grpSp>
          <p:nvGrpSpPr>
            <p:cNvPr id="30" name="Group 29">
              <a:extLst>
                <a:ext uri="{FF2B5EF4-FFF2-40B4-BE49-F238E27FC236}">
                  <a16:creationId xmlns:a16="http://schemas.microsoft.com/office/drawing/2014/main" id="{85B3A71E-7CC5-8F4D-A607-5BDB35787C5E}"/>
                </a:ext>
              </a:extLst>
            </p:cNvPr>
            <p:cNvGrpSpPr/>
            <p:nvPr/>
          </p:nvGrpSpPr>
          <p:grpSpPr>
            <a:xfrm>
              <a:off x="2488172" y="2280684"/>
              <a:ext cx="1307651" cy="1254642"/>
              <a:chOff x="5412126" y="2838893"/>
              <a:chExt cx="1307651" cy="1254642"/>
            </a:xfrm>
          </p:grpSpPr>
          <p:sp>
            <p:nvSpPr>
              <p:cNvPr id="32" name="Oval 31">
                <a:extLst>
                  <a:ext uri="{FF2B5EF4-FFF2-40B4-BE49-F238E27FC236}">
                    <a16:creationId xmlns:a16="http://schemas.microsoft.com/office/drawing/2014/main" id="{65089154-AB62-CF46-BFB8-D2912EA8CC12}"/>
                  </a:ext>
                </a:extLst>
              </p:cNvPr>
              <p:cNvSpPr/>
              <p:nvPr/>
            </p:nvSpPr>
            <p:spPr>
              <a:xfrm>
                <a:off x="5465135" y="2838893"/>
                <a:ext cx="1254642" cy="1254642"/>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4020202020204" pitchFamily="34" charset="0"/>
                </a:endParaRPr>
              </a:p>
            </p:txBody>
          </p:sp>
          <p:sp>
            <p:nvSpPr>
              <p:cNvPr id="33" name="TextBox 32">
                <a:extLst>
                  <a:ext uri="{FF2B5EF4-FFF2-40B4-BE49-F238E27FC236}">
                    <a16:creationId xmlns:a16="http://schemas.microsoft.com/office/drawing/2014/main" id="{6CFBA496-0B3E-6E40-9841-B95940F0D1FC}"/>
                  </a:ext>
                </a:extLst>
              </p:cNvPr>
              <p:cNvSpPr txBox="1"/>
              <p:nvPr/>
            </p:nvSpPr>
            <p:spPr>
              <a:xfrm>
                <a:off x="5412126" y="3121249"/>
                <a:ext cx="1254643" cy="769441"/>
              </a:xfrm>
              <a:prstGeom prst="rect">
                <a:avLst/>
              </a:prstGeom>
              <a:noFill/>
            </p:spPr>
            <p:txBody>
              <a:bodyPr wrap="square" rtlCol="0">
                <a:spAutoFit/>
              </a:bodyPr>
              <a:lstStyle/>
              <a:p>
                <a:pPr algn="ctr"/>
                <a:r>
                  <a:rPr lang="en-GB" sz="4400" b="1" dirty="0">
                    <a:solidFill>
                      <a:schemeClr val="bg1"/>
                    </a:solidFill>
                    <a:latin typeface="Univers Condensed" panose="020B0506020202050204" pitchFamily="34" charset="0"/>
                  </a:rPr>
                  <a:t>12</a:t>
                </a:r>
              </a:p>
            </p:txBody>
          </p:sp>
        </p:grpSp>
        <p:sp>
          <p:nvSpPr>
            <p:cNvPr id="31" name="Oval 30">
              <a:extLst>
                <a:ext uri="{FF2B5EF4-FFF2-40B4-BE49-F238E27FC236}">
                  <a16:creationId xmlns:a16="http://schemas.microsoft.com/office/drawing/2014/main" id="{2409B60C-CA4D-D44E-A88E-F155A5A064B7}"/>
                </a:ext>
              </a:extLst>
            </p:cNvPr>
            <p:cNvSpPr/>
            <p:nvPr/>
          </p:nvSpPr>
          <p:spPr>
            <a:xfrm>
              <a:off x="2498648" y="2312583"/>
              <a:ext cx="1254642" cy="12546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4020202020204" pitchFamily="34" charset="0"/>
              </a:endParaRPr>
            </a:p>
          </p:txBody>
        </p:sp>
      </p:grpSp>
    </p:spTree>
    <p:extLst>
      <p:ext uri="{BB962C8B-B14F-4D97-AF65-F5344CB8AC3E}">
        <p14:creationId xmlns:p14="http://schemas.microsoft.com/office/powerpoint/2010/main" val="2307087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065" y="190331"/>
            <a:ext cx="10515600" cy="701731"/>
          </a:xfrm>
        </p:spPr>
        <p:txBody>
          <a:bodyPr>
            <a:spAutoFit/>
          </a:bodyPr>
          <a:lstStyle/>
          <a:p>
            <a:r>
              <a:rPr lang="en-GB" b="1" dirty="0">
                <a:solidFill>
                  <a:srgbClr val="F7AD00"/>
                </a:solidFill>
                <a:latin typeface="Univers Condensed" panose="020B0606020202060204" pitchFamily="34" charset="0"/>
              </a:rPr>
              <a:t>ADHERENCE</a:t>
            </a:r>
          </a:p>
        </p:txBody>
      </p:sp>
      <p:sp>
        <p:nvSpPr>
          <p:cNvPr id="3" name="Content Placeholder 2"/>
          <p:cNvSpPr>
            <a:spLocks noGrp="1"/>
          </p:cNvSpPr>
          <p:nvPr>
            <p:ph idx="1"/>
          </p:nvPr>
        </p:nvSpPr>
        <p:spPr>
          <a:xfrm>
            <a:off x="258065" y="1544431"/>
            <a:ext cx="6262005" cy="4351338"/>
          </a:xfrm>
        </p:spPr>
        <p:txBody>
          <a:bodyPr>
            <a:normAutofit/>
          </a:bodyPr>
          <a:lstStyle/>
          <a:p>
            <a:pPr>
              <a:lnSpc>
                <a:spcPct val="100000"/>
              </a:lnSpc>
              <a:buClr>
                <a:srgbClr val="F7AD00"/>
              </a:buClr>
            </a:pPr>
            <a:r>
              <a:rPr lang="en-GB" sz="1800" dirty="0">
                <a:solidFill>
                  <a:schemeClr val="tx1">
                    <a:lumMod val="75000"/>
                    <a:lumOff val="25000"/>
                  </a:schemeClr>
                </a:solidFill>
              </a:rPr>
              <a:t>Predicting risk of poor adherence </a:t>
            </a:r>
            <a:br>
              <a:rPr lang="en-GB" sz="1800" dirty="0">
                <a:solidFill>
                  <a:schemeClr val="tx1">
                    <a:lumMod val="75000"/>
                    <a:lumOff val="25000"/>
                  </a:schemeClr>
                </a:solidFill>
              </a:rPr>
            </a:br>
            <a:r>
              <a:rPr lang="en-GB" sz="1200" dirty="0">
                <a:solidFill>
                  <a:schemeClr val="tx1">
                    <a:lumMod val="65000"/>
                    <a:lumOff val="35000"/>
                  </a:schemeClr>
                </a:solidFill>
              </a:rPr>
              <a:t>Brathwaite R, </a:t>
            </a:r>
            <a:r>
              <a:rPr lang="en-GB" sz="1200" dirty="0" err="1">
                <a:solidFill>
                  <a:schemeClr val="tx1">
                    <a:lumMod val="65000"/>
                    <a:lumOff val="35000"/>
                  </a:schemeClr>
                </a:solidFill>
              </a:rPr>
              <a:t>Ssewamala</a:t>
            </a:r>
            <a:r>
              <a:rPr lang="en-GB" sz="1200" dirty="0">
                <a:solidFill>
                  <a:schemeClr val="tx1">
                    <a:lumMod val="65000"/>
                    <a:lumOff val="35000"/>
                  </a:schemeClr>
                </a:solidFill>
              </a:rPr>
              <a:t> FM, </a:t>
            </a:r>
            <a:r>
              <a:rPr lang="en-GB" sz="1200" dirty="0" err="1">
                <a:solidFill>
                  <a:schemeClr val="tx1">
                    <a:lumMod val="65000"/>
                    <a:lumOff val="35000"/>
                  </a:schemeClr>
                </a:solidFill>
              </a:rPr>
              <a:t>Neilands</a:t>
            </a:r>
            <a:r>
              <a:rPr lang="en-GB" sz="1200" dirty="0">
                <a:solidFill>
                  <a:schemeClr val="tx1">
                    <a:lumMod val="65000"/>
                    <a:lumOff val="35000"/>
                  </a:schemeClr>
                </a:solidFill>
              </a:rPr>
              <a:t> TB, Okumu M, </a:t>
            </a:r>
            <a:r>
              <a:rPr lang="en-GB" sz="1200" dirty="0" err="1">
                <a:solidFill>
                  <a:schemeClr val="tx1">
                    <a:lumMod val="65000"/>
                    <a:lumOff val="35000"/>
                  </a:schemeClr>
                </a:solidFill>
              </a:rPr>
              <a:t>Mutumba</a:t>
            </a:r>
            <a:r>
              <a:rPr lang="en-GB" sz="1200" dirty="0">
                <a:solidFill>
                  <a:schemeClr val="tx1">
                    <a:lumMod val="65000"/>
                    <a:lumOff val="35000"/>
                  </a:schemeClr>
                </a:solidFill>
              </a:rPr>
              <a:t> M, </a:t>
            </a:r>
            <a:r>
              <a:rPr lang="en-GB" sz="1200" dirty="0" err="1">
                <a:solidFill>
                  <a:schemeClr val="tx1">
                    <a:lumMod val="65000"/>
                    <a:lumOff val="35000"/>
                  </a:schemeClr>
                </a:solidFill>
              </a:rPr>
              <a:t>Damulira</a:t>
            </a:r>
            <a:r>
              <a:rPr lang="en-GB" sz="1200" dirty="0">
                <a:solidFill>
                  <a:schemeClr val="tx1">
                    <a:lumMod val="65000"/>
                    <a:lumOff val="35000"/>
                  </a:schemeClr>
                </a:solidFill>
              </a:rPr>
              <a:t> C, </a:t>
            </a:r>
            <a:r>
              <a:rPr lang="en-GB" sz="1200" dirty="0" err="1">
                <a:solidFill>
                  <a:schemeClr val="tx1">
                    <a:lumMod val="65000"/>
                    <a:lumOff val="35000"/>
                  </a:schemeClr>
                </a:solidFill>
              </a:rPr>
              <a:t>Nabunya</a:t>
            </a:r>
            <a:r>
              <a:rPr lang="en-GB" sz="1200" dirty="0">
                <a:solidFill>
                  <a:schemeClr val="tx1">
                    <a:lumMod val="65000"/>
                    <a:lumOff val="35000"/>
                  </a:schemeClr>
                </a:solidFill>
              </a:rPr>
              <a:t> P, Kizito S, </a:t>
            </a:r>
            <a:r>
              <a:rPr lang="en-GB" sz="1200" dirty="0" err="1">
                <a:solidFill>
                  <a:schemeClr val="tx1">
                    <a:lumMod val="65000"/>
                    <a:lumOff val="35000"/>
                  </a:schemeClr>
                </a:solidFill>
              </a:rPr>
              <a:t>Sensoy</a:t>
            </a:r>
            <a:r>
              <a:rPr lang="en-GB" sz="1200" dirty="0">
                <a:solidFill>
                  <a:schemeClr val="tx1">
                    <a:lumMod val="65000"/>
                    <a:lumOff val="35000"/>
                  </a:schemeClr>
                </a:solidFill>
              </a:rPr>
              <a:t> </a:t>
            </a:r>
            <a:r>
              <a:rPr lang="en-GB" sz="1200" dirty="0" err="1">
                <a:solidFill>
                  <a:schemeClr val="tx1">
                    <a:lumMod val="65000"/>
                    <a:lumOff val="35000"/>
                  </a:schemeClr>
                </a:solidFill>
              </a:rPr>
              <a:t>Bahar</a:t>
            </a:r>
            <a:r>
              <a:rPr lang="en-GB" sz="1200" dirty="0">
                <a:solidFill>
                  <a:schemeClr val="tx1">
                    <a:lumMod val="65000"/>
                    <a:lumOff val="35000"/>
                  </a:schemeClr>
                </a:solidFill>
              </a:rPr>
              <a:t> O, </a:t>
            </a:r>
            <a:r>
              <a:rPr lang="en-GB" sz="1200" dirty="0" err="1">
                <a:solidFill>
                  <a:schemeClr val="tx1">
                    <a:lumMod val="65000"/>
                    <a:lumOff val="35000"/>
                  </a:schemeClr>
                </a:solidFill>
              </a:rPr>
              <a:t>Mellins</a:t>
            </a:r>
            <a:r>
              <a:rPr lang="en-GB" sz="1200" dirty="0">
                <a:solidFill>
                  <a:schemeClr val="tx1">
                    <a:lumMod val="65000"/>
                    <a:lumOff val="35000"/>
                  </a:schemeClr>
                </a:solidFill>
              </a:rPr>
              <a:t> CA, McKay MM. Predicting the individualized risk of poor adherence to ART medication among adolescents living with HIV in Uganda: the </a:t>
            </a:r>
            <a:r>
              <a:rPr lang="en-GB" sz="1200" dirty="0" err="1">
                <a:solidFill>
                  <a:schemeClr val="tx1">
                    <a:lumMod val="65000"/>
                    <a:lumOff val="35000"/>
                  </a:schemeClr>
                </a:solidFill>
              </a:rPr>
              <a:t>Suubi+Adherence</a:t>
            </a:r>
            <a:r>
              <a:rPr lang="en-GB" sz="1200" dirty="0">
                <a:solidFill>
                  <a:schemeClr val="tx1">
                    <a:lumMod val="65000"/>
                    <a:lumOff val="35000"/>
                  </a:schemeClr>
                </a:solidFill>
              </a:rPr>
              <a:t> study. J </a:t>
            </a:r>
            <a:r>
              <a:rPr lang="en-GB" sz="1200" dirty="0" err="1">
                <a:solidFill>
                  <a:schemeClr val="tx1">
                    <a:lumMod val="65000"/>
                    <a:lumOff val="35000"/>
                  </a:schemeClr>
                </a:solidFill>
              </a:rPr>
              <a:t>Int</a:t>
            </a:r>
            <a:r>
              <a:rPr lang="en-GB" sz="1200" dirty="0">
                <a:solidFill>
                  <a:schemeClr val="tx1">
                    <a:lumMod val="65000"/>
                    <a:lumOff val="35000"/>
                  </a:schemeClr>
                </a:solidFill>
              </a:rPr>
              <a:t> AIDS Soc. 2021 Jun;24(6):e25756.</a:t>
            </a:r>
          </a:p>
          <a:p>
            <a:pPr>
              <a:lnSpc>
                <a:spcPct val="100000"/>
              </a:lnSpc>
              <a:buClr>
                <a:srgbClr val="F7AD00"/>
              </a:buClr>
            </a:pPr>
            <a:endParaRPr lang="en-GB" sz="1200" dirty="0">
              <a:solidFill>
                <a:schemeClr val="tx1">
                  <a:lumMod val="65000"/>
                  <a:lumOff val="35000"/>
                </a:schemeClr>
              </a:solidFill>
            </a:endParaRPr>
          </a:p>
          <a:p>
            <a:pPr>
              <a:lnSpc>
                <a:spcPct val="100000"/>
              </a:lnSpc>
              <a:buClr>
                <a:srgbClr val="F7AD00"/>
              </a:buClr>
            </a:pPr>
            <a:r>
              <a:rPr lang="en-GB" sz="1800" dirty="0">
                <a:solidFill>
                  <a:schemeClr val="tx1">
                    <a:lumMod val="75000"/>
                    <a:lumOff val="25000"/>
                  </a:schemeClr>
                </a:solidFill>
              </a:rPr>
              <a:t>Non adherence drivers? High 33.8% non adherent (Cameroon study) </a:t>
            </a:r>
            <a:br>
              <a:rPr lang="en-GB" sz="1800" dirty="0">
                <a:solidFill>
                  <a:schemeClr val="tx1">
                    <a:lumMod val="75000"/>
                    <a:lumOff val="25000"/>
                  </a:schemeClr>
                </a:solidFill>
              </a:rPr>
            </a:br>
            <a:r>
              <a:rPr lang="en-GB" sz="1200" dirty="0" err="1">
                <a:solidFill>
                  <a:schemeClr val="tx1">
                    <a:lumMod val="65000"/>
                    <a:lumOff val="35000"/>
                  </a:schemeClr>
                </a:solidFill>
              </a:rPr>
              <a:t>Lantche</a:t>
            </a:r>
            <a:r>
              <a:rPr lang="en-GB" sz="1200" dirty="0">
                <a:solidFill>
                  <a:schemeClr val="tx1">
                    <a:lumMod val="65000"/>
                    <a:lumOff val="35000"/>
                  </a:schemeClr>
                </a:solidFill>
              </a:rPr>
              <a:t> MW, </a:t>
            </a:r>
            <a:r>
              <a:rPr lang="en-GB" sz="1200" dirty="0" err="1">
                <a:solidFill>
                  <a:schemeClr val="tx1">
                    <a:lumMod val="65000"/>
                    <a:lumOff val="35000"/>
                  </a:schemeClr>
                </a:solidFill>
              </a:rPr>
              <a:t>Fokam</a:t>
            </a:r>
            <a:r>
              <a:rPr lang="en-GB" sz="1200" dirty="0">
                <a:solidFill>
                  <a:schemeClr val="tx1">
                    <a:lumMod val="65000"/>
                    <a:lumOff val="35000"/>
                  </a:schemeClr>
                </a:solidFill>
              </a:rPr>
              <a:t> J, </a:t>
            </a:r>
            <a:r>
              <a:rPr lang="en-GB" sz="1200" dirty="0" err="1">
                <a:solidFill>
                  <a:schemeClr val="tx1">
                    <a:lumMod val="65000"/>
                    <a:lumOff val="35000"/>
                  </a:schemeClr>
                </a:solidFill>
              </a:rPr>
              <a:t>Cheudjui</a:t>
            </a:r>
            <a:r>
              <a:rPr lang="en-GB" sz="1200" dirty="0">
                <a:solidFill>
                  <a:schemeClr val="tx1">
                    <a:lumMod val="65000"/>
                    <a:lumOff val="35000"/>
                  </a:schemeClr>
                </a:solidFill>
              </a:rPr>
              <a:t> AJN, </a:t>
            </a:r>
            <a:r>
              <a:rPr lang="en-GB" sz="1200" dirty="0" err="1">
                <a:solidFill>
                  <a:schemeClr val="tx1">
                    <a:lumMod val="65000"/>
                    <a:lumOff val="35000"/>
                  </a:schemeClr>
                </a:solidFill>
              </a:rPr>
              <a:t>Tchatchueng</a:t>
            </a:r>
            <a:r>
              <a:rPr lang="en-GB" sz="1200" dirty="0">
                <a:solidFill>
                  <a:schemeClr val="tx1">
                    <a:lumMod val="65000"/>
                    <a:lumOff val="35000"/>
                  </a:schemeClr>
                </a:solidFill>
              </a:rPr>
              <a:t> JBM, </a:t>
            </a:r>
            <a:r>
              <a:rPr lang="en-GB" sz="1200" dirty="0" err="1">
                <a:solidFill>
                  <a:schemeClr val="tx1">
                    <a:lumMod val="65000"/>
                    <a:lumOff val="35000"/>
                  </a:schemeClr>
                </a:solidFill>
              </a:rPr>
              <a:t>Noumsi</a:t>
            </a:r>
            <a:r>
              <a:rPr lang="en-GB" sz="1200" dirty="0">
                <a:solidFill>
                  <a:schemeClr val="tx1">
                    <a:lumMod val="65000"/>
                    <a:lumOff val="35000"/>
                  </a:schemeClr>
                </a:solidFill>
              </a:rPr>
              <a:t> TSJ, </a:t>
            </a:r>
            <a:r>
              <a:rPr lang="en-GB" sz="1200" dirty="0" err="1">
                <a:solidFill>
                  <a:schemeClr val="tx1">
                    <a:lumMod val="65000"/>
                    <a:lumOff val="35000"/>
                  </a:schemeClr>
                </a:solidFill>
              </a:rPr>
              <a:t>Ateba</a:t>
            </a:r>
            <a:r>
              <a:rPr lang="en-GB" sz="1200" dirty="0">
                <a:solidFill>
                  <a:schemeClr val="tx1">
                    <a:lumMod val="65000"/>
                    <a:lumOff val="35000"/>
                  </a:schemeClr>
                </a:solidFill>
              </a:rPr>
              <a:t> FN, Koki PN, </a:t>
            </a:r>
            <a:r>
              <a:rPr lang="en-GB" sz="1200" dirty="0" err="1">
                <a:solidFill>
                  <a:schemeClr val="tx1">
                    <a:lumMod val="65000"/>
                    <a:lumOff val="35000"/>
                  </a:schemeClr>
                </a:solidFill>
              </a:rPr>
              <a:t>Billong</a:t>
            </a:r>
            <a:r>
              <a:rPr lang="en-GB" sz="1200" dirty="0">
                <a:solidFill>
                  <a:schemeClr val="tx1">
                    <a:lumMod val="65000"/>
                    <a:lumOff val="35000"/>
                  </a:schemeClr>
                </a:solidFill>
              </a:rPr>
              <a:t> CS. Factors associated with non-adherence to antiretroviral therapy among HIV-infected adolescents aged 15-19 years: a snapshot from the Mother and Child </a:t>
            </a:r>
            <a:r>
              <a:rPr lang="en-GB" sz="1200" dirty="0" err="1">
                <a:solidFill>
                  <a:schemeClr val="tx1">
                    <a:lumMod val="65000"/>
                    <a:lumOff val="35000"/>
                  </a:schemeClr>
                </a:solidFill>
              </a:rPr>
              <a:t>Center</a:t>
            </a:r>
            <a:r>
              <a:rPr lang="en-GB" sz="1200" dirty="0">
                <a:solidFill>
                  <a:schemeClr val="tx1">
                    <a:lumMod val="65000"/>
                    <a:lumOff val="35000"/>
                  </a:schemeClr>
                </a:solidFill>
              </a:rPr>
              <a:t> in </a:t>
            </a:r>
            <a:r>
              <a:rPr lang="en-GB" sz="1200" dirty="0" err="1">
                <a:solidFill>
                  <a:schemeClr val="tx1">
                    <a:lumMod val="65000"/>
                    <a:lumOff val="35000"/>
                  </a:schemeClr>
                </a:solidFill>
              </a:rPr>
              <a:t>Yaounde</a:t>
            </a:r>
            <a:r>
              <a:rPr lang="en-GB" sz="1200" dirty="0">
                <a:solidFill>
                  <a:schemeClr val="tx1">
                    <a:lumMod val="65000"/>
                    <a:lumOff val="35000"/>
                  </a:schemeClr>
                </a:solidFill>
              </a:rPr>
              <a:t>, Cameroon. Pan </a:t>
            </a:r>
            <a:r>
              <a:rPr lang="en-GB" sz="1200" dirty="0" err="1">
                <a:solidFill>
                  <a:schemeClr val="tx1">
                    <a:lumMod val="65000"/>
                    <a:lumOff val="35000"/>
                  </a:schemeClr>
                </a:solidFill>
              </a:rPr>
              <a:t>Afr</a:t>
            </a:r>
            <a:r>
              <a:rPr lang="en-GB" sz="1200" dirty="0">
                <a:solidFill>
                  <a:schemeClr val="tx1">
                    <a:lumMod val="65000"/>
                    <a:lumOff val="35000"/>
                  </a:schemeClr>
                </a:solidFill>
              </a:rPr>
              <a:t> Med J. 2021 Jun 29;39:154. </a:t>
            </a:r>
          </a:p>
          <a:p>
            <a:pPr>
              <a:lnSpc>
                <a:spcPct val="100000"/>
              </a:lnSpc>
              <a:buClr>
                <a:srgbClr val="F7AD00"/>
              </a:buClr>
            </a:pPr>
            <a:endParaRPr lang="en-GB" sz="1200" dirty="0">
              <a:solidFill>
                <a:schemeClr val="tx1">
                  <a:lumMod val="65000"/>
                  <a:lumOff val="35000"/>
                </a:schemeClr>
              </a:solidFill>
            </a:endParaRPr>
          </a:p>
          <a:p>
            <a:pPr>
              <a:lnSpc>
                <a:spcPct val="100000"/>
              </a:lnSpc>
              <a:buClr>
                <a:srgbClr val="F7AD00"/>
              </a:buClr>
            </a:pPr>
            <a:r>
              <a:rPr lang="en-GB" sz="1800" dirty="0">
                <a:solidFill>
                  <a:schemeClr val="tx1">
                    <a:lumMod val="75000"/>
                    <a:lumOff val="25000"/>
                  </a:schemeClr>
                </a:solidFill>
              </a:rPr>
              <a:t>Interventions with evidence base – Text message 5/7 studies showed effect – overall still needs analysis (lots of issues </a:t>
            </a:r>
            <a:r>
              <a:rPr lang="en-GB" sz="1800" dirty="0" err="1">
                <a:solidFill>
                  <a:schemeClr val="tx1">
                    <a:lumMod val="75000"/>
                    <a:lumOff val="25000"/>
                  </a:schemeClr>
                </a:solidFill>
              </a:rPr>
              <a:t>eg</a:t>
            </a:r>
            <a:r>
              <a:rPr lang="en-GB" sz="1800" dirty="0">
                <a:solidFill>
                  <a:schemeClr val="tx1">
                    <a:lumMod val="75000"/>
                    <a:lumOff val="25000"/>
                  </a:schemeClr>
                </a:solidFill>
              </a:rPr>
              <a:t> phone access) </a:t>
            </a:r>
            <a:br>
              <a:rPr lang="en-GB" sz="1800" dirty="0">
                <a:solidFill>
                  <a:schemeClr val="tx1">
                    <a:lumMod val="75000"/>
                    <a:lumOff val="25000"/>
                  </a:schemeClr>
                </a:solidFill>
              </a:rPr>
            </a:br>
            <a:r>
              <a:rPr lang="en-GB" sz="1200" dirty="0" err="1">
                <a:solidFill>
                  <a:schemeClr val="tx1">
                    <a:lumMod val="65000"/>
                    <a:lumOff val="35000"/>
                  </a:schemeClr>
                </a:solidFill>
              </a:rPr>
              <a:t>Mehra</a:t>
            </a:r>
            <a:r>
              <a:rPr lang="en-GB" sz="1200" dirty="0">
                <a:solidFill>
                  <a:schemeClr val="tx1">
                    <a:lumMod val="65000"/>
                    <a:lumOff val="35000"/>
                  </a:schemeClr>
                </a:solidFill>
              </a:rPr>
              <a:t> N, </a:t>
            </a:r>
            <a:r>
              <a:rPr lang="en-GB" sz="1200" dirty="0" err="1">
                <a:solidFill>
                  <a:schemeClr val="tx1">
                    <a:lumMod val="65000"/>
                    <a:lumOff val="35000"/>
                  </a:schemeClr>
                </a:solidFill>
              </a:rPr>
              <a:t>Tunje</a:t>
            </a:r>
            <a:r>
              <a:rPr lang="en-GB" sz="1200" dirty="0">
                <a:solidFill>
                  <a:schemeClr val="tx1">
                    <a:lumMod val="65000"/>
                    <a:lumOff val="35000"/>
                  </a:schemeClr>
                </a:solidFill>
              </a:rPr>
              <a:t> A, Hallström IK, Jerene D. Effectiveness of mobile phone text message reminder interventions to improve adherence to antiretroviral therapy among adolescents living with HIV: A systematic review and meta-analysis. </a:t>
            </a:r>
            <a:r>
              <a:rPr lang="en-GB" sz="1200" dirty="0" err="1">
                <a:solidFill>
                  <a:schemeClr val="tx1">
                    <a:lumMod val="65000"/>
                    <a:lumOff val="35000"/>
                  </a:schemeClr>
                </a:solidFill>
              </a:rPr>
              <a:t>PLoS</a:t>
            </a:r>
            <a:r>
              <a:rPr lang="en-GB" sz="1200" dirty="0">
                <a:solidFill>
                  <a:schemeClr val="tx1">
                    <a:lumMod val="65000"/>
                    <a:lumOff val="35000"/>
                  </a:schemeClr>
                </a:solidFill>
              </a:rPr>
              <a:t> One. 2021 Jul 22;16(7):e0254890.</a:t>
            </a:r>
          </a:p>
        </p:txBody>
      </p:sp>
      <p:pic>
        <p:nvPicPr>
          <p:cNvPr id="13" name="Picture 12" descr="A picture containing mirror, reflection&#10;&#10;Description automatically generated">
            <a:extLst>
              <a:ext uri="{FF2B5EF4-FFF2-40B4-BE49-F238E27FC236}">
                <a16:creationId xmlns:a16="http://schemas.microsoft.com/office/drawing/2014/main" id="{C7224FAB-7E40-BE47-929C-520C5FB975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431" t="-9138"/>
          <a:stretch/>
        </p:blipFill>
        <p:spPr>
          <a:xfrm>
            <a:off x="5724000" y="409252"/>
            <a:ext cx="6462018" cy="6462018"/>
          </a:xfrm>
          <a:prstGeom prst="rect">
            <a:avLst/>
          </a:prstGeom>
        </p:spPr>
      </p:pic>
    </p:spTree>
    <p:extLst>
      <p:ext uri="{BB962C8B-B14F-4D97-AF65-F5344CB8AC3E}">
        <p14:creationId xmlns:p14="http://schemas.microsoft.com/office/powerpoint/2010/main" val="3116164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4BFA887-4936-314C-9E63-482084057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Subtitle 3">
            <a:extLst>
              <a:ext uri="{FF2B5EF4-FFF2-40B4-BE49-F238E27FC236}">
                <a16:creationId xmlns:a16="http://schemas.microsoft.com/office/drawing/2014/main" id="{052EB6F3-01DB-E847-8560-C80568954218}"/>
              </a:ext>
            </a:extLst>
          </p:cNvPr>
          <p:cNvSpPr txBox="1">
            <a:spLocks/>
          </p:cNvSpPr>
          <p:nvPr/>
        </p:nvSpPr>
        <p:spPr>
          <a:xfrm>
            <a:off x="3816626" y="3526127"/>
            <a:ext cx="7388801" cy="500375"/>
          </a:xfr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Univers Condensed" panose="020B0606020202060204" pitchFamily="34" charset="0"/>
              </a:rPr>
              <a:t>INTEGRATION</a:t>
            </a:r>
            <a:endParaRPr lang="en-US" sz="4400" b="1" dirty="0">
              <a:solidFill>
                <a:schemeClr val="tx1">
                  <a:lumMod val="75000"/>
                  <a:lumOff val="25000"/>
                </a:schemeClr>
              </a:solidFill>
              <a:latin typeface="Univers Condensed" panose="020B0606020202060204" pitchFamily="34" charset="0"/>
            </a:endParaRPr>
          </a:p>
          <a:p>
            <a:pPr marL="0" indent="0">
              <a:buNone/>
            </a:pPr>
            <a:r>
              <a:rPr lang="en-US" sz="4400" dirty="0">
                <a:latin typeface="Arial Narrow" panose="020B0604020202020204" pitchFamily="34" charset="0"/>
              </a:rPr>
              <a:t> </a:t>
            </a:r>
          </a:p>
        </p:txBody>
      </p:sp>
      <p:grpSp>
        <p:nvGrpSpPr>
          <p:cNvPr id="29" name="Group 28">
            <a:extLst>
              <a:ext uri="{FF2B5EF4-FFF2-40B4-BE49-F238E27FC236}">
                <a16:creationId xmlns:a16="http://schemas.microsoft.com/office/drawing/2014/main" id="{7F588993-7F34-C748-9549-4612CC4FDE73}"/>
              </a:ext>
            </a:extLst>
          </p:cNvPr>
          <p:cNvGrpSpPr/>
          <p:nvPr/>
        </p:nvGrpSpPr>
        <p:grpSpPr>
          <a:xfrm>
            <a:off x="2153974" y="3148994"/>
            <a:ext cx="1307651" cy="1286541"/>
            <a:chOff x="2488172" y="2280684"/>
            <a:chExt cx="1307651" cy="1286541"/>
          </a:xfrm>
        </p:grpSpPr>
        <p:grpSp>
          <p:nvGrpSpPr>
            <p:cNvPr id="30" name="Group 29">
              <a:extLst>
                <a:ext uri="{FF2B5EF4-FFF2-40B4-BE49-F238E27FC236}">
                  <a16:creationId xmlns:a16="http://schemas.microsoft.com/office/drawing/2014/main" id="{85B3A71E-7CC5-8F4D-A607-5BDB35787C5E}"/>
                </a:ext>
              </a:extLst>
            </p:cNvPr>
            <p:cNvGrpSpPr/>
            <p:nvPr/>
          </p:nvGrpSpPr>
          <p:grpSpPr>
            <a:xfrm>
              <a:off x="2488172" y="2280684"/>
              <a:ext cx="1307651" cy="1254642"/>
              <a:chOff x="5412126" y="2838893"/>
              <a:chExt cx="1307651" cy="1254642"/>
            </a:xfrm>
          </p:grpSpPr>
          <p:sp>
            <p:nvSpPr>
              <p:cNvPr id="32" name="Oval 31">
                <a:extLst>
                  <a:ext uri="{FF2B5EF4-FFF2-40B4-BE49-F238E27FC236}">
                    <a16:creationId xmlns:a16="http://schemas.microsoft.com/office/drawing/2014/main" id="{65089154-AB62-CF46-BFB8-D2912EA8CC12}"/>
                  </a:ext>
                </a:extLst>
              </p:cNvPr>
              <p:cNvSpPr/>
              <p:nvPr/>
            </p:nvSpPr>
            <p:spPr>
              <a:xfrm>
                <a:off x="5465135" y="2838893"/>
                <a:ext cx="1254642" cy="1254642"/>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4020202020204" pitchFamily="34" charset="0"/>
                </a:endParaRPr>
              </a:p>
            </p:txBody>
          </p:sp>
          <p:sp>
            <p:nvSpPr>
              <p:cNvPr id="33" name="TextBox 32">
                <a:extLst>
                  <a:ext uri="{FF2B5EF4-FFF2-40B4-BE49-F238E27FC236}">
                    <a16:creationId xmlns:a16="http://schemas.microsoft.com/office/drawing/2014/main" id="{6CFBA496-0B3E-6E40-9841-B95940F0D1FC}"/>
                  </a:ext>
                </a:extLst>
              </p:cNvPr>
              <p:cNvSpPr txBox="1"/>
              <p:nvPr/>
            </p:nvSpPr>
            <p:spPr>
              <a:xfrm>
                <a:off x="5412126" y="3121249"/>
                <a:ext cx="1254643" cy="769441"/>
              </a:xfrm>
              <a:prstGeom prst="rect">
                <a:avLst/>
              </a:prstGeom>
              <a:noFill/>
            </p:spPr>
            <p:txBody>
              <a:bodyPr wrap="square" rtlCol="0">
                <a:spAutoFit/>
              </a:bodyPr>
              <a:lstStyle/>
              <a:p>
                <a:pPr algn="ctr"/>
                <a:r>
                  <a:rPr lang="en-GB" sz="4400" b="1" dirty="0">
                    <a:solidFill>
                      <a:schemeClr val="bg1"/>
                    </a:solidFill>
                    <a:latin typeface="Univers Condensed" panose="020B0506020202050204" pitchFamily="34" charset="0"/>
                  </a:rPr>
                  <a:t>13</a:t>
                </a:r>
              </a:p>
            </p:txBody>
          </p:sp>
        </p:grpSp>
        <p:sp>
          <p:nvSpPr>
            <p:cNvPr id="31" name="Oval 30">
              <a:extLst>
                <a:ext uri="{FF2B5EF4-FFF2-40B4-BE49-F238E27FC236}">
                  <a16:creationId xmlns:a16="http://schemas.microsoft.com/office/drawing/2014/main" id="{2409B60C-CA4D-D44E-A88E-F155A5A064B7}"/>
                </a:ext>
              </a:extLst>
            </p:cNvPr>
            <p:cNvSpPr/>
            <p:nvPr/>
          </p:nvSpPr>
          <p:spPr>
            <a:xfrm>
              <a:off x="2498648" y="2312583"/>
              <a:ext cx="1254642" cy="12546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4020202020204" pitchFamily="34" charset="0"/>
              </a:endParaRPr>
            </a:p>
          </p:txBody>
        </p:sp>
      </p:grpSp>
    </p:spTree>
    <p:extLst>
      <p:ext uri="{BB962C8B-B14F-4D97-AF65-F5344CB8AC3E}">
        <p14:creationId xmlns:p14="http://schemas.microsoft.com/office/powerpoint/2010/main" val="1415221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065" y="190331"/>
            <a:ext cx="10515600" cy="701731"/>
          </a:xfrm>
        </p:spPr>
        <p:txBody>
          <a:bodyPr>
            <a:spAutoFit/>
          </a:bodyPr>
          <a:lstStyle/>
          <a:p>
            <a:r>
              <a:rPr lang="en-GB" b="1" dirty="0">
                <a:solidFill>
                  <a:srgbClr val="F7AD00"/>
                </a:solidFill>
                <a:latin typeface="Univers Condensed" panose="020B0606020202060204" pitchFamily="34" charset="0"/>
              </a:rPr>
              <a:t>INTEGRATION</a:t>
            </a:r>
          </a:p>
        </p:txBody>
      </p:sp>
      <p:sp>
        <p:nvSpPr>
          <p:cNvPr id="3" name="Content Placeholder 2"/>
          <p:cNvSpPr>
            <a:spLocks noGrp="1"/>
          </p:cNvSpPr>
          <p:nvPr>
            <p:ph idx="1"/>
          </p:nvPr>
        </p:nvSpPr>
        <p:spPr>
          <a:xfrm>
            <a:off x="374375" y="1713710"/>
            <a:ext cx="5628860" cy="4298613"/>
          </a:xfrm>
        </p:spPr>
        <p:txBody>
          <a:bodyPr wrap="square">
            <a:spAutoFit/>
          </a:bodyPr>
          <a:lstStyle/>
          <a:p>
            <a:pPr>
              <a:lnSpc>
                <a:spcPct val="100000"/>
              </a:lnSpc>
              <a:buClr>
                <a:srgbClr val="F7AD00"/>
              </a:buClr>
            </a:pPr>
            <a:r>
              <a:rPr lang="en-GB" sz="1800" dirty="0">
                <a:solidFill>
                  <a:schemeClr val="tx1">
                    <a:lumMod val="75000"/>
                    <a:lumOff val="25000"/>
                  </a:schemeClr>
                </a:solidFill>
                <a:cs typeface="Arial Narrow" panose="020B0604020202020204" pitchFamily="34" charset="0"/>
              </a:rPr>
              <a:t>Richter Kenya – Mental health </a:t>
            </a:r>
          </a:p>
          <a:p>
            <a:pPr>
              <a:lnSpc>
                <a:spcPct val="100000"/>
              </a:lnSpc>
              <a:buClr>
                <a:srgbClr val="F7AD00"/>
              </a:buClr>
            </a:pPr>
            <a:r>
              <a:rPr lang="en-GB" sz="1800" dirty="0">
                <a:solidFill>
                  <a:schemeClr val="tx1">
                    <a:lumMod val="75000"/>
                    <a:lumOff val="25000"/>
                  </a:schemeClr>
                </a:solidFill>
                <a:cs typeface="Arial Narrow" panose="020B0604020202020204" pitchFamily="34" charset="0"/>
              </a:rPr>
              <a:t>Malawi (</a:t>
            </a:r>
            <a:r>
              <a:rPr lang="en-GB" sz="1800" dirty="0" err="1">
                <a:solidFill>
                  <a:schemeClr val="tx1">
                    <a:lumMod val="75000"/>
                    <a:lumOff val="25000"/>
                  </a:schemeClr>
                </a:solidFill>
                <a:cs typeface="Arial Narrow" panose="020B0604020202020204" pitchFamily="34" charset="0"/>
              </a:rPr>
              <a:t>Dovel</a:t>
            </a:r>
            <a:r>
              <a:rPr lang="en-GB" sz="1800" dirty="0">
                <a:solidFill>
                  <a:schemeClr val="tx1">
                    <a:lumMod val="75000"/>
                    <a:lumOff val="25000"/>
                  </a:schemeClr>
                </a:solidFill>
                <a:cs typeface="Arial Narrow" panose="020B0604020202020204" pitchFamily="34" charset="0"/>
              </a:rPr>
              <a:t> et al) Integrating ECD into PMTCT Services. </a:t>
            </a:r>
            <a:br>
              <a:rPr lang="en-GB" sz="1800" dirty="0">
                <a:solidFill>
                  <a:schemeClr val="tx1">
                    <a:lumMod val="75000"/>
                    <a:lumOff val="25000"/>
                  </a:schemeClr>
                </a:solidFill>
                <a:cs typeface="Arial Narrow" panose="020B0604020202020204" pitchFamily="34" charset="0"/>
              </a:rPr>
            </a:br>
            <a:r>
              <a:rPr lang="en-GB" sz="1200" dirty="0" err="1">
                <a:solidFill>
                  <a:schemeClr val="tx1">
                    <a:lumMod val="75000"/>
                    <a:lumOff val="25000"/>
                  </a:schemeClr>
                </a:solidFill>
                <a:cs typeface="Arial Narrow" panose="020B0604020202020204" pitchFamily="34" charset="0"/>
              </a:rPr>
              <a:t>Redinger</a:t>
            </a:r>
            <a:r>
              <a:rPr lang="en-GB" sz="1200" dirty="0">
                <a:solidFill>
                  <a:schemeClr val="tx1">
                    <a:lumMod val="75000"/>
                    <a:lumOff val="25000"/>
                  </a:schemeClr>
                </a:solidFill>
                <a:cs typeface="Arial Narrow" panose="020B0604020202020204" pitchFamily="34" charset="0"/>
              </a:rPr>
              <a:t> S, </a:t>
            </a:r>
            <a:r>
              <a:rPr lang="en-GB" sz="1200" dirty="0" err="1">
                <a:solidFill>
                  <a:schemeClr val="tx1">
                    <a:lumMod val="75000"/>
                    <a:lumOff val="25000"/>
                  </a:schemeClr>
                </a:solidFill>
                <a:cs typeface="Arial Narrow" panose="020B0604020202020204" pitchFamily="34" charset="0"/>
              </a:rPr>
              <a:t>Udedi</a:t>
            </a:r>
            <a:r>
              <a:rPr lang="en-GB" sz="1200" dirty="0">
                <a:solidFill>
                  <a:schemeClr val="tx1">
                    <a:lumMod val="75000"/>
                    <a:lumOff val="25000"/>
                  </a:schemeClr>
                </a:solidFill>
                <a:cs typeface="Arial Narrow" panose="020B0604020202020204" pitchFamily="34" charset="0"/>
              </a:rPr>
              <a:t> E, Richter LM, </a:t>
            </a:r>
            <a:r>
              <a:rPr lang="en-GB" sz="1200" dirty="0" err="1">
                <a:solidFill>
                  <a:schemeClr val="tx1">
                    <a:lumMod val="75000"/>
                    <a:lumOff val="25000"/>
                  </a:schemeClr>
                </a:solidFill>
                <a:cs typeface="Arial Narrow" panose="020B0604020202020204" pitchFamily="34" charset="0"/>
              </a:rPr>
              <a:t>Dovel</a:t>
            </a:r>
            <a:r>
              <a:rPr lang="en-GB" sz="1200" dirty="0">
                <a:solidFill>
                  <a:schemeClr val="tx1">
                    <a:lumMod val="75000"/>
                    <a:lumOff val="25000"/>
                  </a:schemeClr>
                </a:solidFill>
                <a:cs typeface="Arial Narrow" panose="020B0604020202020204" pitchFamily="34" charset="0"/>
              </a:rPr>
              <a:t> KL, Bruns L, Coates TJ, </a:t>
            </a:r>
            <a:r>
              <a:rPr lang="en-GB" sz="1200" dirty="0" err="1">
                <a:solidFill>
                  <a:schemeClr val="tx1">
                    <a:lumMod val="75000"/>
                    <a:lumOff val="25000"/>
                  </a:schemeClr>
                </a:solidFill>
                <a:cs typeface="Arial Narrow" panose="020B0604020202020204" pitchFamily="34" charset="0"/>
              </a:rPr>
              <a:t>Rochat</a:t>
            </a:r>
            <a:r>
              <a:rPr lang="en-GB" sz="1200" dirty="0">
                <a:solidFill>
                  <a:schemeClr val="tx1">
                    <a:lumMod val="75000"/>
                    <a:lumOff val="25000"/>
                  </a:schemeClr>
                </a:solidFill>
                <a:cs typeface="Arial Narrow" panose="020B0604020202020204" pitchFamily="34" charset="0"/>
              </a:rPr>
              <a:t> TJ. Double benefit? Integrating an early childhood development programme into HIV PMTCT Option B+ services in Malawi. AIDS Care. 2021 Feb 22:1-8. </a:t>
            </a:r>
          </a:p>
          <a:p>
            <a:pPr>
              <a:lnSpc>
                <a:spcPct val="100000"/>
              </a:lnSpc>
              <a:buClr>
                <a:srgbClr val="F7AD00"/>
              </a:buClr>
            </a:pPr>
            <a:r>
              <a:rPr lang="en-GB" sz="1800" dirty="0">
                <a:solidFill>
                  <a:schemeClr val="tx1">
                    <a:lumMod val="75000"/>
                    <a:lumOff val="25000"/>
                  </a:schemeClr>
                </a:solidFill>
                <a:cs typeface="Arial Narrow" panose="020B0604020202020204" pitchFamily="34" charset="0"/>
              </a:rPr>
              <a:t>Lancet series – integrating mental health into HIV care</a:t>
            </a:r>
          </a:p>
          <a:p>
            <a:pPr>
              <a:lnSpc>
                <a:spcPct val="100000"/>
              </a:lnSpc>
              <a:buClr>
                <a:srgbClr val="F7AD00"/>
              </a:buClr>
            </a:pPr>
            <a:r>
              <a:rPr lang="en-GB" sz="1800" dirty="0">
                <a:solidFill>
                  <a:schemeClr val="tx1">
                    <a:lumMod val="75000"/>
                    <a:lumOff val="25000"/>
                  </a:schemeClr>
                </a:solidFill>
                <a:cs typeface="Arial Narrow" panose="020B0604020202020204" pitchFamily="34" charset="0"/>
              </a:rPr>
              <a:t>Maternal HIV – models impacts on child </a:t>
            </a:r>
            <a:r>
              <a:rPr lang="en-GB" sz="1800" dirty="0" err="1">
                <a:solidFill>
                  <a:schemeClr val="tx1">
                    <a:lumMod val="75000"/>
                    <a:lumOff val="25000"/>
                  </a:schemeClr>
                </a:solidFill>
                <a:cs typeface="Arial Narrow" panose="020B0604020202020204" pitchFamily="34" charset="0"/>
              </a:rPr>
              <a:t>eg</a:t>
            </a:r>
            <a:r>
              <a:rPr lang="en-GB" sz="1800" dirty="0">
                <a:solidFill>
                  <a:schemeClr val="tx1">
                    <a:lumMod val="75000"/>
                    <a:lumOff val="25000"/>
                  </a:schemeClr>
                </a:solidFill>
                <a:cs typeface="Arial Narrow" panose="020B0604020202020204" pitchFamily="34" charset="0"/>
              </a:rPr>
              <a:t> School drop out 4x </a:t>
            </a:r>
            <a:br>
              <a:rPr lang="en-GB" sz="1800" dirty="0">
                <a:solidFill>
                  <a:schemeClr val="tx1">
                    <a:lumMod val="75000"/>
                    <a:lumOff val="25000"/>
                  </a:schemeClr>
                </a:solidFill>
                <a:cs typeface="Arial Narrow" panose="020B0604020202020204" pitchFamily="34" charset="0"/>
              </a:rPr>
            </a:br>
            <a:r>
              <a:rPr lang="en-GB" sz="1200" dirty="0">
                <a:solidFill>
                  <a:schemeClr val="tx1">
                    <a:lumMod val="75000"/>
                    <a:lumOff val="25000"/>
                  </a:schemeClr>
                </a:solidFill>
                <a:cs typeface="Arial Narrow" panose="020B0604020202020204" pitchFamily="34" charset="0"/>
              </a:rPr>
              <a:t>Desmond C, Labuschagne P, </a:t>
            </a:r>
            <a:r>
              <a:rPr lang="en-GB" sz="1200" dirty="0" err="1">
                <a:solidFill>
                  <a:schemeClr val="tx1">
                    <a:lumMod val="75000"/>
                    <a:lumOff val="25000"/>
                  </a:schemeClr>
                </a:solidFill>
                <a:cs typeface="Arial Narrow" panose="020B0604020202020204" pitchFamily="34" charset="0"/>
              </a:rPr>
              <a:t>Cluver</a:t>
            </a:r>
            <a:r>
              <a:rPr lang="en-GB" sz="1200" dirty="0">
                <a:solidFill>
                  <a:schemeClr val="tx1">
                    <a:lumMod val="75000"/>
                    <a:lumOff val="25000"/>
                  </a:schemeClr>
                </a:solidFill>
                <a:cs typeface="Arial Narrow" panose="020B0604020202020204" pitchFamily="34" charset="0"/>
              </a:rPr>
              <a:t> L, Tomlinson M, Richter L, Hunt X, Marlow M, </a:t>
            </a:r>
            <a:r>
              <a:rPr lang="en-GB" sz="1200" dirty="0" err="1">
                <a:solidFill>
                  <a:schemeClr val="tx1">
                    <a:lumMod val="75000"/>
                    <a:lumOff val="25000"/>
                  </a:schemeClr>
                </a:solidFill>
                <a:cs typeface="Arial Narrow" panose="020B0604020202020204" pitchFamily="34" charset="0"/>
              </a:rPr>
              <a:t>Welte</a:t>
            </a:r>
            <a:r>
              <a:rPr lang="en-GB" sz="1200" dirty="0">
                <a:solidFill>
                  <a:schemeClr val="tx1">
                    <a:lumMod val="75000"/>
                    <a:lumOff val="25000"/>
                  </a:schemeClr>
                </a:solidFill>
                <a:cs typeface="Arial Narrow" panose="020B0604020202020204" pitchFamily="34" charset="0"/>
              </a:rPr>
              <a:t> A. Modelling the impact of maternal HIV on uninfected children: correcting current estimates. AIDS Care. 2020 Nov;32(11):1406-1414.</a:t>
            </a:r>
          </a:p>
          <a:p>
            <a:pPr>
              <a:lnSpc>
                <a:spcPct val="100000"/>
              </a:lnSpc>
              <a:buClr>
                <a:srgbClr val="F7AD00"/>
              </a:buClr>
            </a:pPr>
            <a:r>
              <a:rPr lang="en-GB" sz="1800" dirty="0">
                <a:solidFill>
                  <a:schemeClr val="tx1">
                    <a:lumMod val="75000"/>
                    <a:lumOff val="25000"/>
                  </a:schemeClr>
                </a:solidFill>
                <a:cs typeface="Arial Narrow" panose="020B0604020202020204" pitchFamily="34" charset="0"/>
              </a:rPr>
              <a:t>Embedding implementation into child health and nutrition programming </a:t>
            </a:r>
            <a:br>
              <a:rPr lang="en-GB" sz="1800" dirty="0">
                <a:solidFill>
                  <a:schemeClr val="tx1">
                    <a:lumMod val="75000"/>
                    <a:lumOff val="25000"/>
                  </a:schemeClr>
                </a:solidFill>
                <a:cs typeface="Arial Narrow" panose="020B0604020202020204" pitchFamily="34" charset="0"/>
              </a:rPr>
            </a:br>
            <a:r>
              <a:rPr lang="en-GB" sz="1200" dirty="0">
                <a:solidFill>
                  <a:schemeClr val="tx1">
                    <a:lumMod val="75000"/>
                    <a:lumOff val="25000"/>
                  </a:schemeClr>
                </a:solidFill>
                <a:cs typeface="Arial Narrow" panose="020B0604020202020204" pitchFamily="34" charset="0"/>
              </a:rPr>
              <a:t>Jackson D, Shahabuddin ASM, Sharkey AB, </a:t>
            </a:r>
            <a:r>
              <a:rPr lang="en-GB" sz="1200" dirty="0" err="1">
                <a:solidFill>
                  <a:schemeClr val="tx1">
                    <a:lumMod val="75000"/>
                    <a:lumOff val="25000"/>
                  </a:schemeClr>
                </a:solidFill>
                <a:cs typeface="Arial Narrow" panose="020B0604020202020204" pitchFamily="34" charset="0"/>
              </a:rPr>
              <a:t>Källander</a:t>
            </a:r>
            <a:r>
              <a:rPr lang="en-GB" sz="1200" dirty="0">
                <a:solidFill>
                  <a:schemeClr val="tx1">
                    <a:lumMod val="75000"/>
                    <a:lumOff val="25000"/>
                  </a:schemeClr>
                </a:solidFill>
                <a:cs typeface="Arial Narrow" panose="020B0604020202020204" pitchFamily="34" charset="0"/>
              </a:rPr>
              <a:t> K, </a:t>
            </a:r>
            <a:r>
              <a:rPr lang="en-GB" sz="1200" dirty="0" err="1">
                <a:solidFill>
                  <a:schemeClr val="tx1">
                    <a:lumMod val="75000"/>
                    <a:lumOff val="25000"/>
                  </a:schemeClr>
                </a:solidFill>
                <a:cs typeface="Arial Narrow" panose="020B0604020202020204" pitchFamily="34" charset="0"/>
              </a:rPr>
              <a:t>Muñiz</a:t>
            </a:r>
            <a:r>
              <a:rPr lang="en-GB" sz="1200" dirty="0">
                <a:solidFill>
                  <a:schemeClr val="tx1">
                    <a:lumMod val="75000"/>
                    <a:lumOff val="25000"/>
                  </a:schemeClr>
                </a:solidFill>
                <a:cs typeface="Arial Narrow" panose="020B0604020202020204" pitchFamily="34" charset="0"/>
              </a:rPr>
              <a:t> M, Mwamba R, </a:t>
            </a:r>
            <a:r>
              <a:rPr lang="en-GB" sz="1200" dirty="0" err="1">
                <a:solidFill>
                  <a:schemeClr val="tx1">
                    <a:lumMod val="75000"/>
                    <a:lumOff val="25000"/>
                  </a:schemeClr>
                </a:solidFill>
                <a:cs typeface="Arial Narrow" panose="020B0604020202020204" pitchFamily="34" charset="0"/>
              </a:rPr>
              <a:t>Nyankesha</a:t>
            </a:r>
            <a:r>
              <a:rPr lang="en-GB" sz="1200" dirty="0">
                <a:solidFill>
                  <a:schemeClr val="tx1">
                    <a:lumMod val="75000"/>
                    <a:lumOff val="25000"/>
                  </a:schemeClr>
                </a:solidFill>
                <a:cs typeface="Arial Narrow" panose="020B0604020202020204" pitchFamily="34" charset="0"/>
              </a:rPr>
              <a:t> E, </a:t>
            </a:r>
            <a:r>
              <a:rPr lang="en-GB" sz="1200" dirty="0" err="1">
                <a:solidFill>
                  <a:schemeClr val="tx1">
                    <a:lumMod val="75000"/>
                    <a:lumOff val="25000"/>
                  </a:schemeClr>
                </a:solidFill>
                <a:cs typeface="Arial Narrow" panose="020B0604020202020204" pitchFamily="34" charset="0"/>
              </a:rPr>
              <a:t>Scherpbier</a:t>
            </a:r>
            <a:r>
              <a:rPr lang="en-GB" sz="1200" dirty="0">
                <a:solidFill>
                  <a:schemeClr val="tx1">
                    <a:lumMod val="75000"/>
                    <a:lumOff val="25000"/>
                  </a:schemeClr>
                </a:solidFill>
                <a:cs typeface="Arial Narrow" panose="020B0604020202020204" pitchFamily="34" charset="0"/>
              </a:rPr>
              <a:t> RW, </a:t>
            </a:r>
            <a:r>
              <a:rPr lang="en-GB" sz="1200" dirty="0" err="1">
                <a:solidFill>
                  <a:schemeClr val="tx1">
                    <a:lumMod val="75000"/>
                    <a:lumOff val="25000"/>
                  </a:schemeClr>
                </a:solidFill>
                <a:cs typeface="Arial Narrow" panose="020B0604020202020204" pitchFamily="34" charset="0"/>
              </a:rPr>
              <a:t>Hasman</a:t>
            </a:r>
            <a:r>
              <a:rPr lang="en-GB" sz="1200" dirty="0">
                <a:solidFill>
                  <a:schemeClr val="tx1">
                    <a:lumMod val="75000"/>
                    <a:lumOff val="25000"/>
                  </a:schemeClr>
                </a:solidFill>
                <a:cs typeface="Arial Narrow" panose="020B0604020202020204" pitchFamily="34" charset="0"/>
              </a:rPr>
              <a:t> A, </a:t>
            </a:r>
            <a:r>
              <a:rPr lang="en-GB" sz="1200" dirty="0" err="1">
                <a:solidFill>
                  <a:schemeClr val="tx1">
                    <a:lumMod val="75000"/>
                    <a:lumOff val="25000"/>
                  </a:schemeClr>
                </a:solidFill>
                <a:cs typeface="Arial Narrow" panose="020B0604020202020204" pitchFamily="34" charset="0"/>
              </a:rPr>
              <a:t>Balarajan</a:t>
            </a:r>
            <a:r>
              <a:rPr lang="en-GB" sz="1200" dirty="0">
                <a:solidFill>
                  <a:schemeClr val="tx1">
                    <a:lumMod val="75000"/>
                    <a:lumOff val="25000"/>
                  </a:schemeClr>
                </a:solidFill>
                <a:cs typeface="Arial Narrow" panose="020B0604020202020204" pitchFamily="34" charset="0"/>
              </a:rPr>
              <a:t> Y, Albright K, </a:t>
            </a:r>
            <a:r>
              <a:rPr lang="en-GB" sz="1200" dirty="0" err="1">
                <a:solidFill>
                  <a:schemeClr val="tx1">
                    <a:lumMod val="75000"/>
                    <a:lumOff val="25000"/>
                  </a:schemeClr>
                </a:solidFill>
                <a:cs typeface="Arial Narrow" panose="020B0604020202020204" pitchFamily="34" charset="0"/>
              </a:rPr>
              <a:t>Idele</a:t>
            </a:r>
            <a:r>
              <a:rPr lang="en-GB" sz="1200" dirty="0">
                <a:solidFill>
                  <a:schemeClr val="tx1">
                    <a:lumMod val="75000"/>
                    <a:lumOff val="25000"/>
                  </a:schemeClr>
                </a:solidFill>
                <a:cs typeface="Arial Narrow" panose="020B0604020202020204" pitchFamily="34" charset="0"/>
              </a:rPr>
              <a:t> P, Peterson SS. Closing the know-do gap for child health: UNICEF's experiences from embedding implementation research in child health and nutrition programming. Implement </a:t>
            </a:r>
            <a:r>
              <a:rPr lang="en-GB" sz="1200" dirty="0" err="1">
                <a:solidFill>
                  <a:schemeClr val="tx1">
                    <a:lumMod val="75000"/>
                    <a:lumOff val="25000"/>
                  </a:schemeClr>
                </a:solidFill>
                <a:cs typeface="Arial Narrow" panose="020B0604020202020204" pitchFamily="34" charset="0"/>
              </a:rPr>
              <a:t>Sci</a:t>
            </a:r>
            <a:r>
              <a:rPr lang="en-GB" sz="1200" dirty="0">
                <a:solidFill>
                  <a:schemeClr val="tx1">
                    <a:lumMod val="75000"/>
                    <a:lumOff val="25000"/>
                  </a:schemeClr>
                </a:solidFill>
                <a:cs typeface="Arial Narrow" panose="020B0604020202020204" pitchFamily="34" charset="0"/>
              </a:rPr>
              <a:t> </a:t>
            </a:r>
            <a:r>
              <a:rPr lang="en-GB" sz="1200" dirty="0" err="1">
                <a:solidFill>
                  <a:schemeClr val="tx1">
                    <a:lumMod val="75000"/>
                    <a:lumOff val="25000"/>
                  </a:schemeClr>
                </a:solidFill>
                <a:cs typeface="Arial Narrow" panose="020B0604020202020204" pitchFamily="34" charset="0"/>
              </a:rPr>
              <a:t>Commun</a:t>
            </a:r>
            <a:r>
              <a:rPr lang="en-GB" sz="1200" dirty="0">
                <a:solidFill>
                  <a:schemeClr val="tx1">
                    <a:lumMod val="75000"/>
                    <a:lumOff val="25000"/>
                  </a:schemeClr>
                </a:solidFill>
                <a:cs typeface="Arial Narrow" panose="020B0604020202020204" pitchFamily="34" charset="0"/>
              </a:rPr>
              <a:t>. 2021 Sep 29;2(1):112</a:t>
            </a:r>
          </a:p>
        </p:txBody>
      </p:sp>
      <p:pic>
        <p:nvPicPr>
          <p:cNvPr id="9" name="Picture 8" descr="A person holding a baby&#10;&#10;Description automatically generated with medium confidence">
            <a:extLst>
              <a:ext uri="{FF2B5EF4-FFF2-40B4-BE49-F238E27FC236}">
                <a16:creationId xmlns:a16="http://schemas.microsoft.com/office/drawing/2014/main" id="{FE582FB2-1AB4-654B-A7DB-DF0F6FD5D6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2613" t="-3"/>
          <a:stretch/>
        </p:blipFill>
        <p:spPr>
          <a:xfrm>
            <a:off x="5328000" y="899649"/>
            <a:ext cx="6858000" cy="5976000"/>
          </a:xfrm>
          <a:prstGeom prst="rect">
            <a:avLst/>
          </a:prstGeom>
        </p:spPr>
      </p:pic>
    </p:spTree>
    <p:extLst>
      <p:ext uri="{BB962C8B-B14F-4D97-AF65-F5344CB8AC3E}">
        <p14:creationId xmlns:p14="http://schemas.microsoft.com/office/powerpoint/2010/main" val="1139077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person&#10;&#10;Description automatically generated">
            <a:extLst>
              <a:ext uri="{FF2B5EF4-FFF2-40B4-BE49-F238E27FC236}">
                <a16:creationId xmlns:a16="http://schemas.microsoft.com/office/drawing/2014/main" id="{9231B2C5-87CC-0749-9E8E-A5D809A47E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1742" y="0"/>
            <a:ext cx="9070258" cy="6858000"/>
          </a:xfrm>
          <a:prstGeom prst="rect">
            <a:avLst/>
          </a:prstGeom>
        </p:spPr>
      </p:pic>
      <p:sp>
        <p:nvSpPr>
          <p:cNvPr id="2" name="Title 1"/>
          <p:cNvSpPr>
            <a:spLocks noGrp="1"/>
          </p:cNvSpPr>
          <p:nvPr>
            <p:ph type="title"/>
          </p:nvPr>
        </p:nvSpPr>
        <p:spPr>
          <a:xfrm>
            <a:off x="258065" y="190331"/>
            <a:ext cx="10515600" cy="701731"/>
          </a:xfrm>
        </p:spPr>
        <p:txBody>
          <a:bodyPr>
            <a:spAutoFit/>
          </a:bodyPr>
          <a:lstStyle/>
          <a:p>
            <a:r>
              <a:rPr lang="en-GB" b="1" dirty="0">
                <a:solidFill>
                  <a:srgbClr val="F7AD00"/>
                </a:solidFill>
                <a:latin typeface="Univers Condensed" panose="020B0606020202060204" pitchFamily="34" charset="0"/>
              </a:rPr>
              <a:t>TECHNOLOGY</a:t>
            </a:r>
          </a:p>
        </p:txBody>
      </p:sp>
      <p:sp>
        <p:nvSpPr>
          <p:cNvPr id="3" name="Content Placeholder 2"/>
          <p:cNvSpPr>
            <a:spLocks noGrp="1"/>
          </p:cNvSpPr>
          <p:nvPr>
            <p:ph idx="1"/>
          </p:nvPr>
        </p:nvSpPr>
        <p:spPr>
          <a:xfrm>
            <a:off x="355821" y="1884743"/>
            <a:ext cx="4038600" cy="2544286"/>
          </a:xfrm>
        </p:spPr>
        <p:txBody>
          <a:bodyPr wrap="square">
            <a:spAutoFit/>
          </a:bodyPr>
          <a:lstStyle/>
          <a:p>
            <a:pPr>
              <a:lnSpc>
                <a:spcPct val="100000"/>
              </a:lnSpc>
              <a:buClr>
                <a:srgbClr val="F7AD00"/>
              </a:buClr>
            </a:pPr>
            <a:r>
              <a:rPr lang="en-GB" sz="1800" dirty="0">
                <a:solidFill>
                  <a:schemeClr val="tx1">
                    <a:lumMod val="75000"/>
                    <a:lumOff val="25000"/>
                  </a:schemeClr>
                </a:solidFill>
              </a:rPr>
              <a:t>Digital divide</a:t>
            </a:r>
          </a:p>
          <a:p>
            <a:pPr>
              <a:lnSpc>
                <a:spcPct val="100000"/>
              </a:lnSpc>
              <a:buClr>
                <a:srgbClr val="F7AD00"/>
              </a:buClr>
            </a:pPr>
            <a:r>
              <a:rPr lang="en-GB" sz="1800" dirty="0">
                <a:solidFill>
                  <a:schemeClr val="tx1">
                    <a:lumMod val="75000"/>
                    <a:lumOff val="25000"/>
                  </a:schemeClr>
                </a:solidFill>
              </a:rPr>
              <a:t>Importance of access, technology heightened by COVID</a:t>
            </a:r>
          </a:p>
          <a:p>
            <a:pPr>
              <a:lnSpc>
                <a:spcPct val="100000"/>
              </a:lnSpc>
              <a:buClr>
                <a:srgbClr val="F7AD00"/>
              </a:buClr>
            </a:pPr>
            <a:r>
              <a:rPr lang="en-GB" sz="1800" dirty="0">
                <a:solidFill>
                  <a:schemeClr val="tx1">
                    <a:lumMod val="75000"/>
                    <a:lumOff val="25000"/>
                  </a:schemeClr>
                </a:solidFill>
              </a:rPr>
              <a:t>Opportunity and a risk – online bullying</a:t>
            </a:r>
          </a:p>
          <a:p>
            <a:pPr>
              <a:lnSpc>
                <a:spcPct val="100000"/>
              </a:lnSpc>
              <a:buClr>
                <a:srgbClr val="F7AD00"/>
              </a:buClr>
            </a:pPr>
            <a:r>
              <a:rPr lang="en-GB" sz="1800" dirty="0">
                <a:solidFill>
                  <a:schemeClr val="tx1">
                    <a:lumMod val="75000"/>
                    <a:lumOff val="25000"/>
                  </a:schemeClr>
                </a:solidFill>
              </a:rPr>
              <a:t>Increase mode of delivery, </a:t>
            </a:r>
            <a:r>
              <a:rPr lang="en-GB" sz="1800" dirty="0" err="1">
                <a:solidFill>
                  <a:schemeClr val="tx1">
                    <a:lumMod val="75000"/>
                    <a:lumOff val="25000"/>
                  </a:schemeClr>
                </a:solidFill>
              </a:rPr>
              <a:t>eg</a:t>
            </a:r>
            <a:r>
              <a:rPr lang="en-GB" sz="1800" dirty="0">
                <a:solidFill>
                  <a:schemeClr val="tx1">
                    <a:lumMod val="75000"/>
                    <a:lumOff val="25000"/>
                  </a:schemeClr>
                </a:solidFill>
              </a:rPr>
              <a:t> Parenting app, support, education</a:t>
            </a:r>
          </a:p>
          <a:p>
            <a:pPr>
              <a:lnSpc>
                <a:spcPct val="100000"/>
              </a:lnSpc>
              <a:buClr>
                <a:srgbClr val="F7AD00"/>
              </a:buClr>
            </a:pPr>
            <a:r>
              <a:rPr lang="en-GB" sz="1800" dirty="0">
                <a:solidFill>
                  <a:schemeClr val="tx1">
                    <a:lumMod val="75000"/>
                    <a:lumOff val="25000"/>
                  </a:schemeClr>
                </a:solidFill>
              </a:rPr>
              <a:t>Opportunities to bundle services</a:t>
            </a:r>
          </a:p>
        </p:txBody>
      </p:sp>
    </p:spTree>
    <p:extLst>
      <p:ext uri="{BB962C8B-B14F-4D97-AF65-F5344CB8AC3E}">
        <p14:creationId xmlns:p14="http://schemas.microsoft.com/office/powerpoint/2010/main" val="2705206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4BFA887-4936-314C-9E63-482084057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Subtitle 3">
            <a:extLst>
              <a:ext uri="{FF2B5EF4-FFF2-40B4-BE49-F238E27FC236}">
                <a16:creationId xmlns:a16="http://schemas.microsoft.com/office/drawing/2014/main" id="{052EB6F3-01DB-E847-8560-C80568954218}"/>
              </a:ext>
            </a:extLst>
          </p:cNvPr>
          <p:cNvSpPr txBox="1">
            <a:spLocks/>
          </p:cNvSpPr>
          <p:nvPr/>
        </p:nvSpPr>
        <p:spPr>
          <a:xfrm>
            <a:off x="3816626" y="3526127"/>
            <a:ext cx="7388801" cy="500375"/>
          </a:xfr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Univers Condensed" panose="020B0606020202060204" pitchFamily="34" charset="0"/>
              </a:rPr>
              <a:t>RISK</a:t>
            </a:r>
            <a:endParaRPr lang="en-US" sz="4400" b="1" dirty="0">
              <a:solidFill>
                <a:schemeClr val="tx1">
                  <a:lumMod val="75000"/>
                  <a:lumOff val="25000"/>
                </a:schemeClr>
              </a:solidFill>
              <a:latin typeface="Univers Condensed" panose="020B0606020202060204" pitchFamily="34" charset="0"/>
            </a:endParaRPr>
          </a:p>
          <a:p>
            <a:pPr marL="0" indent="0">
              <a:buNone/>
            </a:pPr>
            <a:r>
              <a:rPr lang="en-US" sz="4400" dirty="0">
                <a:latin typeface="Arial Narrow" panose="020B0604020202020204" pitchFamily="34" charset="0"/>
              </a:rPr>
              <a:t> </a:t>
            </a:r>
          </a:p>
        </p:txBody>
      </p:sp>
      <p:grpSp>
        <p:nvGrpSpPr>
          <p:cNvPr id="29" name="Group 28">
            <a:extLst>
              <a:ext uri="{FF2B5EF4-FFF2-40B4-BE49-F238E27FC236}">
                <a16:creationId xmlns:a16="http://schemas.microsoft.com/office/drawing/2014/main" id="{7F588993-7F34-C748-9549-4612CC4FDE73}"/>
              </a:ext>
            </a:extLst>
          </p:cNvPr>
          <p:cNvGrpSpPr/>
          <p:nvPr/>
        </p:nvGrpSpPr>
        <p:grpSpPr>
          <a:xfrm>
            <a:off x="2153974" y="3148994"/>
            <a:ext cx="1307651" cy="1286541"/>
            <a:chOff x="2488172" y="2280684"/>
            <a:chExt cx="1307651" cy="1286541"/>
          </a:xfrm>
        </p:grpSpPr>
        <p:grpSp>
          <p:nvGrpSpPr>
            <p:cNvPr id="30" name="Group 29">
              <a:extLst>
                <a:ext uri="{FF2B5EF4-FFF2-40B4-BE49-F238E27FC236}">
                  <a16:creationId xmlns:a16="http://schemas.microsoft.com/office/drawing/2014/main" id="{85B3A71E-7CC5-8F4D-A607-5BDB35787C5E}"/>
                </a:ext>
              </a:extLst>
            </p:cNvPr>
            <p:cNvGrpSpPr/>
            <p:nvPr/>
          </p:nvGrpSpPr>
          <p:grpSpPr>
            <a:xfrm>
              <a:off x="2488172" y="2280684"/>
              <a:ext cx="1307651" cy="1254642"/>
              <a:chOff x="5412126" y="2838893"/>
              <a:chExt cx="1307651" cy="1254642"/>
            </a:xfrm>
          </p:grpSpPr>
          <p:sp>
            <p:nvSpPr>
              <p:cNvPr id="32" name="Oval 31">
                <a:extLst>
                  <a:ext uri="{FF2B5EF4-FFF2-40B4-BE49-F238E27FC236}">
                    <a16:creationId xmlns:a16="http://schemas.microsoft.com/office/drawing/2014/main" id="{65089154-AB62-CF46-BFB8-D2912EA8CC12}"/>
                  </a:ext>
                </a:extLst>
              </p:cNvPr>
              <p:cNvSpPr/>
              <p:nvPr/>
            </p:nvSpPr>
            <p:spPr>
              <a:xfrm>
                <a:off x="5465135" y="2838893"/>
                <a:ext cx="1254642" cy="1254642"/>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4020202020204" pitchFamily="34" charset="0"/>
                </a:endParaRPr>
              </a:p>
            </p:txBody>
          </p:sp>
          <p:sp>
            <p:nvSpPr>
              <p:cNvPr id="33" name="TextBox 32">
                <a:extLst>
                  <a:ext uri="{FF2B5EF4-FFF2-40B4-BE49-F238E27FC236}">
                    <a16:creationId xmlns:a16="http://schemas.microsoft.com/office/drawing/2014/main" id="{6CFBA496-0B3E-6E40-9841-B95940F0D1FC}"/>
                  </a:ext>
                </a:extLst>
              </p:cNvPr>
              <p:cNvSpPr txBox="1"/>
              <p:nvPr/>
            </p:nvSpPr>
            <p:spPr>
              <a:xfrm>
                <a:off x="5412126" y="3121249"/>
                <a:ext cx="1254643" cy="769441"/>
              </a:xfrm>
              <a:prstGeom prst="rect">
                <a:avLst/>
              </a:prstGeom>
              <a:noFill/>
            </p:spPr>
            <p:txBody>
              <a:bodyPr wrap="square" rtlCol="0">
                <a:spAutoFit/>
              </a:bodyPr>
              <a:lstStyle/>
              <a:p>
                <a:pPr algn="ctr"/>
                <a:r>
                  <a:rPr lang="en-GB" sz="4400" b="1" dirty="0">
                    <a:solidFill>
                      <a:schemeClr val="bg1"/>
                    </a:solidFill>
                    <a:latin typeface="Univers Condensed" panose="020B0506020202050204" pitchFamily="34" charset="0"/>
                  </a:rPr>
                  <a:t>14</a:t>
                </a:r>
              </a:p>
            </p:txBody>
          </p:sp>
        </p:grpSp>
        <p:sp>
          <p:nvSpPr>
            <p:cNvPr id="31" name="Oval 30">
              <a:extLst>
                <a:ext uri="{FF2B5EF4-FFF2-40B4-BE49-F238E27FC236}">
                  <a16:creationId xmlns:a16="http://schemas.microsoft.com/office/drawing/2014/main" id="{2409B60C-CA4D-D44E-A88E-F155A5A064B7}"/>
                </a:ext>
              </a:extLst>
            </p:cNvPr>
            <p:cNvSpPr/>
            <p:nvPr/>
          </p:nvSpPr>
          <p:spPr>
            <a:xfrm>
              <a:off x="2498648" y="2312583"/>
              <a:ext cx="1254642" cy="12546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4020202020204" pitchFamily="34" charset="0"/>
              </a:endParaRPr>
            </a:p>
          </p:txBody>
        </p:sp>
      </p:grpSp>
    </p:spTree>
    <p:extLst>
      <p:ext uri="{BB962C8B-B14F-4D97-AF65-F5344CB8AC3E}">
        <p14:creationId xmlns:p14="http://schemas.microsoft.com/office/powerpoint/2010/main" val="4126780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mirror, yellow&#10;&#10;Description automatically generated">
            <a:extLst>
              <a:ext uri="{FF2B5EF4-FFF2-40B4-BE49-F238E27FC236}">
                <a16:creationId xmlns:a16="http://schemas.microsoft.com/office/drawing/2014/main" id="{DD4C7EBE-766B-9B4A-870F-0F0925C9F7C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6130"/>
          <a:stretch/>
        </p:blipFill>
        <p:spPr>
          <a:xfrm>
            <a:off x="6241252" y="752008"/>
            <a:ext cx="5958351" cy="5958351"/>
          </a:xfrm>
          <a:prstGeom prst="rect">
            <a:avLst/>
          </a:prstGeom>
        </p:spPr>
      </p:pic>
      <p:sp>
        <p:nvSpPr>
          <p:cNvPr id="2" name="Title 1"/>
          <p:cNvSpPr>
            <a:spLocks noGrp="1"/>
          </p:cNvSpPr>
          <p:nvPr>
            <p:ph type="title"/>
          </p:nvPr>
        </p:nvSpPr>
        <p:spPr>
          <a:xfrm>
            <a:off x="258065" y="190331"/>
            <a:ext cx="10515600" cy="701731"/>
          </a:xfrm>
        </p:spPr>
        <p:txBody>
          <a:bodyPr>
            <a:spAutoFit/>
          </a:bodyPr>
          <a:lstStyle/>
          <a:p>
            <a:r>
              <a:rPr lang="en-GB" b="1" dirty="0">
                <a:solidFill>
                  <a:srgbClr val="F7AD00"/>
                </a:solidFill>
              </a:rPr>
              <a:t>RISK</a:t>
            </a:r>
          </a:p>
        </p:txBody>
      </p:sp>
      <p:sp>
        <p:nvSpPr>
          <p:cNvPr id="3" name="Content Placeholder 2"/>
          <p:cNvSpPr>
            <a:spLocks noGrp="1"/>
          </p:cNvSpPr>
          <p:nvPr>
            <p:ph idx="1"/>
          </p:nvPr>
        </p:nvSpPr>
        <p:spPr>
          <a:xfrm>
            <a:off x="258065" y="1450653"/>
            <a:ext cx="7308926" cy="5054717"/>
          </a:xfrm>
        </p:spPr>
        <p:txBody>
          <a:bodyPr wrap="square">
            <a:spAutoFit/>
          </a:bodyPr>
          <a:lstStyle/>
          <a:p>
            <a:pPr>
              <a:buClr>
                <a:srgbClr val="F7AD00"/>
              </a:buClr>
            </a:pPr>
            <a:r>
              <a:rPr lang="en-GB" sz="1800" dirty="0">
                <a:solidFill>
                  <a:schemeClr val="tx1">
                    <a:lumMod val="75000"/>
                    <a:lumOff val="25000"/>
                  </a:schemeClr>
                </a:solidFill>
              </a:rPr>
              <a:t>Prep and PEP studies, issues of availability, acceptability, disclosure, uptake </a:t>
            </a:r>
            <a:br>
              <a:rPr lang="en-GB" sz="1800" dirty="0">
                <a:solidFill>
                  <a:schemeClr val="tx1">
                    <a:lumMod val="75000"/>
                    <a:lumOff val="25000"/>
                  </a:schemeClr>
                </a:solidFill>
              </a:rPr>
            </a:br>
            <a:r>
              <a:rPr lang="en-GB" sz="1200" dirty="0" err="1">
                <a:solidFill>
                  <a:schemeClr val="tx1">
                    <a:lumMod val="75000"/>
                    <a:lumOff val="25000"/>
                  </a:schemeClr>
                </a:solidFill>
                <a:cs typeface="Arial Narrow" panose="020B0604020202020204" pitchFamily="34" charset="0"/>
              </a:rPr>
              <a:t>Giovenco</a:t>
            </a:r>
            <a:r>
              <a:rPr lang="en-GB" sz="1200" dirty="0">
                <a:solidFill>
                  <a:schemeClr val="tx1">
                    <a:lumMod val="75000"/>
                    <a:lumOff val="25000"/>
                  </a:schemeClr>
                </a:solidFill>
                <a:cs typeface="Arial Narrow" panose="020B0604020202020204" pitchFamily="34" charset="0"/>
              </a:rPr>
              <a:t> D, </a:t>
            </a:r>
            <a:r>
              <a:rPr lang="en-GB" sz="1200" dirty="0" err="1">
                <a:solidFill>
                  <a:schemeClr val="tx1">
                    <a:lumMod val="75000"/>
                    <a:lumOff val="25000"/>
                  </a:schemeClr>
                </a:solidFill>
                <a:cs typeface="Arial Narrow" panose="020B0604020202020204" pitchFamily="34" charset="0"/>
              </a:rPr>
              <a:t>Pettifor</a:t>
            </a:r>
            <a:r>
              <a:rPr lang="en-GB" sz="1200" dirty="0">
                <a:solidFill>
                  <a:schemeClr val="tx1">
                    <a:lumMod val="75000"/>
                    <a:lumOff val="25000"/>
                  </a:schemeClr>
                </a:solidFill>
                <a:cs typeface="Arial Narrow" panose="020B0604020202020204" pitchFamily="34" charset="0"/>
              </a:rPr>
              <a:t> A, Powers KA, </a:t>
            </a:r>
            <a:r>
              <a:rPr lang="en-GB" sz="1200" dirty="0" err="1">
                <a:solidFill>
                  <a:schemeClr val="tx1">
                    <a:lumMod val="75000"/>
                    <a:lumOff val="25000"/>
                  </a:schemeClr>
                </a:solidFill>
                <a:cs typeface="Arial Narrow" panose="020B0604020202020204" pitchFamily="34" charset="0"/>
              </a:rPr>
              <a:t>Hightow</a:t>
            </a:r>
            <a:r>
              <a:rPr lang="en-GB" sz="1200" dirty="0">
                <a:solidFill>
                  <a:schemeClr val="tx1">
                    <a:lumMod val="75000"/>
                    <a:lumOff val="25000"/>
                  </a:schemeClr>
                </a:solidFill>
                <a:cs typeface="Arial Narrow" panose="020B0604020202020204" pitchFamily="34" charset="0"/>
              </a:rPr>
              <a:t>-Weidman L, Pence BW, Edwards JK, Gill K, Morton JF, van der </a:t>
            </a:r>
            <a:r>
              <a:rPr lang="en-GB" sz="1200" dirty="0" err="1">
                <a:solidFill>
                  <a:schemeClr val="tx1">
                    <a:lumMod val="75000"/>
                    <a:lumOff val="25000"/>
                  </a:schemeClr>
                </a:solidFill>
                <a:cs typeface="Arial Narrow" panose="020B0604020202020204" pitchFamily="34" charset="0"/>
              </a:rPr>
              <a:t>Straten</a:t>
            </a:r>
            <a:r>
              <a:rPr lang="en-GB" sz="1200" dirty="0">
                <a:solidFill>
                  <a:schemeClr val="tx1">
                    <a:lumMod val="75000"/>
                    <a:lumOff val="25000"/>
                  </a:schemeClr>
                </a:solidFill>
                <a:cs typeface="Arial Narrow" panose="020B0604020202020204" pitchFamily="34" charset="0"/>
              </a:rPr>
              <a:t> A, </a:t>
            </a:r>
            <a:r>
              <a:rPr lang="en-GB" sz="1200" dirty="0" err="1">
                <a:solidFill>
                  <a:schemeClr val="tx1">
                    <a:lumMod val="75000"/>
                    <a:lumOff val="25000"/>
                  </a:schemeClr>
                </a:solidFill>
                <a:cs typeface="Arial Narrow" panose="020B0604020202020204" pitchFamily="34" charset="0"/>
              </a:rPr>
              <a:t>Celum</a:t>
            </a:r>
            <a:r>
              <a:rPr lang="en-GB" sz="1200" dirty="0">
                <a:solidFill>
                  <a:schemeClr val="tx1">
                    <a:lumMod val="75000"/>
                    <a:lumOff val="25000"/>
                  </a:schemeClr>
                </a:solidFill>
                <a:cs typeface="Arial Narrow" panose="020B0604020202020204" pitchFamily="34" charset="0"/>
              </a:rPr>
              <a:t> C, </a:t>
            </a:r>
            <a:r>
              <a:rPr lang="en-GB" sz="1200" dirty="0" err="1">
                <a:solidFill>
                  <a:schemeClr val="tx1">
                    <a:lumMod val="75000"/>
                    <a:lumOff val="25000"/>
                  </a:schemeClr>
                </a:solidFill>
                <a:cs typeface="Arial Narrow" panose="020B0604020202020204" pitchFamily="34" charset="0"/>
              </a:rPr>
              <a:t>Bekker</a:t>
            </a:r>
            <a:r>
              <a:rPr lang="en-GB" sz="1200" dirty="0">
                <a:solidFill>
                  <a:schemeClr val="tx1">
                    <a:lumMod val="75000"/>
                    <a:lumOff val="25000"/>
                  </a:schemeClr>
                </a:solidFill>
                <a:cs typeface="Arial Narrow" panose="020B0604020202020204" pitchFamily="34" charset="0"/>
              </a:rPr>
              <a:t> LG. The Effect of </a:t>
            </a:r>
            <a:r>
              <a:rPr lang="en-GB" sz="1200" dirty="0" err="1">
                <a:solidFill>
                  <a:schemeClr val="tx1">
                    <a:lumMod val="75000"/>
                    <a:lumOff val="25000"/>
                  </a:schemeClr>
                </a:solidFill>
                <a:cs typeface="Arial Narrow" panose="020B0604020202020204" pitchFamily="34" charset="0"/>
              </a:rPr>
              <a:t>PrEP</a:t>
            </a:r>
            <a:r>
              <a:rPr lang="en-GB" sz="1200" dirty="0">
                <a:solidFill>
                  <a:schemeClr val="tx1">
                    <a:lumMod val="75000"/>
                    <a:lumOff val="25000"/>
                  </a:schemeClr>
                </a:solidFill>
                <a:cs typeface="Arial Narrow" panose="020B0604020202020204" pitchFamily="34" charset="0"/>
              </a:rPr>
              <a:t> Use Disclosure on Adherence in a Cohort of Adolescent Girls and Young Women in South Africa. AIDS </a:t>
            </a:r>
            <a:r>
              <a:rPr lang="en-GB" sz="1200" dirty="0" err="1">
                <a:solidFill>
                  <a:schemeClr val="tx1">
                    <a:lumMod val="75000"/>
                    <a:lumOff val="25000"/>
                  </a:schemeClr>
                </a:solidFill>
                <a:cs typeface="Arial Narrow" panose="020B0604020202020204" pitchFamily="34" charset="0"/>
              </a:rPr>
              <a:t>Behav</a:t>
            </a:r>
            <a:r>
              <a:rPr lang="en-GB" sz="1200" dirty="0">
                <a:solidFill>
                  <a:schemeClr val="tx1">
                    <a:lumMod val="75000"/>
                    <a:lumOff val="25000"/>
                  </a:schemeClr>
                </a:solidFill>
                <a:cs typeface="Arial Narrow" panose="020B0604020202020204" pitchFamily="34" charset="0"/>
              </a:rPr>
              <a:t>. 2021 Sep 3. </a:t>
            </a:r>
            <a:br>
              <a:rPr lang="en-GB" sz="1200" dirty="0">
                <a:solidFill>
                  <a:schemeClr val="tx1">
                    <a:lumMod val="75000"/>
                    <a:lumOff val="25000"/>
                  </a:schemeClr>
                </a:solidFill>
                <a:cs typeface="Arial Narrow" panose="020B0604020202020204" pitchFamily="34" charset="0"/>
              </a:rPr>
            </a:br>
            <a:br>
              <a:rPr lang="en-GB" sz="1200" dirty="0">
                <a:solidFill>
                  <a:schemeClr val="tx1">
                    <a:lumMod val="75000"/>
                    <a:lumOff val="25000"/>
                  </a:schemeClr>
                </a:solidFill>
                <a:cs typeface="Arial Narrow" panose="020B0604020202020204" pitchFamily="34" charset="0"/>
              </a:rPr>
            </a:br>
            <a:r>
              <a:rPr lang="en-GB" sz="1200" dirty="0" err="1">
                <a:solidFill>
                  <a:schemeClr val="tx1">
                    <a:lumMod val="75000"/>
                    <a:lumOff val="25000"/>
                  </a:schemeClr>
                </a:solidFill>
                <a:cs typeface="Arial Narrow" panose="020B0604020202020204" pitchFamily="34" charset="0"/>
              </a:rPr>
              <a:t>Dettinger</a:t>
            </a:r>
            <a:r>
              <a:rPr lang="en-GB" sz="1200" dirty="0">
                <a:solidFill>
                  <a:schemeClr val="tx1">
                    <a:lumMod val="75000"/>
                    <a:lumOff val="25000"/>
                  </a:schemeClr>
                </a:solidFill>
                <a:cs typeface="Arial Narrow" panose="020B0604020202020204" pitchFamily="34" charset="0"/>
              </a:rPr>
              <a:t> JC, </a:t>
            </a:r>
            <a:r>
              <a:rPr lang="en-GB" sz="1200" dirty="0" err="1">
                <a:solidFill>
                  <a:schemeClr val="tx1">
                    <a:lumMod val="75000"/>
                    <a:lumOff val="25000"/>
                  </a:schemeClr>
                </a:solidFill>
                <a:cs typeface="Arial Narrow" panose="020B0604020202020204" pitchFamily="34" charset="0"/>
              </a:rPr>
              <a:t>Pintye</a:t>
            </a:r>
            <a:r>
              <a:rPr lang="en-GB" sz="1200" dirty="0">
                <a:solidFill>
                  <a:schemeClr val="tx1">
                    <a:lumMod val="75000"/>
                    <a:lumOff val="25000"/>
                  </a:schemeClr>
                </a:solidFill>
                <a:cs typeface="Arial Narrow" panose="020B0604020202020204" pitchFamily="34" charset="0"/>
              </a:rPr>
              <a:t> J, </a:t>
            </a:r>
            <a:r>
              <a:rPr lang="en-GB" sz="1200" dirty="0" err="1">
                <a:solidFill>
                  <a:schemeClr val="tx1">
                    <a:lumMod val="75000"/>
                    <a:lumOff val="25000"/>
                  </a:schemeClr>
                </a:solidFill>
                <a:cs typeface="Arial Narrow" panose="020B0604020202020204" pitchFamily="34" charset="0"/>
              </a:rPr>
              <a:t>Dollah</a:t>
            </a:r>
            <a:r>
              <a:rPr lang="en-GB" sz="1200" dirty="0">
                <a:solidFill>
                  <a:schemeClr val="tx1">
                    <a:lumMod val="75000"/>
                    <a:lumOff val="25000"/>
                  </a:schemeClr>
                </a:solidFill>
                <a:cs typeface="Arial Narrow" panose="020B0604020202020204" pitchFamily="34" charset="0"/>
              </a:rPr>
              <a:t> A, </a:t>
            </a:r>
            <a:r>
              <a:rPr lang="en-GB" sz="1200" dirty="0" err="1">
                <a:solidFill>
                  <a:schemeClr val="tx1">
                    <a:lumMod val="75000"/>
                    <a:lumOff val="25000"/>
                  </a:schemeClr>
                </a:solidFill>
                <a:cs typeface="Arial Narrow" panose="020B0604020202020204" pitchFamily="34" charset="0"/>
              </a:rPr>
              <a:t>Awuor</a:t>
            </a:r>
            <a:r>
              <a:rPr lang="en-GB" sz="1200" dirty="0">
                <a:solidFill>
                  <a:schemeClr val="tx1">
                    <a:lumMod val="75000"/>
                    <a:lumOff val="25000"/>
                  </a:schemeClr>
                </a:solidFill>
                <a:cs typeface="Arial Narrow" panose="020B0604020202020204" pitchFamily="34" charset="0"/>
              </a:rPr>
              <a:t> M, Abuna F, </a:t>
            </a:r>
            <a:r>
              <a:rPr lang="en-GB" sz="1200" dirty="0" err="1">
                <a:solidFill>
                  <a:schemeClr val="tx1">
                    <a:lumMod val="75000"/>
                    <a:lumOff val="25000"/>
                  </a:schemeClr>
                </a:solidFill>
                <a:cs typeface="Arial Narrow" panose="020B0604020202020204" pitchFamily="34" charset="0"/>
              </a:rPr>
              <a:t>Lagat</a:t>
            </a:r>
            <a:r>
              <a:rPr lang="en-GB" sz="1200" dirty="0">
                <a:solidFill>
                  <a:schemeClr val="tx1">
                    <a:lumMod val="75000"/>
                    <a:lumOff val="25000"/>
                  </a:schemeClr>
                </a:solidFill>
                <a:cs typeface="Arial Narrow" panose="020B0604020202020204" pitchFamily="34" charset="0"/>
              </a:rPr>
              <a:t> H, Kohler P, John-Stewart G, O'Malley G, Kinuthia J, </a:t>
            </a:r>
            <a:r>
              <a:rPr lang="en-GB" sz="1200" dirty="0" err="1">
                <a:solidFill>
                  <a:schemeClr val="tx1">
                    <a:lumMod val="75000"/>
                    <a:lumOff val="25000"/>
                  </a:schemeClr>
                </a:solidFill>
                <a:cs typeface="Arial Narrow" panose="020B0604020202020204" pitchFamily="34" charset="0"/>
              </a:rPr>
              <a:t>Beima</a:t>
            </a:r>
            <a:r>
              <a:rPr lang="en-GB" sz="1200" dirty="0">
                <a:solidFill>
                  <a:schemeClr val="tx1">
                    <a:lumMod val="75000"/>
                    <a:lumOff val="25000"/>
                  </a:schemeClr>
                </a:solidFill>
                <a:cs typeface="Arial Narrow" panose="020B0604020202020204" pitchFamily="34" charset="0"/>
              </a:rPr>
              <a:t>-Sofie K. "What is this </a:t>
            </a:r>
            <a:r>
              <a:rPr lang="en-GB" sz="1200" dirty="0" err="1">
                <a:solidFill>
                  <a:schemeClr val="tx1">
                    <a:lumMod val="75000"/>
                    <a:lumOff val="25000"/>
                  </a:schemeClr>
                </a:solidFill>
                <a:cs typeface="Arial Narrow" panose="020B0604020202020204" pitchFamily="34" charset="0"/>
              </a:rPr>
              <a:t>PrEP</a:t>
            </a:r>
            <a:r>
              <a:rPr lang="en-GB" sz="1200" dirty="0">
                <a:solidFill>
                  <a:schemeClr val="tx1">
                    <a:lumMod val="75000"/>
                    <a:lumOff val="25000"/>
                  </a:schemeClr>
                </a:solidFill>
                <a:cs typeface="Arial Narrow" panose="020B0604020202020204" pitchFamily="34" charset="0"/>
              </a:rPr>
              <a:t>?"- Sources and accuracy of HIV Pre-Exposure Prophylaxis (</a:t>
            </a:r>
            <a:r>
              <a:rPr lang="en-GB" sz="1200" dirty="0" err="1">
                <a:solidFill>
                  <a:schemeClr val="tx1">
                    <a:lumMod val="75000"/>
                    <a:lumOff val="25000"/>
                  </a:schemeClr>
                </a:solidFill>
                <a:cs typeface="Arial Narrow" panose="020B0604020202020204" pitchFamily="34" charset="0"/>
              </a:rPr>
              <a:t>PrEP</a:t>
            </a:r>
            <a:r>
              <a:rPr lang="en-GB" sz="1200" dirty="0">
                <a:solidFill>
                  <a:schemeClr val="tx1">
                    <a:lumMod val="75000"/>
                    <a:lumOff val="25000"/>
                  </a:schemeClr>
                </a:solidFill>
                <a:cs typeface="Arial Narrow" panose="020B0604020202020204" pitchFamily="34" charset="0"/>
              </a:rPr>
              <a:t>) awareness among adolescent girls and young women attending family planning and maternal child health clinics in Western Kenya. J </a:t>
            </a:r>
            <a:r>
              <a:rPr lang="en-GB" sz="1200" dirty="0" err="1">
                <a:solidFill>
                  <a:schemeClr val="tx1">
                    <a:lumMod val="75000"/>
                    <a:lumOff val="25000"/>
                  </a:schemeClr>
                </a:solidFill>
                <a:cs typeface="Arial Narrow" panose="020B0604020202020204" pitchFamily="34" charset="0"/>
              </a:rPr>
              <a:t>Acquir</a:t>
            </a:r>
            <a:r>
              <a:rPr lang="en-GB" sz="1200" dirty="0">
                <a:solidFill>
                  <a:schemeClr val="tx1">
                    <a:lumMod val="75000"/>
                    <a:lumOff val="25000"/>
                  </a:schemeClr>
                </a:solidFill>
                <a:cs typeface="Arial Narrow" panose="020B0604020202020204" pitchFamily="34" charset="0"/>
              </a:rPr>
              <a:t> Immune </a:t>
            </a:r>
            <a:r>
              <a:rPr lang="en-GB" sz="1200" dirty="0" err="1">
                <a:solidFill>
                  <a:schemeClr val="tx1">
                    <a:lumMod val="75000"/>
                    <a:lumOff val="25000"/>
                  </a:schemeClr>
                </a:solidFill>
                <a:cs typeface="Arial Narrow" panose="020B0604020202020204" pitchFamily="34" charset="0"/>
              </a:rPr>
              <a:t>Defic</a:t>
            </a:r>
            <a:r>
              <a:rPr lang="en-GB" sz="1200" dirty="0">
                <a:solidFill>
                  <a:schemeClr val="tx1">
                    <a:lumMod val="75000"/>
                    <a:lumOff val="25000"/>
                  </a:schemeClr>
                </a:solidFill>
                <a:cs typeface="Arial Narrow" panose="020B0604020202020204" pitchFamily="34" charset="0"/>
              </a:rPr>
              <a:t> </a:t>
            </a:r>
            <a:r>
              <a:rPr lang="en-GB" sz="1200" dirty="0" err="1">
                <a:solidFill>
                  <a:schemeClr val="tx1">
                    <a:lumMod val="75000"/>
                    <a:lumOff val="25000"/>
                  </a:schemeClr>
                </a:solidFill>
                <a:cs typeface="Arial Narrow" panose="020B0604020202020204" pitchFamily="34" charset="0"/>
              </a:rPr>
              <a:t>Syndr</a:t>
            </a:r>
            <a:r>
              <a:rPr lang="en-GB" sz="1200" dirty="0">
                <a:solidFill>
                  <a:schemeClr val="tx1">
                    <a:lumMod val="75000"/>
                    <a:lumOff val="25000"/>
                  </a:schemeClr>
                </a:solidFill>
                <a:cs typeface="Arial Narrow" panose="020B0604020202020204" pitchFamily="34" charset="0"/>
              </a:rPr>
              <a:t>. 2021 Aug 9.</a:t>
            </a:r>
            <a:endParaRPr lang="en-GB" sz="1800" dirty="0">
              <a:solidFill>
                <a:schemeClr val="tx1">
                  <a:lumMod val="75000"/>
                  <a:lumOff val="25000"/>
                </a:schemeClr>
              </a:solidFill>
            </a:endParaRPr>
          </a:p>
          <a:p>
            <a:pPr>
              <a:buClr>
                <a:srgbClr val="F7AD00"/>
              </a:buClr>
            </a:pPr>
            <a:r>
              <a:rPr lang="en-GB" sz="1800" dirty="0">
                <a:solidFill>
                  <a:schemeClr val="tx1">
                    <a:lumMod val="75000"/>
                    <a:lumOff val="25000"/>
                  </a:schemeClr>
                </a:solidFill>
              </a:rPr>
              <a:t>High awareness yet low uptake – Kenya “Most AGYW (89%) had previously heard of </a:t>
            </a:r>
            <a:r>
              <a:rPr lang="en-GB" sz="1800" dirty="0" err="1">
                <a:solidFill>
                  <a:schemeClr val="tx1">
                    <a:lumMod val="75000"/>
                    <a:lumOff val="25000"/>
                  </a:schemeClr>
                </a:solidFill>
              </a:rPr>
              <a:t>PrEP</a:t>
            </a:r>
            <a:r>
              <a:rPr lang="en-GB" sz="1800" dirty="0">
                <a:solidFill>
                  <a:schemeClr val="tx1">
                    <a:lumMod val="75000"/>
                    <a:lumOff val="25000"/>
                  </a:schemeClr>
                </a:solidFill>
              </a:rPr>
              <a:t>; 76% had at least one </a:t>
            </a:r>
            <a:r>
              <a:rPr lang="en-GB" sz="1800" dirty="0" err="1">
                <a:solidFill>
                  <a:schemeClr val="tx1">
                    <a:lumMod val="75000"/>
                    <a:lumOff val="25000"/>
                  </a:schemeClr>
                </a:solidFill>
              </a:rPr>
              <a:t>PrEP</a:t>
            </a:r>
            <a:r>
              <a:rPr lang="en-GB" sz="1800" dirty="0">
                <a:solidFill>
                  <a:schemeClr val="tx1">
                    <a:lumMod val="75000"/>
                    <a:lumOff val="25000"/>
                  </a:schemeClr>
                </a:solidFill>
              </a:rPr>
              <a:t> eligibility criterion as per national guidelines; however, only 4% initiated </a:t>
            </a:r>
            <a:r>
              <a:rPr lang="en-GB" sz="1800" dirty="0" err="1">
                <a:solidFill>
                  <a:schemeClr val="tx1">
                    <a:lumMod val="75000"/>
                    <a:lumOff val="25000"/>
                  </a:schemeClr>
                </a:solidFill>
              </a:rPr>
              <a:t>PrEP</a:t>
            </a:r>
            <a:r>
              <a:rPr lang="en-GB" sz="1800" dirty="0">
                <a:solidFill>
                  <a:schemeClr val="tx1">
                    <a:lumMod val="75000"/>
                    <a:lumOff val="25000"/>
                  </a:schemeClr>
                </a:solidFill>
              </a:rPr>
              <a:t>” </a:t>
            </a:r>
            <a:br>
              <a:rPr lang="en-GB" sz="1800" dirty="0">
                <a:solidFill>
                  <a:schemeClr val="tx1">
                    <a:lumMod val="75000"/>
                    <a:lumOff val="25000"/>
                  </a:schemeClr>
                </a:solidFill>
              </a:rPr>
            </a:br>
            <a:r>
              <a:rPr lang="en-GB" sz="1200" dirty="0" err="1">
                <a:solidFill>
                  <a:schemeClr val="tx1">
                    <a:lumMod val="65000"/>
                    <a:lumOff val="35000"/>
                  </a:schemeClr>
                </a:solidFill>
                <a:cs typeface="Arial Narrow" panose="020B0604020202020204" pitchFamily="34" charset="0"/>
              </a:rPr>
              <a:t>Sila</a:t>
            </a:r>
            <a:r>
              <a:rPr lang="en-GB" sz="1200" dirty="0">
                <a:solidFill>
                  <a:schemeClr val="tx1">
                    <a:lumMod val="65000"/>
                    <a:lumOff val="35000"/>
                  </a:schemeClr>
                </a:solidFill>
                <a:cs typeface="Arial Narrow" panose="020B0604020202020204" pitchFamily="34" charset="0"/>
              </a:rPr>
              <a:t> J, Larsen AM, Kinuthia J, </a:t>
            </a:r>
            <a:r>
              <a:rPr lang="en-GB" sz="1200" dirty="0" err="1">
                <a:solidFill>
                  <a:schemeClr val="tx1">
                    <a:lumMod val="65000"/>
                    <a:lumOff val="35000"/>
                  </a:schemeClr>
                </a:solidFill>
                <a:cs typeface="Arial Narrow" panose="020B0604020202020204" pitchFamily="34" charset="0"/>
              </a:rPr>
              <a:t>Owiti</a:t>
            </a:r>
            <a:r>
              <a:rPr lang="en-GB" sz="1200" dirty="0">
                <a:solidFill>
                  <a:schemeClr val="tx1">
                    <a:lumMod val="65000"/>
                    <a:lumOff val="35000"/>
                  </a:schemeClr>
                </a:solidFill>
                <a:cs typeface="Arial Narrow" panose="020B0604020202020204" pitchFamily="34" charset="0"/>
              </a:rPr>
              <a:t> G, Abuna F, Kohler PK, John-Stewart G, </a:t>
            </a:r>
            <a:r>
              <a:rPr lang="en-GB" sz="1200" dirty="0" err="1">
                <a:solidFill>
                  <a:schemeClr val="tx1">
                    <a:lumMod val="65000"/>
                    <a:lumOff val="35000"/>
                  </a:schemeClr>
                </a:solidFill>
                <a:cs typeface="Arial Narrow" panose="020B0604020202020204" pitchFamily="34" charset="0"/>
              </a:rPr>
              <a:t>Pintye</a:t>
            </a:r>
            <a:r>
              <a:rPr lang="en-GB" sz="1200" dirty="0">
                <a:solidFill>
                  <a:schemeClr val="tx1">
                    <a:lumMod val="65000"/>
                    <a:lumOff val="35000"/>
                  </a:schemeClr>
                </a:solidFill>
                <a:cs typeface="Arial Narrow" panose="020B0604020202020204" pitchFamily="34" charset="0"/>
              </a:rPr>
              <a:t> J. High Awareness, Yet Low Uptake, of Pre-Exposure Prophylaxis Among Adolescent Girls and Young Women Within Family Planning Clinics in Kenya. AIDS Patient Care STDS. 2020 Aug;34(8):336-343. </a:t>
            </a:r>
            <a:endParaRPr lang="en-GB" sz="1800" dirty="0">
              <a:solidFill>
                <a:schemeClr val="tx1">
                  <a:lumMod val="75000"/>
                  <a:lumOff val="25000"/>
                </a:schemeClr>
              </a:solidFill>
            </a:endParaRPr>
          </a:p>
          <a:p>
            <a:pPr>
              <a:buClr>
                <a:srgbClr val="F7AD00"/>
              </a:buClr>
            </a:pPr>
            <a:r>
              <a:rPr lang="en-GB" sz="1800" dirty="0">
                <a:solidFill>
                  <a:schemeClr val="tx1">
                    <a:lumMod val="75000"/>
                    <a:lumOff val="25000"/>
                  </a:schemeClr>
                </a:solidFill>
              </a:rPr>
              <a:t>Sexual risk behaviour</a:t>
            </a:r>
          </a:p>
          <a:p>
            <a:pPr>
              <a:buClr>
                <a:srgbClr val="F7AD00"/>
              </a:buClr>
            </a:pPr>
            <a:r>
              <a:rPr lang="en-GB" sz="1800" dirty="0">
                <a:solidFill>
                  <a:schemeClr val="tx1">
                    <a:lumMod val="75000"/>
                    <a:lumOff val="25000"/>
                  </a:schemeClr>
                </a:solidFill>
              </a:rPr>
              <a:t>Drug, substance and alcohol use</a:t>
            </a:r>
          </a:p>
          <a:p>
            <a:pPr>
              <a:buClr>
                <a:srgbClr val="F7AD00"/>
              </a:buClr>
            </a:pPr>
            <a:r>
              <a:rPr lang="en-GB" sz="1800" dirty="0">
                <a:solidFill>
                  <a:schemeClr val="tx1">
                    <a:lumMod val="75000"/>
                    <a:lumOff val="25000"/>
                  </a:schemeClr>
                </a:solidFill>
              </a:rPr>
              <a:t>Violence and abuse</a:t>
            </a:r>
          </a:p>
          <a:p>
            <a:pPr>
              <a:buClr>
                <a:srgbClr val="F7AD00"/>
              </a:buClr>
            </a:pPr>
            <a:r>
              <a:rPr lang="en-GB" sz="1800" dirty="0">
                <a:solidFill>
                  <a:schemeClr val="tx1">
                    <a:lumMod val="75000"/>
                    <a:lumOff val="25000"/>
                  </a:schemeClr>
                </a:solidFill>
              </a:rPr>
              <a:t>School based interventions</a:t>
            </a:r>
            <a:br>
              <a:rPr lang="en-GB" sz="1800" dirty="0">
                <a:solidFill>
                  <a:schemeClr val="tx1">
                    <a:lumMod val="75000"/>
                    <a:lumOff val="25000"/>
                  </a:schemeClr>
                </a:solidFill>
              </a:rPr>
            </a:br>
            <a:r>
              <a:rPr lang="en-GB" sz="1200" dirty="0">
                <a:solidFill>
                  <a:schemeClr val="tx1">
                    <a:lumMod val="65000"/>
                    <a:lumOff val="35000"/>
                  </a:schemeClr>
                </a:solidFill>
              </a:rPr>
              <a:t>Shangase N, </a:t>
            </a:r>
            <a:r>
              <a:rPr lang="en-GB" sz="1200" dirty="0" err="1">
                <a:solidFill>
                  <a:schemeClr val="tx1">
                    <a:lumMod val="65000"/>
                    <a:lumOff val="35000"/>
                  </a:schemeClr>
                </a:solidFill>
              </a:rPr>
              <a:t>Kharsany</a:t>
            </a:r>
            <a:r>
              <a:rPr lang="en-GB" sz="1200" dirty="0">
                <a:solidFill>
                  <a:schemeClr val="tx1">
                    <a:lumMod val="65000"/>
                    <a:lumOff val="35000"/>
                  </a:schemeClr>
                </a:solidFill>
              </a:rPr>
              <a:t> ABM, </a:t>
            </a:r>
            <a:r>
              <a:rPr lang="en-GB" sz="1200" dirty="0" err="1">
                <a:solidFill>
                  <a:schemeClr val="tx1">
                    <a:lumMod val="65000"/>
                    <a:lumOff val="35000"/>
                  </a:schemeClr>
                </a:solidFill>
              </a:rPr>
              <a:t>Ntombela</a:t>
            </a:r>
            <a:r>
              <a:rPr lang="en-GB" sz="1200" dirty="0">
                <a:solidFill>
                  <a:schemeClr val="tx1">
                    <a:lumMod val="65000"/>
                    <a:lumOff val="35000"/>
                  </a:schemeClr>
                </a:solidFill>
              </a:rPr>
              <a:t> NP, </a:t>
            </a:r>
            <a:r>
              <a:rPr lang="en-GB" sz="1200" dirty="0" err="1">
                <a:solidFill>
                  <a:schemeClr val="tx1">
                    <a:lumMod val="65000"/>
                    <a:lumOff val="35000"/>
                  </a:schemeClr>
                </a:solidFill>
              </a:rPr>
              <a:t>Pettifor</a:t>
            </a:r>
            <a:r>
              <a:rPr lang="en-GB" sz="1200" dirty="0">
                <a:solidFill>
                  <a:schemeClr val="tx1">
                    <a:lumMod val="65000"/>
                    <a:lumOff val="35000"/>
                  </a:schemeClr>
                </a:solidFill>
              </a:rPr>
              <a:t> A, McKinnon LR. A Systematic Review of Randomized Controlled Trials of School Based Interventions on Sexual Risk </a:t>
            </a:r>
            <a:r>
              <a:rPr lang="en-GB" sz="1200" dirty="0" err="1">
                <a:solidFill>
                  <a:schemeClr val="tx1">
                    <a:lumMod val="65000"/>
                    <a:lumOff val="35000"/>
                  </a:schemeClr>
                </a:solidFill>
              </a:rPr>
              <a:t>Behaviors</a:t>
            </a:r>
            <a:r>
              <a:rPr lang="en-GB" sz="1200" dirty="0">
                <a:solidFill>
                  <a:schemeClr val="tx1">
                    <a:lumMod val="65000"/>
                    <a:lumOff val="35000"/>
                  </a:schemeClr>
                </a:solidFill>
              </a:rPr>
              <a:t> and Sexually Transmitted Infections Among Young Adolescents in Sub-Saharan Africa. AIDS </a:t>
            </a:r>
            <a:r>
              <a:rPr lang="en-GB" sz="1200" dirty="0" err="1">
                <a:solidFill>
                  <a:schemeClr val="tx1">
                    <a:lumMod val="65000"/>
                    <a:lumOff val="35000"/>
                  </a:schemeClr>
                </a:solidFill>
              </a:rPr>
              <a:t>Behav</a:t>
            </a:r>
            <a:r>
              <a:rPr lang="en-GB" sz="1200" dirty="0">
                <a:solidFill>
                  <a:schemeClr val="tx1">
                    <a:lumMod val="65000"/>
                    <a:lumOff val="35000"/>
                  </a:schemeClr>
                </a:solidFill>
              </a:rPr>
              <a:t>. 2021 Mar 27</a:t>
            </a:r>
          </a:p>
        </p:txBody>
      </p:sp>
    </p:spTree>
    <p:extLst>
      <p:ext uri="{BB962C8B-B14F-4D97-AF65-F5344CB8AC3E}">
        <p14:creationId xmlns:p14="http://schemas.microsoft.com/office/powerpoint/2010/main" val="401102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4BFA887-4936-314C-9E63-482084057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Subtitle 3">
            <a:extLst>
              <a:ext uri="{FF2B5EF4-FFF2-40B4-BE49-F238E27FC236}">
                <a16:creationId xmlns:a16="http://schemas.microsoft.com/office/drawing/2014/main" id="{052EB6F3-01DB-E847-8560-C80568954218}"/>
              </a:ext>
            </a:extLst>
          </p:cNvPr>
          <p:cNvSpPr txBox="1">
            <a:spLocks/>
          </p:cNvSpPr>
          <p:nvPr/>
        </p:nvSpPr>
        <p:spPr>
          <a:xfrm>
            <a:off x="3816626" y="3526127"/>
            <a:ext cx="7388801" cy="500375"/>
          </a:xfr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Univers Condensed" panose="020B0606020202060204" pitchFamily="34" charset="0"/>
              </a:rPr>
              <a:t>PARENTING</a:t>
            </a:r>
            <a:endParaRPr lang="en-US" sz="4400" b="1" dirty="0">
              <a:solidFill>
                <a:schemeClr val="tx1">
                  <a:lumMod val="75000"/>
                  <a:lumOff val="25000"/>
                </a:schemeClr>
              </a:solidFill>
              <a:latin typeface="Univers Condensed" panose="020B0606020202060204" pitchFamily="34" charset="0"/>
            </a:endParaRPr>
          </a:p>
          <a:p>
            <a:pPr marL="0" indent="0">
              <a:buNone/>
            </a:pPr>
            <a:r>
              <a:rPr lang="en-US" sz="4400" dirty="0">
                <a:latin typeface="Arial Narrow" panose="020B0604020202020204" pitchFamily="34" charset="0"/>
              </a:rPr>
              <a:t> </a:t>
            </a:r>
          </a:p>
        </p:txBody>
      </p:sp>
      <p:grpSp>
        <p:nvGrpSpPr>
          <p:cNvPr id="29" name="Group 28">
            <a:extLst>
              <a:ext uri="{FF2B5EF4-FFF2-40B4-BE49-F238E27FC236}">
                <a16:creationId xmlns:a16="http://schemas.microsoft.com/office/drawing/2014/main" id="{7F588993-7F34-C748-9549-4612CC4FDE73}"/>
              </a:ext>
            </a:extLst>
          </p:cNvPr>
          <p:cNvGrpSpPr/>
          <p:nvPr/>
        </p:nvGrpSpPr>
        <p:grpSpPr>
          <a:xfrm>
            <a:off x="2153974" y="3148994"/>
            <a:ext cx="1307651" cy="1286541"/>
            <a:chOff x="2488172" y="2280684"/>
            <a:chExt cx="1307651" cy="1286541"/>
          </a:xfrm>
        </p:grpSpPr>
        <p:grpSp>
          <p:nvGrpSpPr>
            <p:cNvPr id="30" name="Group 29">
              <a:extLst>
                <a:ext uri="{FF2B5EF4-FFF2-40B4-BE49-F238E27FC236}">
                  <a16:creationId xmlns:a16="http://schemas.microsoft.com/office/drawing/2014/main" id="{85B3A71E-7CC5-8F4D-A607-5BDB35787C5E}"/>
                </a:ext>
              </a:extLst>
            </p:cNvPr>
            <p:cNvGrpSpPr/>
            <p:nvPr/>
          </p:nvGrpSpPr>
          <p:grpSpPr>
            <a:xfrm>
              <a:off x="2488172" y="2280684"/>
              <a:ext cx="1307651" cy="1254642"/>
              <a:chOff x="5412126" y="2838893"/>
              <a:chExt cx="1307651" cy="1254642"/>
            </a:xfrm>
          </p:grpSpPr>
          <p:sp>
            <p:nvSpPr>
              <p:cNvPr id="32" name="Oval 31">
                <a:extLst>
                  <a:ext uri="{FF2B5EF4-FFF2-40B4-BE49-F238E27FC236}">
                    <a16:creationId xmlns:a16="http://schemas.microsoft.com/office/drawing/2014/main" id="{65089154-AB62-CF46-BFB8-D2912EA8CC12}"/>
                  </a:ext>
                </a:extLst>
              </p:cNvPr>
              <p:cNvSpPr/>
              <p:nvPr/>
            </p:nvSpPr>
            <p:spPr>
              <a:xfrm>
                <a:off x="5465135" y="2838893"/>
                <a:ext cx="1254642" cy="1254642"/>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4020202020204" pitchFamily="34" charset="0"/>
                </a:endParaRPr>
              </a:p>
            </p:txBody>
          </p:sp>
          <p:sp>
            <p:nvSpPr>
              <p:cNvPr id="33" name="TextBox 32">
                <a:extLst>
                  <a:ext uri="{FF2B5EF4-FFF2-40B4-BE49-F238E27FC236}">
                    <a16:creationId xmlns:a16="http://schemas.microsoft.com/office/drawing/2014/main" id="{6CFBA496-0B3E-6E40-9841-B95940F0D1FC}"/>
                  </a:ext>
                </a:extLst>
              </p:cNvPr>
              <p:cNvSpPr txBox="1"/>
              <p:nvPr/>
            </p:nvSpPr>
            <p:spPr>
              <a:xfrm>
                <a:off x="5412126" y="3121249"/>
                <a:ext cx="1254643" cy="769441"/>
              </a:xfrm>
              <a:prstGeom prst="rect">
                <a:avLst/>
              </a:prstGeom>
              <a:noFill/>
            </p:spPr>
            <p:txBody>
              <a:bodyPr wrap="square" rtlCol="0">
                <a:spAutoFit/>
              </a:bodyPr>
              <a:lstStyle/>
              <a:p>
                <a:pPr algn="ctr"/>
                <a:r>
                  <a:rPr lang="en-GB" sz="4400" b="1" dirty="0">
                    <a:solidFill>
                      <a:schemeClr val="bg1"/>
                    </a:solidFill>
                    <a:latin typeface="Univers Condensed" panose="020B0506020202050204" pitchFamily="34" charset="0"/>
                  </a:rPr>
                  <a:t>15</a:t>
                </a:r>
              </a:p>
            </p:txBody>
          </p:sp>
        </p:grpSp>
        <p:sp>
          <p:nvSpPr>
            <p:cNvPr id="31" name="Oval 30">
              <a:extLst>
                <a:ext uri="{FF2B5EF4-FFF2-40B4-BE49-F238E27FC236}">
                  <a16:creationId xmlns:a16="http://schemas.microsoft.com/office/drawing/2014/main" id="{2409B60C-CA4D-D44E-A88E-F155A5A064B7}"/>
                </a:ext>
              </a:extLst>
            </p:cNvPr>
            <p:cNvSpPr/>
            <p:nvPr/>
          </p:nvSpPr>
          <p:spPr>
            <a:xfrm>
              <a:off x="2498648" y="2312583"/>
              <a:ext cx="1254642" cy="12546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4020202020204" pitchFamily="34" charset="0"/>
              </a:endParaRPr>
            </a:p>
          </p:txBody>
        </p:sp>
      </p:grpSp>
    </p:spTree>
    <p:extLst>
      <p:ext uri="{BB962C8B-B14F-4D97-AF65-F5344CB8AC3E}">
        <p14:creationId xmlns:p14="http://schemas.microsoft.com/office/powerpoint/2010/main" val="377709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a sign&#10;&#10;Description automatically generated">
            <a:extLst>
              <a:ext uri="{FF2B5EF4-FFF2-40B4-BE49-F238E27FC236}">
                <a16:creationId xmlns:a16="http://schemas.microsoft.com/office/drawing/2014/main" id="{212AD8A1-2152-BD44-ACF5-E45B571A79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3199" y="6385681"/>
            <a:ext cx="1597683" cy="374651"/>
          </a:xfrm>
          <a:prstGeom prst="rect">
            <a:avLst/>
          </a:prstGeom>
        </p:spPr>
      </p:pic>
      <p:graphicFrame>
        <p:nvGraphicFramePr>
          <p:cNvPr id="11" name="Chart 10">
            <a:extLst>
              <a:ext uri="{FF2B5EF4-FFF2-40B4-BE49-F238E27FC236}">
                <a16:creationId xmlns:a16="http://schemas.microsoft.com/office/drawing/2014/main" id="{99D68D78-70B5-4338-8ECC-52576866C363}"/>
              </a:ext>
            </a:extLst>
          </p:cNvPr>
          <p:cNvGraphicFramePr>
            <a:graphicFrameLocks/>
          </p:cNvGraphicFramePr>
          <p:nvPr>
            <p:extLst>
              <p:ext uri="{D42A27DB-BD31-4B8C-83A1-F6EECF244321}">
                <p14:modId xmlns:p14="http://schemas.microsoft.com/office/powerpoint/2010/main" val="482157471"/>
              </p:ext>
            </p:extLst>
          </p:nvPr>
        </p:nvGraphicFramePr>
        <p:xfrm>
          <a:off x="3371734" y="1440342"/>
          <a:ext cx="8595281" cy="4804995"/>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11" descr="Icon&#10;&#10;Description automatically generated">
            <a:extLst>
              <a:ext uri="{FF2B5EF4-FFF2-40B4-BE49-F238E27FC236}">
                <a16:creationId xmlns:a16="http://schemas.microsoft.com/office/drawing/2014/main" id="{B2421C97-D10C-4A88-BDA4-0240AE6C6DED}"/>
              </a:ext>
            </a:extLst>
          </p:cNvPr>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8021715" y="4296411"/>
            <a:ext cx="1097886" cy="1121245"/>
          </a:xfrm>
          <a:prstGeom prst="rect">
            <a:avLst/>
          </a:prstGeom>
        </p:spPr>
      </p:pic>
      <p:pic>
        <p:nvPicPr>
          <p:cNvPr id="13" name="Picture 12" descr="Icon&#10;&#10;Description automatically generated">
            <a:extLst>
              <a:ext uri="{FF2B5EF4-FFF2-40B4-BE49-F238E27FC236}">
                <a16:creationId xmlns:a16="http://schemas.microsoft.com/office/drawing/2014/main" id="{03D02898-9FC3-4D21-9CB5-1FBC512350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67557" y="4235896"/>
            <a:ext cx="1097886" cy="1121245"/>
          </a:xfrm>
          <a:prstGeom prst="rect">
            <a:avLst/>
          </a:prstGeom>
        </p:spPr>
      </p:pic>
      <p:pic>
        <p:nvPicPr>
          <p:cNvPr id="14" name="Picture 13" descr="Icon&#10;&#10;Description automatically generated">
            <a:extLst>
              <a:ext uri="{FF2B5EF4-FFF2-40B4-BE49-F238E27FC236}">
                <a16:creationId xmlns:a16="http://schemas.microsoft.com/office/drawing/2014/main" id="{1CEF4536-6086-43F3-B417-C2B5B9A50F53}"/>
              </a:ext>
            </a:extLst>
          </p:cNvPr>
          <p:cNvPicPr>
            <a:picLocks noChangeAspect="1"/>
          </p:cNvPicPr>
          <p:nvPr/>
        </p:nvPicPr>
        <p:blipFill>
          <a:blip r:embed="rId7" cstate="email">
            <a:biLevel thresh="25000"/>
            <a:extLst>
              <a:ext uri="{28A0092B-C50C-407E-A947-70E740481C1C}">
                <a14:useLocalDpi xmlns:a14="http://schemas.microsoft.com/office/drawing/2010/main"/>
              </a:ext>
            </a:extLst>
          </a:blip>
          <a:stretch>
            <a:fillRect/>
          </a:stretch>
        </p:blipFill>
        <p:spPr>
          <a:xfrm>
            <a:off x="5294464" y="4538551"/>
            <a:ext cx="801536" cy="818590"/>
          </a:xfrm>
          <a:prstGeom prst="rect">
            <a:avLst/>
          </a:prstGeom>
        </p:spPr>
      </p:pic>
      <p:pic>
        <p:nvPicPr>
          <p:cNvPr id="17" name="Picture 16" descr="Icon&#10;&#10;Description automatically generated">
            <a:extLst>
              <a:ext uri="{FF2B5EF4-FFF2-40B4-BE49-F238E27FC236}">
                <a16:creationId xmlns:a16="http://schemas.microsoft.com/office/drawing/2014/main" id="{DDBCC498-B587-4096-9907-4FF6C61A599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37335" y="4538551"/>
            <a:ext cx="801536" cy="818590"/>
          </a:xfrm>
          <a:prstGeom prst="rect">
            <a:avLst/>
          </a:prstGeom>
        </p:spPr>
      </p:pic>
      <p:sp>
        <p:nvSpPr>
          <p:cNvPr id="18" name="TextBox 17">
            <a:extLst>
              <a:ext uri="{FF2B5EF4-FFF2-40B4-BE49-F238E27FC236}">
                <a16:creationId xmlns:a16="http://schemas.microsoft.com/office/drawing/2014/main" id="{DE4592B7-687E-48EC-AC9A-327BF312AE14}"/>
              </a:ext>
            </a:extLst>
          </p:cNvPr>
          <p:cNvSpPr txBox="1"/>
          <p:nvPr/>
        </p:nvSpPr>
        <p:spPr>
          <a:xfrm>
            <a:off x="231118" y="6433855"/>
            <a:ext cx="6859595" cy="276999"/>
          </a:xfrm>
          <a:prstGeom prst="rect">
            <a:avLst/>
          </a:prstGeom>
          <a:noFill/>
        </p:spPr>
        <p:txBody>
          <a:bodyPr wrap="square" rtlCol="0">
            <a:spAutoFit/>
          </a:bodyPr>
          <a:lstStyle/>
          <a:p>
            <a:r>
              <a:rPr lang="en-GB" sz="1200" dirty="0">
                <a:solidFill>
                  <a:schemeClr val="tx1">
                    <a:lumMod val="65000"/>
                    <a:lumOff val="35000"/>
                  </a:schemeClr>
                </a:solidFill>
                <a:latin typeface="Arial Narrow" panose="020B0604020202020204" pitchFamily="34" charset="0"/>
                <a:cs typeface="Arial Narrow" panose="020B0604020202020204" pitchFamily="34" charset="0"/>
              </a:rPr>
              <a:t>Roberts et al 2021 AIDS &amp; Behavior) </a:t>
            </a:r>
          </a:p>
        </p:txBody>
      </p:sp>
      <p:sp>
        <p:nvSpPr>
          <p:cNvPr id="19" name="TextBox 18">
            <a:extLst>
              <a:ext uri="{FF2B5EF4-FFF2-40B4-BE49-F238E27FC236}">
                <a16:creationId xmlns:a16="http://schemas.microsoft.com/office/drawing/2014/main" id="{56382B11-1C2A-4D92-8376-5D691D2D51FC}"/>
              </a:ext>
            </a:extLst>
          </p:cNvPr>
          <p:cNvSpPr txBox="1"/>
          <p:nvPr/>
        </p:nvSpPr>
        <p:spPr>
          <a:xfrm>
            <a:off x="355290" y="382941"/>
            <a:ext cx="838510" cy="323165"/>
          </a:xfrm>
          <a:prstGeom prst="rect">
            <a:avLst/>
          </a:prstGeom>
          <a:noFill/>
        </p:spPr>
        <p:txBody>
          <a:bodyPr wrap="square" rtlCol="0">
            <a:spAutoFit/>
          </a:bodyPr>
          <a:lstStyle/>
          <a:p>
            <a:pPr lvl="0" algn="ctr"/>
            <a:r>
              <a:rPr lang="en-ZA" sz="1500" dirty="0">
                <a:solidFill>
                  <a:schemeClr val="bg1"/>
                </a:solidFill>
                <a:latin typeface="Arial Narrow" panose="020B0604020202020204" pitchFamily="34" charset="0"/>
                <a:cs typeface="Arial Narrow" panose="020B0604020202020204" pitchFamily="34" charset="0"/>
              </a:rPr>
              <a:t>MW </a:t>
            </a:r>
            <a:endParaRPr lang="en-GB" sz="1500" dirty="0">
              <a:solidFill>
                <a:schemeClr val="bg1"/>
              </a:solidFill>
              <a:latin typeface="Arial Narrow" panose="020B0604020202020204" pitchFamily="34" charset="0"/>
              <a:cs typeface="Arial Narrow" panose="020B0604020202020204" pitchFamily="34" charset="0"/>
            </a:endParaRPr>
          </a:p>
        </p:txBody>
      </p:sp>
      <p:grpSp>
        <p:nvGrpSpPr>
          <p:cNvPr id="2" name="Group 1">
            <a:extLst>
              <a:ext uri="{FF2B5EF4-FFF2-40B4-BE49-F238E27FC236}">
                <a16:creationId xmlns:a16="http://schemas.microsoft.com/office/drawing/2014/main" id="{210FD58E-8CDB-0A4D-811F-80AB9FC6162D}"/>
              </a:ext>
            </a:extLst>
          </p:cNvPr>
          <p:cNvGrpSpPr/>
          <p:nvPr/>
        </p:nvGrpSpPr>
        <p:grpSpPr>
          <a:xfrm>
            <a:off x="291464" y="1440343"/>
            <a:ext cx="2584358" cy="4658039"/>
            <a:chOff x="291464" y="1440343"/>
            <a:chExt cx="2584358" cy="4658039"/>
          </a:xfrm>
        </p:grpSpPr>
        <p:pic>
          <p:nvPicPr>
            <p:cNvPr id="6" name="Picture 5" descr="Icon&#10;&#10;Description automatically generated">
              <a:extLst>
                <a:ext uri="{FF2B5EF4-FFF2-40B4-BE49-F238E27FC236}">
                  <a16:creationId xmlns:a16="http://schemas.microsoft.com/office/drawing/2014/main" id="{123CC2FB-CB41-C64E-A579-38957079921A}"/>
                </a:ext>
              </a:extLst>
            </p:cNvPr>
            <p:cNvPicPr>
              <a:picLocks noChangeAspect="1"/>
            </p:cNvPicPr>
            <p:nvPr/>
          </p:nvPicPr>
          <p:blipFill>
            <a:blip r:embed="rId9" cstate="email">
              <a:biLevel thresh="75000"/>
              <a:extLst>
                <a:ext uri="{28A0092B-C50C-407E-A947-70E740481C1C}">
                  <a14:useLocalDpi xmlns:a14="http://schemas.microsoft.com/office/drawing/2010/main"/>
                </a:ext>
              </a:extLst>
            </a:blip>
            <a:stretch>
              <a:fillRect/>
            </a:stretch>
          </p:blipFill>
          <p:spPr>
            <a:xfrm>
              <a:off x="462397" y="3175166"/>
              <a:ext cx="2242491" cy="2242491"/>
            </a:xfrm>
            <a:prstGeom prst="rect">
              <a:avLst/>
            </a:prstGeom>
          </p:spPr>
        </p:pic>
        <p:sp>
          <p:nvSpPr>
            <p:cNvPr id="22" name="Title 9">
              <a:extLst>
                <a:ext uri="{FF2B5EF4-FFF2-40B4-BE49-F238E27FC236}">
                  <a16:creationId xmlns:a16="http://schemas.microsoft.com/office/drawing/2014/main" id="{CCE43ED8-071C-476E-95D5-A069638112D3}"/>
                </a:ext>
              </a:extLst>
            </p:cNvPr>
            <p:cNvSpPr txBox="1">
              <a:spLocks/>
            </p:cNvSpPr>
            <p:nvPr/>
          </p:nvSpPr>
          <p:spPr>
            <a:xfrm>
              <a:off x="291464" y="1440343"/>
              <a:ext cx="2584358" cy="4658039"/>
            </a:xfrm>
            <a:prstGeom prst="rect">
              <a:avLst/>
            </a:prstGeom>
            <a:ln w="28575">
              <a:solidFill>
                <a:schemeClr val="tx1"/>
              </a:solidFill>
            </a:ln>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1800" b="1" dirty="0">
                <a:latin typeface="Arial Narrow" panose="020B0604020202020204" pitchFamily="34" charset="0"/>
                <a:cs typeface="Arial Narrow" panose="020B0604020202020204" pitchFamily="34" charset="0"/>
              </a:endParaRPr>
            </a:p>
            <a:p>
              <a:endParaRPr lang="en-GB" sz="1800" b="1" dirty="0">
                <a:latin typeface="Arial Narrow" panose="020B0604020202020204" pitchFamily="34" charset="0"/>
                <a:cs typeface="Arial Narrow" panose="020B0604020202020204" pitchFamily="34" charset="0"/>
              </a:endParaRPr>
            </a:p>
            <a:p>
              <a:r>
                <a:rPr lang="en-GB" sz="1800" b="1" dirty="0">
                  <a:latin typeface="Arial Narrow" panose="020B0604020202020204" pitchFamily="34" charset="0"/>
                  <a:cs typeface="Arial Narrow" panose="020B0604020202020204" pitchFamily="34" charset="0"/>
                </a:rPr>
                <a:t>1.4 million unplanned pregnancies</a:t>
              </a:r>
              <a:br>
                <a:rPr lang="en-GB" sz="1800" dirty="0">
                  <a:latin typeface="Arial Narrow" panose="020B0604020202020204" pitchFamily="34" charset="0"/>
                  <a:cs typeface="Arial Narrow" panose="020B0604020202020204" pitchFamily="34" charset="0"/>
                </a:rPr>
              </a:br>
              <a:r>
                <a:rPr lang="en-GB" sz="1200" dirty="0">
                  <a:solidFill>
                    <a:schemeClr val="tx1">
                      <a:lumMod val="65000"/>
                      <a:lumOff val="35000"/>
                    </a:schemeClr>
                  </a:solidFill>
                  <a:latin typeface="Arial Narrow" panose="020B0604020202020204" pitchFamily="34" charset="0"/>
                  <a:cs typeface="Arial Narrow" panose="020B0604020202020204" pitchFamily="34" charset="0"/>
                </a:rPr>
                <a:t>(UNFPA, 2021)</a:t>
              </a:r>
            </a:p>
          </p:txBody>
        </p:sp>
      </p:grpSp>
      <p:sp>
        <p:nvSpPr>
          <p:cNvPr id="20" name="Title 3">
            <a:extLst>
              <a:ext uri="{FF2B5EF4-FFF2-40B4-BE49-F238E27FC236}">
                <a16:creationId xmlns:a16="http://schemas.microsoft.com/office/drawing/2014/main" id="{13CEB2E3-753A-EE45-B5D3-6CB9C68C1CC4}"/>
              </a:ext>
            </a:extLst>
          </p:cNvPr>
          <p:cNvSpPr txBox="1">
            <a:spLocks/>
          </p:cNvSpPr>
          <p:nvPr/>
        </p:nvSpPr>
        <p:spPr>
          <a:xfrm>
            <a:off x="231118" y="147344"/>
            <a:ext cx="10515600" cy="7537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rgbClr val="F7AD00"/>
                </a:solidFill>
                <a:latin typeface="Univers Condensed" panose="020B0606020202060204" pitchFamily="34" charset="0"/>
              </a:rPr>
              <a:t>ADOLESCENT PREGNANCY</a:t>
            </a:r>
            <a:endParaRPr lang="en-GB" sz="4400" dirty="0">
              <a:solidFill>
                <a:schemeClr val="bg1"/>
              </a:solidFill>
              <a:latin typeface="Univers Condensed" panose="020B0606020202060204" pitchFamily="34" charset="0"/>
            </a:endParaRPr>
          </a:p>
        </p:txBody>
      </p:sp>
      <p:cxnSp>
        <p:nvCxnSpPr>
          <p:cNvPr id="25" name="Straight Connector 24">
            <a:extLst>
              <a:ext uri="{FF2B5EF4-FFF2-40B4-BE49-F238E27FC236}">
                <a16:creationId xmlns:a16="http://schemas.microsoft.com/office/drawing/2014/main" id="{D0F954DE-2844-3B42-BBE7-A69A588426AA}"/>
              </a:ext>
            </a:extLst>
          </p:cNvPr>
          <p:cNvCxnSpPr>
            <a:cxnSpLocks/>
          </p:cNvCxnSpPr>
          <p:nvPr/>
        </p:nvCxnSpPr>
        <p:spPr>
          <a:xfrm flipH="1">
            <a:off x="0" y="6293335"/>
            <a:ext cx="1219200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755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holding a baby&#10;&#10;Description automatically generated with medium confidence">
            <a:extLst>
              <a:ext uri="{FF2B5EF4-FFF2-40B4-BE49-F238E27FC236}">
                <a16:creationId xmlns:a16="http://schemas.microsoft.com/office/drawing/2014/main" id="{EE1C35BE-BDB7-174D-A563-DE71893B5E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1" y="1834782"/>
            <a:ext cx="7341704" cy="5040000"/>
          </a:xfrm>
          <a:prstGeom prst="rect">
            <a:avLst/>
          </a:prstGeom>
        </p:spPr>
      </p:pic>
      <p:sp>
        <p:nvSpPr>
          <p:cNvPr id="5" name="Content Placeholder 4"/>
          <p:cNvSpPr>
            <a:spLocks noGrp="1"/>
          </p:cNvSpPr>
          <p:nvPr>
            <p:ph sz="half" idx="2"/>
          </p:nvPr>
        </p:nvSpPr>
        <p:spPr>
          <a:xfrm>
            <a:off x="559423" y="1439339"/>
            <a:ext cx="5157787" cy="3684588"/>
          </a:xfrm>
        </p:spPr>
        <p:txBody>
          <a:bodyPr>
            <a:normAutofit/>
          </a:bodyPr>
          <a:lstStyle/>
          <a:p>
            <a:pPr marL="0" indent="0">
              <a:lnSpc>
                <a:spcPct val="100000"/>
              </a:lnSpc>
              <a:buClr>
                <a:srgbClr val="F7AD00"/>
              </a:buClr>
              <a:buNone/>
            </a:pPr>
            <a:r>
              <a:rPr lang="en-GB" sz="1800" b="1" dirty="0">
                <a:solidFill>
                  <a:schemeClr val="tx1">
                    <a:lumMod val="75000"/>
                    <a:lumOff val="25000"/>
                  </a:schemeClr>
                </a:solidFill>
              </a:rPr>
              <a:t>Fathers</a:t>
            </a:r>
            <a:endParaRPr lang="en-GB" sz="1800" b="1" dirty="0">
              <a:solidFill>
                <a:schemeClr val="tx1">
                  <a:lumMod val="75000"/>
                  <a:lumOff val="25000"/>
                </a:schemeClr>
              </a:solidFill>
              <a:cs typeface="Arial Narrow" panose="020B0604020202020204" pitchFamily="34" charset="0"/>
            </a:endParaRPr>
          </a:p>
          <a:p>
            <a:pPr>
              <a:lnSpc>
                <a:spcPct val="100000"/>
              </a:lnSpc>
              <a:buClr>
                <a:srgbClr val="F7AD00"/>
              </a:buClr>
            </a:pPr>
            <a:r>
              <a:rPr lang="en-GB" sz="1800" dirty="0">
                <a:solidFill>
                  <a:schemeClr val="tx1">
                    <a:lumMod val="75000"/>
                    <a:lumOff val="25000"/>
                  </a:schemeClr>
                </a:solidFill>
                <a:cs typeface="Arial Narrow" panose="020B0604020202020204" pitchFamily="34" charset="0"/>
              </a:rPr>
              <a:t>Growing acknowledgement of the importance of fathers</a:t>
            </a:r>
          </a:p>
        </p:txBody>
      </p:sp>
      <p:sp>
        <p:nvSpPr>
          <p:cNvPr id="7" name="Content Placeholder 6"/>
          <p:cNvSpPr>
            <a:spLocks noGrp="1"/>
          </p:cNvSpPr>
          <p:nvPr>
            <p:ph sz="quarter" idx="4"/>
          </p:nvPr>
        </p:nvSpPr>
        <p:spPr>
          <a:xfrm>
            <a:off x="6295613" y="1439339"/>
            <a:ext cx="5183188" cy="3684588"/>
          </a:xfrm>
        </p:spPr>
        <p:txBody>
          <a:bodyPr>
            <a:normAutofit/>
          </a:bodyPr>
          <a:lstStyle/>
          <a:p>
            <a:pPr marL="0" indent="0">
              <a:lnSpc>
                <a:spcPct val="100000"/>
              </a:lnSpc>
              <a:buClr>
                <a:srgbClr val="F7AD00"/>
              </a:buClr>
              <a:buNone/>
            </a:pPr>
            <a:r>
              <a:rPr lang="en-GB" sz="1800" b="1" dirty="0">
                <a:solidFill>
                  <a:schemeClr val="tx1">
                    <a:lumMod val="75000"/>
                    <a:lumOff val="25000"/>
                  </a:schemeClr>
                </a:solidFill>
              </a:rPr>
              <a:t>Nurturing care</a:t>
            </a:r>
            <a:endParaRPr lang="en-GB" sz="1800" b="1" dirty="0">
              <a:solidFill>
                <a:schemeClr val="tx1">
                  <a:lumMod val="75000"/>
                  <a:lumOff val="25000"/>
                </a:schemeClr>
              </a:solidFill>
              <a:cs typeface="Arial Narrow" panose="020B0604020202020204" pitchFamily="34" charset="0"/>
            </a:endParaRPr>
          </a:p>
          <a:p>
            <a:pPr>
              <a:lnSpc>
                <a:spcPct val="100000"/>
              </a:lnSpc>
              <a:buClr>
                <a:srgbClr val="F7AD00"/>
              </a:buClr>
            </a:pPr>
            <a:r>
              <a:rPr lang="en-GB" sz="1800" dirty="0">
                <a:solidFill>
                  <a:schemeClr val="tx1">
                    <a:lumMod val="75000"/>
                    <a:lumOff val="25000"/>
                  </a:schemeClr>
                </a:solidFill>
                <a:cs typeface="Arial Narrow" panose="020B0604020202020204" pitchFamily="34" charset="0"/>
              </a:rPr>
              <a:t>Implications of the Nurturing care framework</a:t>
            </a:r>
          </a:p>
          <a:p>
            <a:pPr>
              <a:lnSpc>
                <a:spcPct val="100000"/>
              </a:lnSpc>
              <a:buClr>
                <a:srgbClr val="F7AD00"/>
              </a:buClr>
            </a:pPr>
            <a:r>
              <a:rPr lang="en-GB" sz="1800" dirty="0">
                <a:solidFill>
                  <a:schemeClr val="tx1">
                    <a:lumMod val="75000"/>
                    <a:lumOff val="25000"/>
                  </a:schemeClr>
                </a:solidFill>
                <a:cs typeface="Arial Narrow" panose="020B0604020202020204" pitchFamily="34" charset="0"/>
              </a:rPr>
              <a:t>Widely circulated </a:t>
            </a:r>
          </a:p>
          <a:p>
            <a:pPr>
              <a:lnSpc>
                <a:spcPct val="100000"/>
              </a:lnSpc>
              <a:buClr>
                <a:srgbClr val="F7AD00"/>
              </a:buClr>
            </a:pPr>
            <a:r>
              <a:rPr lang="en-GB" sz="1800" dirty="0">
                <a:solidFill>
                  <a:schemeClr val="tx1">
                    <a:lumMod val="75000"/>
                    <a:lumOff val="25000"/>
                  </a:schemeClr>
                </a:solidFill>
                <a:cs typeface="Arial Narrow" panose="020B0604020202020204" pitchFamily="34" charset="0"/>
              </a:rPr>
              <a:t>Adoption</a:t>
            </a:r>
            <a:br>
              <a:rPr lang="en-GB" sz="1800" dirty="0">
                <a:solidFill>
                  <a:schemeClr val="tx1">
                    <a:lumMod val="75000"/>
                    <a:lumOff val="25000"/>
                  </a:schemeClr>
                </a:solidFill>
                <a:cs typeface="Arial Narrow" panose="020B0604020202020204" pitchFamily="34" charset="0"/>
              </a:rPr>
            </a:br>
            <a:r>
              <a:rPr lang="en-GB" sz="1200" dirty="0">
                <a:solidFill>
                  <a:schemeClr val="tx1">
                    <a:lumMod val="75000"/>
                    <a:lumOff val="25000"/>
                  </a:schemeClr>
                </a:solidFill>
                <a:cs typeface="Arial Narrow" panose="020B0604020202020204" pitchFamily="34" charset="0"/>
              </a:rPr>
              <a:t>Black MM, Behrman JR, </a:t>
            </a:r>
            <a:r>
              <a:rPr lang="en-GB" sz="1200" dirty="0" err="1">
                <a:solidFill>
                  <a:schemeClr val="tx1">
                    <a:lumMod val="75000"/>
                    <a:lumOff val="25000"/>
                  </a:schemeClr>
                </a:solidFill>
                <a:cs typeface="Arial Narrow" panose="020B0604020202020204" pitchFamily="34" charset="0"/>
              </a:rPr>
              <a:t>Daelmans</a:t>
            </a:r>
            <a:r>
              <a:rPr lang="en-GB" sz="1200" dirty="0">
                <a:solidFill>
                  <a:schemeClr val="tx1">
                    <a:lumMod val="75000"/>
                    <a:lumOff val="25000"/>
                  </a:schemeClr>
                </a:solidFill>
                <a:cs typeface="Arial Narrow" panose="020B0604020202020204" pitchFamily="34" charset="0"/>
              </a:rPr>
              <a:t> B, Prado EL, Richter L, Tomlinson M, </a:t>
            </a:r>
            <a:r>
              <a:rPr lang="en-GB" sz="1200" dirty="0" err="1">
                <a:solidFill>
                  <a:schemeClr val="tx1">
                    <a:lumMod val="75000"/>
                    <a:lumOff val="25000"/>
                  </a:schemeClr>
                </a:solidFill>
                <a:cs typeface="Arial Narrow" panose="020B0604020202020204" pitchFamily="34" charset="0"/>
              </a:rPr>
              <a:t>Trude</a:t>
            </a:r>
            <a:r>
              <a:rPr lang="en-GB" sz="1200" dirty="0">
                <a:solidFill>
                  <a:schemeClr val="tx1">
                    <a:lumMod val="75000"/>
                    <a:lumOff val="25000"/>
                  </a:schemeClr>
                </a:solidFill>
                <a:cs typeface="Arial Narrow" panose="020B0604020202020204" pitchFamily="34" charset="0"/>
              </a:rPr>
              <a:t> ACB, </a:t>
            </a:r>
            <a:r>
              <a:rPr lang="en-GB" sz="1200" dirty="0" err="1">
                <a:solidFill>
                  <a:schemeClr val="tx1">
                    <a:lumMod val="75000"/>
                    <a:lumOff val="25000"/>
                  </a:schemeClr>
                </a:solidFill>
                <a:cs typeface="Arial Narrow" panose="020B0604020202020204" pitchFamily="34" charset="0"/>
              </a:rPr>
              <a:t>Wertlieb</a:t>
            </a:r>
            <a:r>
              <a:rPr lang="en-GB" sz="1200" dirty="0">
                <a:solidFill>
                  <a:schemeClr val="tx1">
                    <a:lumMod val="75000"/>
                    <a:lumOff val="25000"/>
                  </a:schemeClr>
                </a:solidFill>
                <a:cs typeface="Arial Narrow" panose="020B0604020202020204" pitchFamily="34" charset="0"/>
              </a:rPr>
              <a:t> D, </a:t>
            </a:r>
            <a:r>
              <a:rPr lang="en-GB" sz="1200" dirty="0" err="1">
                <a:solidFill>
                  <a:schemeClr val="tx1">
                    <a:lumMod val="75000"/>
                    <a:lumOff val="25000"/>
                  </a:schemeClr>
                </a:solidFill>
                <a:cs typeface="Arial Narrow" panose="020B0604020202020204" pitchFamily="34" charset="0"/>
              </a:rPr>
              <a:t>Wuermli</a:t>
            </a:r>
            <a:r>
              <a:rPr lang="en-GB" sz="1200" dirty="0">
                <a:solidFill>
                  <a:schemeClr val="tx1">
                    <a:lumMod val="75000"/>
                    <a:lumOff val="25000"/>
                  </a:schemeClr>
                </a:solidFill>
                <a:cs typeface="Arial Narrow" panose="020B0604020202020204" pitchFamily="34" charset="0"/>
              </a:rPr>
              <a:t> AJ, Yoshikawa H. The principles of Nurturing Care promote human capital and mitigate adversities from preconception through adolescence. BMJ Glob Health. 2021 Apr;6(4):e004436. </a:t>
            </a:r>
          </a:p>
          <a:p>
            <a:pPr>
              <a:lnSpc>
                <a:spcPct val="100000"/>
              </a:lnSpc>
              <a:buClr>
                <a:srgbClr val="F7AD00"/>
              </a:buClr>
            </a:pPr>
            <a:r>
              <a:rPr lang="en-GB" sz="1800" dirty="0">
                <a:solidFill>
                  <a:schemeClr val="tx1">
                    <a:lumMod val="75000"/>
                    <a:lumOff val="25000"/>
                  </a:schemeClr>
                </a:solidFill>
                <a:cs typeface="Arial Narrow" panose="020B0604020202020204" pitchFamily="34" charset="0"/>
              </a:rPr>
              <a:t>Early childhood development and ECD Provision </a:t>
            </a:r>
          </a:p>
        </p:txBody>
      </p:sp>
      <p:sp>
        <p:nvSpPr>
          <p:cNvPr id="9" name="Shape 91">
            <a:extLst>
              <a:ext uri="{FF2B5EF4-FFF2-40B4-BE49-F238E27FC236}">
                <a16:creationId xmlns:a16="http://schemas.microsoft.com/office/drawing/2014/main" id="{F8FC768C-605D-A348-B2C9-9B929F246240}"/>
              </a:ext>
            </a:extLst>
          </p:cNvPr>
          <p:cNvSpPr txBox="1">
            <a:spLocks/>
          </p:cNvSpPr>
          <p:nvPr/>
        </p:nvSpPr>
        <p:spPr>
          <a:xfrm>
            <a:off x="342001" y="181822"/>
            <a:ext cx="8069959" cy="765683"/>
          </a:xfrm>
          <a:prstGeom prst="rect">
            <a:avLst/>
          </a:prstGeom>
        </p:spPr>
        <p:txBody>
          <a:bodyPr vert="horz"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
                <a:srgbClr val="000000"/>
              </a:buClr>
              <a:buSzTx/>
              <a:buFont typeface="Arial"/>
              <a:buNone/>
              <a:tabLst/>
              <a:defRPr/>
            </a:pPr>
            <a:r>
              <a:rPr lang="en-GB" b="1" dirty="0">
                <a:solidFill>
                  <a:srgbClr val="F49D00"/>
                </a:solidFill>
                <a:latin typeface="Univers Condensed" panose="020B0606020202060204" pitchFamily="34" charset="0"/>
                <a:ea typeface="Calibri" charset="0"/>
                <a:cs typeface="Arial Narrow" panose="020B0604020202020204" pitchFamily="34" charset="0"/>
                <a:sym typeface="Arial"/>
              </a:rPr>
              <a:t>PARENTING</a:t>
            </a:r>
            <a:endParaRPr kumimoji="0" lang="en-US" b="1" u="none" strike="noStrike" kern="1200" cap="none" spc="0" normalizeH="0" baseline="0" noProof="0" dirty="0">
              <a:ln>
                <a:noFill/>
              </a:ln>
              <a:solidFill>
                <a:srgbClr val="F49D00"/>
              </a:solidFill>
              <a:effectLst/>
              <a:uLnTx/>
              <a:uFillTx/>
              <a:latin typeface="Univers Condensed" panose="020B0606020202060204" pitchFamily="34" charset="0"/>
              <a:ea typeface="Calibri" charset="0"/>
              <a:cs typeface="Arial Narrow" panose="020B0604020202020204" pitchFamily="34" charset="0"/>
              <a:sym typeface="Arial"/>
            </a:endParaRPr>
          </a:p>
        </p:txBody>
      </p:sp>
    </p:spTree>
    <p:extLst>
      <p:ext uri="{BB962C8B-B14F-4D97-AF65-F5344CB8AC3E}">
        <p14:creationId xmlns:p14="http://schemas.microsoft.com/office/powerpoint/2010/main" val="1209460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42" y="235925"/>
            <a:ext cx="10654050" cy="701731"/>
          </a:xfrm>
        </p:spPr>
        <p:txBody>
          <a:bodyPr wrap="square">
            <a:spAutoFit/>
          </a:bodyPr>
          <a:lstStyle/>
          <a:p>
            <a:r>
              <a:rPr lang="en-GB" b="1" dirty="0">
                <a:solidFill>
                  <a:srgbClr val="F7AD00"/>
                </a:solidFill>
                <a:latin typeface="Univers Condensed" panose="020B0606020202060204" pitchFamily="34" charset="0"/>
              </a:rPr>
              <a:t>HYBRID HUMAN-DIGITAL COVID ADAPTATION</a:t>
            </a:r>
          </a:p>
        </p:txBody>
      </p:sp>
      <p:sp>
        <p:nvSpPr>
          <p:cNvPr id="7" name="Google Shape;191;p7">
            <a:extLst>
              <a:ext uri="{FF2B5EF4-FFF2-40B4-BE49-F238E27FC236}">
                <a16:creationId xmlns:a16="http://schemas.microsoft.com/office/drawing/2014/main" id="{B11FED2B-1C5A-294B-A769-D01057AD991F}"/>
              </a:ext>
            </a:extLst>
          </p:cNvPr>
          <p:cNvSpPr txBox="1"/>
          <p:nvPr/>
        </p:nvSpPr>
        <p:spPr>
          <a:xfrm>
            <a:off x="1997837" y="1603968"/>
            <a:ext cx="2993571" cy="276999"/>
          </a:xfrm>
          <a:prstGeom prst="rect">
            <a:avLst/>
          </a:prstGeom>
          <a:noFill/>
          <a:ln>
            <a:noFill/>
          </a:ln>
        </p:spPr>
        <p:txBody>
          <a:bodyPr spcFirstLastPara="1" wrap="square" lIns="0" tIns="0" rIns="0" bIns="0" anchor="t" anchorCtr="0">
            <a:spAutoFit/>
          </a:bodyPr>
          <a:lstStyle/>
          <a:p>
            <a:pPr algn="ctr"/>
            <a:r>
              <a:rPr lang="en-US" dirty="0">
                <a:solidFill>
                  <a:schemeClr val="tx1">
                    <a:lumMod val="75000"/>
                    <a:lumOff val="25000"/>
                  </a:schemeClr>
                </a:solidFill>
                <a:latin typeface="Arial Narrow" panose="020B0604020202020204" pitchFamily="34" charset="0"/>
                <a:cs typeface="Arial Narrow" panose="020B0604020202020204" pitchFamily="34" charset="0"/>
                <a:sym typeface="Poppins Medium"/>
              </a:rPr>
              <a:t>Elsa: AI-pediatric tool</a:t>
            </a:r>
            <a:endParaRPr dirty="0">
              <a:solidFill>
                <a:schemeClr val="tx1">
                  <a:lumMod val="75000"/>
                  <a:lumOff val="25000"/>
                </a:schemeClr>
              </a:solidFill>
              <a:latin typeface="Arial Narrow" panose="020B0604020202020204" pitchFamily="34" charset="0"/>
              <a:cs typeface="Arial Narrow" panose="020B0604020202020204" pitchFamily="34" charset="0"/>
            </a:endParaRPr>
          </a:p>
        </p:txBody>
      </p:sp>
      <p:sp>
        <p:nvSpPr>
          <p:cNvPr id="8" name="Google Shape;199;p7">
            <a:extLst>
              <a:ext uri="{FF2B5EF4-FFF2-40B4-BE49-F238E27FC236}">
                <a16:creationId xmlns:a16="http://schemas.microsoft.com/office/drawing/2014/main" id="{881BFB4C-128E-B646-B85D-2DCC6B6AC68D}"/>
              </a:ext>
            </a:extLst>
          </p:cNvPr>
          <p:cNvSpPr txBox="1"/>
          <p:nvPr/>
        </p:nvSpPr>
        <p:spPr>
          <a:xfrm>
            <a:off x="8427094" y="1612932"/>
            <a:ext cx="1796143" cy="276999"/>
          </a:xfrm>
          <a:prstGeom prst="rect">
            <a:avLst/>
          </a:prstGeom>
          <a:noFill/>
          <a:ln>
            <a:noFill/>
          </a:ln>
        </p:spPr>
        <p:txBody>
          <a:bodyPr spcFirstLastPara="1" wrap="square" lIns="0" tIns="0" rIns="0" bIns="0" anchor="t" anchorCtr="0">
            <a:spAutoFit/>
          </a:bodyPr>
          <a:lstStyle/>
          <a:p>
            <a:pPr algn="ctr"/>
            <a:r>
              <a:rPr lang="en-US" dirty="0">
                <a:solidFill>
                  <a:schemeClr val="tx1">
                    <a:lumMod val="75000"/>
                    <a:lumOff val="25000"/>
                  </a:schemeClr>
                </a:solidFill>
                <a:latin typeface="Arial Narrow" panose="020B0604020202020204" pitchFamily="34" charset="0"/>
                <a:ea typeface="Poppins Medium"/>
                <a:cs typeface="Arial Narrow" panose="020B0604020202020204" pitchFamily="34" charset="0"/>
                <a:sym typeface="Poppins Medium"/>
              </a:rPr>
              <a:t>Offline apps</a:t>
            </a:r>
            <a:endParaRPr dirty="0">
              <a:solidFill>
                <a:schemeClr val="tx1">
                  <a:lumMod val="75000"/>
                  <a:lumOff val="25000"/>
                </a:schemeClr>
              </a:solidFill>
              <a:latin typeface="Arial Narrow" panose="020B0604020202020204" pitchFamily="34" charset="0"/>
              <a:cs typeface="Arial Narrow" panose="020B0604020202020204" pitchFamily="34" charset="0"/>
            </a:endParaRPr>
          </a:p>
        </p:txBody>
      </p:sp>
      <p:sp>
        <p:nvSpPr>
          <p:cNvPr id="9" name="Google Shape;204;p7">
            <a:extLst>
              <a:ext uri="{FF2B5EF4-FFF2-40B4-BE49-F238E27FC236}">
                <a16:creationId xmlns:a16="http://schemas.microsoft.com/office/drawing/2014/main" id="{08629C2A-7258-8C44-8350-8AA8893DE79A}"/>
              </a:ext>
            </a:extLst>
          </p:cNvPr>
          <p:cNvSpPr txBox="1"/>
          <p:nvPr/>
        </p:nvSpPr>
        <p:spPr>
          <a:xfrm>
            <a:off x="4960801" y="1603968"/>
            <a:ext cx="2999968" cy="276999"/>
          </a:xfrm>
          <a:prstGeom prst="rect">
            <a:avLst/>
          </a:prstGeom>
          <a:noFill/>
          <a:ln>
            <a:noFill/>
          </a:ln>
        </p:spPr>
        <p:txBody>
          <a:bodyPr spcFirstLastPara="1" wrap="square" lIns="0" tIns="0" rIns="0" bIns="0" anchor="t" anchorCtr="0">
            <a:spAutoFit/>
          </a:bodyPr>
          <a:lstStyle/>
          <a:p>
            <a:pPr algn="ctr"/>
            <a:r>
              <a:rPr lang="en-US" dirty="0">
                <a:solidFill>
                  <a:schemeClr val="tx1">
                    <a:lumMod val="75000"/>
                    <a:lumOff val="25000"/>
                  </a:schemeClr>
                </a:solidFill>
                <a:latin typeface="Arial Narrow" panose="020B0604020202020204" pitchFamily="34" charset="0"/>
                <a:ea typeface="Poppins Medium"/>
                <a:cs typeface="Arial Narrow" panose="020B0604020202020204" pitchFamily="34" charset="0"/>
                <a:sym typeface="Poppins Medium"/>
              </a:rPr>
              <a:t>Text messages</a:t>
            </a:r>
            <a:endParaRPr dirty="0">
              <a:solidFill>
                <a:schemeClr val="tx1">
                  <a:lumMod val="75000"/>
                  <a:lumOff val="25000"/>
                </a:schemeClr>
              </a:solidFill>
              <a:latin typeface="Arial Narrow" panose="020B0604020202020204" pitchFamily="34" charset="0"/>
              <a:cs typeface="Arial Narrow" panose="020B0604020202020204" pitchFamily="34" charset="0"/>
            </a:endParaRPr>
          </a:p>
        </p:txBody>
      </p:sp>
      <p:pic>
        <p:nvPicPr>
          <p:cNvPr id="10" name="Picture 9" descr="Graphical user interface, text, application&#10;&#10;Description automatically generated">
            <a:extLst>
              <a:ext uri="{FF2B5EF4-FFF2-40B4-BE49-F238E27FC236}">
                <a16:creationId xmlns:a16="http://schemas.microsoft.com/office/drawing/2014/main" id="{75492875-9453-6642-B99C-E01F11DAC0F5}"/>
              </a:ext>
            </a:extLst>
          </p:cNvPr>
          <p:cNvPicPr/>
          <p:nvPr/>
        </p:nvPicPr>
        <p:blipFill>
          <a:blip r:embed="rId2" cstate="email">
            <a:extLst>
              <a:ext uri="{28A0092B-C50C-407E-A947-70E740481C1C}">
                <a14:useLocalDpi xmlns:a14="http://schemas.microsoft.com/office/drawing/2010/main"/>
              </a:ext>
            </a:extLst>
          </a:blip>
          <a:stretch>
            <a:fillRect/>
          </a:stretch>
        </p:blipFill>
        <p:spPr>
          <a:xfrm>
            <a:off x="5308433" y="1867084"/>
            <a:ext cx="2330477" cy="4651565"/>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C8F504BB-1094-CE46-AE09-0532A5AEF934}"/>
              </a:ext>
            </a:extLst>
          </p:cNvPr>
          <p:cNvPicPr/>
          <p:nvPr/>
        </p:nvPicPr>
        <p:blipFill>
          <a:blip r:embed="rId2" cstate="email">
            <a:extLst>
              <a:ext uri="{28A0092B-C50C-407E-A947-70E740481C1C}">
                <a14:useLocalDpi xmlns:a14="http://schemas.microsoft.com/office/drawing/2010/main"/>
              </a:ext>
            </a:extLst>
          </a:blip>
          <a:stretch>
            <a:fillRect/>
          </a:stretch>
        </p:blipFill>
        <p:spPr>
          <a:xfrm>
            <a:off x="2343906" y="1876048"/>
            <a:ext cx="2330477" cy="4651565"/>
          </a:xfrm>
          <a:prstGeom prst="rect">
            <a:avLst/>
          </a:prstGeom>
        </p:spPr>
      </p:pic>
      <p:grpSp>
        <p:nvGrpSpPr>
          <p:cNvPr id="14" name="Group 13">
            <a:extLst>
              <a:ext uri="{FF2B5EF4-FFF2-40B4-BE49-F238E27FC236}">
                <a16:creationId xmlns:a16="http://schemas.microsoft.com/office/drawing/2014/main" id="{ADF792CE-2E10-F742-BC2B-61BEB067B442}"/>
              </a:ext>
            </a:extLst>
          </p:cNvPr>
          <p:cNvGrpSpPr/>
          <p:nvPr/>
        </p:nvGrpSpPr>
        <p:grpSpPr>
          <a:xfrm>
            <a:off x="8105235" y="1867083"/>
            <a:ext cx="2330477" cy="4651565"/>
            <a:chOff x="9490628" y="1982905"/>
            <a:chExt cx="2330477" cy="4651565"/>
          </a:xfrm>
        </p:grpSpPr>
        <p:pic>
          <p:nvPicPr>
            <p:cNvPr id="15" name="Picture 14" descr="Graphical user interface, text, application&#10;&#10;Description automatically generated">
              <a:extLst>
                <a:ext uri="{FF2B5EF4-FFF2-40B4-BE49-F238E27FC236}">
                  <a16:creationId xmlns:a16="http://schemas.microsoft.com/office/drawing/2014/main" id="{3EF5B975-5083-324A-A5AD-63AE60F9C6DE}"/>
                </a:ext>
              </a:extLst>
            </p:cNvPr>
            <p:cNvPicPr/>
            <p:nvPr/>
          </p:nvPicPr>
          <p:blipFill>
            <a:blip r:embed="rId2" cstate="email">
              <a:extLst>
                <a:ext uri="{28A0092B-C50C-407E-A947-70E740481C1C}">
                  <a14:useLocalDpi xmlns:a14="http://schemas.microsoft.com/office/drawing/2010/main"/>
                </a:ext>
              </a:extLst>
            </a:blip>
            <a:stretch>
              <a:fillRect/>
            </a:stretch>
          </p:blipFill>
          <p:spPr>
            <a:xfrm>
              <a:off x="9490628" y="1982905"/>
              <a:ext cx="2330477" cy="4651565"/>
            </a:xfrm>
            <a:prstGeom prst="rect">
              <a:avLst/>
            </a:prstGeom>
          </p:spPr>
        </p:pic>
        <p:grpSp>
          <p:nvGrpSpPr>
            <p:cNvPr id="16" name="Group 15">
              <a:extLst>
                <a:ext uri="{FF2B5EF4-FFF2-40B4-BE49-F238E27FC236}">
                  <a16:creationId xmlns:a16="http://schemas.microsoft.com/office/drawing/2014/main" id="{A88D8FC0-B71D-934F-B906-DFF4071492CB}"/>
                </a:ext>
              </a:extLst>
            </p:cNvPr>
            <p:cNvGrpSpPr/>
            <p:nvPr/>
          </p:nvGrpSpPr>
          <p:grpSpPr>
            <a:xfrm>
              <a:off x="9687016" y="2582427"/>
              <a:ext cx="1940165" cy="3434594"/>
              <a:chOff x="9687016" y="2582427"/>
              <a:chExt cx="1940165" cy="3434594"/>
            </a:xfrm>
          </p:grpSpPr>
          <p:grpSp>
            <p:nvGrpSpPr>
              <p:cNvPr id="17" name="Group 16">
                <a:extLst>
                  <a:ext uri="{FF2B5EF4-FFF2-40B4-BE49-F238E27FC236}">
                    <a16:creationId xmlns:a16="http://schemas.microsoft.com/office/drawing/2014/main" id="{E40CBA51-9414-6D42-B6BE-40670525F132}"/>
                  </a:ext>
                </a:extLst>
              </p:cNvPr>
              <p:cNvGrpSpPr/>
              <p:nvPr/>
            </p:nvGrpSpPr>
            <p:grpSpPr>
              <a:xfrm>
                <a:off x="9687016" y="2582427"/>
                <a:ext cx="1940165" cy="3274936"/>
                <a:chOff x="9794760" y="2795138"/>
                <a:chExt cx="1811578" cy="3057884"/>
              </a:xfrm>
            </p:grpSpPr>
            <p:pic>
              <p:nvPicPr>
                <p:cNvPr id="19" name="Picture 18">
                  <a:extLst>
                    <a:ext uri="{FF2B5EF4-FFF2-40B4-BE49-F238E27FC236}">
                      <a16:creationId xmlns:a16="http://schemas.microsoft.com/office/drawing/2014/main" id="{9D4AF86C-E759-4C48-A82F-A8F4523FFF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96316" y="2795138"/>
                  <a:ext cx="1810022" cy="2420676"/>
                </a:xfrm>
                <a:prstGeom prst="rect">
                  <a:avLst/>
                </a:prstGeom>
              </p:spPr>
            </p:pic>
            <p:pic>
              <p:nvPicPr>
                <p:cNvPr id="20" name="Picture 19">
                  <a:extLst>
                    <a:ext uri="{FF2B5EF4-FFF2-40B4-BE49-F238E27FC236}">
                      <a16:creationId xmlns:a16="http://schemas.microsoft.com/office/drawing/2014/main" id="{4540272E-2CBA-3B44-BE5B-5E8A21A6DA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4760" y="5180205"/>
                  <a:ext cx="1810022" cy="672817"/>
                </a:xfrm>
                <a:prstGeom prst="rect">
                  <a:avLst/>
                </a:prstGeom>
              </p:spPr>
            </p:pic>
          </p:grpSp>
          <p:sp>
            <p:nvSpPr>
              <p:cNvPr id="18" name="Rectangle 17">
                <a:extLst>
                  <a:ext uri="{FF2B5EF4-FFF2-40B4-BE49-F238E27FC236}">
                    <a16:creationId xmlns:a16="http://schemas.microsoft.com/office/drawing/2014/main" id="{791B15B6-A574-5240-AB2B-EF2DD1ADF087}"/>
                  </a:ext>
                </a:extLst>
              </p:cNvPr>
              <p:cNvSpPr/>
              <p:nvPr/>
            </p:nvSpPr>
            <p:spPr>
              <a:xfrm>
                <a:off x="9687016" y="5857363"/>
                <a:ext cx="1938499" cy="159658"/>
              </a:xfrm>
              <a:prstGeom prst="rect">
                <a:avLst/>
              </a:prstGeom>
              <a:solidFill>
                <a:srgbClr val="E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4020202020204" pitchFamily="34" charset="0"/>
                </a:endParaRPr>
              </a:p>
            </p:txBody>
          </p:sp>
        </p:grpSp>
      </p:grpSp>
      <p:pic>
        <p:nvPicPr>
          <p:cNvPr id="22" name="Picture 21" descr="A picture containing text, vector graphics, toy&#10;&#10;Description automatically generated">
            <a:extLst>
              <a:ext uri="{FF2B5EF4-FFF2-40B4-BE49-F238E27FC236}">
                <a16:creationId xmlns:a16="http://schemas.microsoft.com/office/drawing/2014/main" id="{0889F0EA-0D00-CF48-B2A5-B4C09BC2F3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70503" y="4660140"/>
            <a:ext cx="2219699" cy="2324156"/>
          </a:xfrm>
          <a:prstGeom prst="rect">
            <a:avLst/>
          </a:prstGeom>
        </p:spPr>
      </p:pic>
      <p:pic>
        <p:nvPicPr>
          <p:cNvPr id="2052" name="Picture 4" descr="Wireframe of the Elsa Health Assistant tool ">
            <a:extLst>
              <a:ext uri="{FF2B5EF4-FFF2-40B4-BE49-F238E27FC236}">
                <a16:creationId xmlns:a16="http://schemas.microsoft.com/office/drawing/2014/main" id="{75FA7CD8-1ADC-0342-90E0-8E6723B9F6F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543319" y="2461109"/>
            <a:ext cx="1935916" cy="34995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picture containing text, vector graphics&#10;&#10;Description automatically generated">
            <a:extLst>
              <a:ext uri="{FF2B5EF4-FFF2-40B4-BE49-F238E27FC236}">
                <a16:creationId xmlns:a16="http://schemas.microsoft.com/office/drawing/2014/main" id="{610886C4-5CF9-804E-A618-856188E83A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0942" y="4128232"/>
            <a:ext cx="3025306" cy="2399382"/>
          </a:xfrm>
          <a:prstGeom prst="rect">
            <a:avLst/>
          </a:prstGeom>
        </p:spPr>
      </p:pic>
    </p:spTree>
    <p:extLst>
      <p:ext uri="{BB962C8B-B14F-4D97-AF65-F5344CB8AC3E}">
        <p14:creationId xmlns:p14="http://schemas.microsoft.com/office/powerpoint/2010/main" val="2459182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8E4B5529-FE7C-914C-B5F4-7C5081C9680A}"/>
              </a:ext>
            </a:extLst>
          </p:cNvPr>
          <p:cNvSpPr txBox="1">
            <a:spLocks/>
          </p:cNvSpPr>
          <p:nvPr/>
        </p:nvSpPr>
        <p:spPr>
          <a:xfrm>
            <a:off x="304228" y="212995"/>
            <a:ext cx="11583544" cy="2529923"/>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8AD03"/>
                </a:solidFill>
                <a:latin typeface="Univers Condensed" panose="020B0606020202060204" pitchFamily="34" charset="0"/>
              </a:rPr>
              <a:t>BIG RISKS </a:t>
            </a:r>
            <a:br>
              <a:rPr lang="en-GB" b="1" dirty="0">
                <a:solidFill>
                  <a:srgbClr val="F8AD03"/>
                </a:solidFill>
                <a:latin typeface="Univers Condensed" panose="020B0606020202060204" pitchFamily="34" charset="0"/>
              </a:rPr>
            </a:br>
            <a:r>
              <a:rPr lang="en-GB" b="1" dirty="0">
                <a:solidFill>
                  <a:srgbClr val="F8AD03"/>
                </a:solidFill>
                <a:latin typeface="Univers Condensed" panose="020B0606020202060204" pitchFamily="34" charset="0"/>
              </a:rPr>
              <a:t>BIG OPPORTUNITIES</a:t>
            </a:r>
          </a:p>
          <a:p>
            <a:r>
              <a:rPr lang="en-GB" b="1" dirty="0">
                <a:solidFill>
                  <a:srgbClr val="F8AD03"/>
                </a:solidFill>
                <a:latin typeface="Univers Condensed" panose="020B0606020202060204" pitchFamily="34" charset="0"/>
              </a:rPr>
              <a:t>BIG UNKNOWNS</a:t>
            </a:r>
          </a:p>
          <a:p>
            <a:r>
              <a:rPr lang="en-GB" b="1" dirty="0">
                <a:solidFill>
                  <a:schemeClr val="tx1">
                    <a:lumMod val="75000"/>
                    <a:lumOff val="25000"/>
                  </a:schemeClr>
                </a:solidFill>
                <a:latin typeface="Univers Condensed" panose="020B0606020202060204" pitchFamily="34" charset="0"/>
              </a:rPr>
              <a:t>Time for big thinking.</a:t>
            </a:r>
          </a:p>
        </p:txBody>
      </p:sp>
      <p:grpSp>
        <p:nvGrpSpPr>
          <p:cNvPr id="54" name="Group 53">
            <a:extLst>
              <a:ext uri="{FF2B5EF4-FFF2-40B4-BE49-F238E27FC236}">
                <a16:creationId xmlns:a16="http://schemas.microsoft.com/office/drawing/2014/main" id="{478A7AF6-7E13-C340-94AC-087F1BCCCADD}"/>
              </a:ext>
            </a:extLst>
          </p:cNvPr>
          <p:cNvGrpSpPr/>
          <p:nvPr/>
        </p:nvGrpSpPr>
        <p:grpSpPr>
          <a:xfrm>
            <a:off x="909861" y="3573241"/>
            <a:ext cx="9982159" cy="2763292"/>
            <a:chOff x="909861" y="2865669"/>
            <a:chExt cx="9982159" cy="2763292"/>
          </a:xfrm>
        </p:grpSpPr>
        <p:sp>
          <p:nvSpPr>
            <p:cNvPr id="37" name="Content Placeholder 2">
              <a:extLst>
                <a:ext uri="{FF2B5EF4-FFF2-40B4-BE49-F238E27FC236}">
                  <a16:creationId xmlns:a16="http://schemas.microsoft.com/office/drawing/2014/main" id="{E0B5578D-C345-9E41-9B00-36DD8D21536C}"/>
                </a:ext>
              </a:extLst>
            </p:cNvPr>
            <p:cNvSpPr txBox="1">
              <a:spLocks/>
            </p:cNvSpPr>
            <p:nvPr/>
          </p:nvSpPr>
          <p:spPr>
            <a:xfrm>
              <a:off x="909861" y="5001539"/>
              <a:ext cx="2097115" cy="5909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Resources </a:t>
              </a:r>
              <a:br>
                <a:rPr lang="en-GB" sz="1800" dirty="0">
                  <a:solidFill>
                    <a:schemeClr val="tx1">
                      <a:lumMod val="75000"/>
                      <a:lumOff val="25000"/>
                    </a:schemeClr>
                  </a:solidFill>
                  <a:latin typeface="Arial Narrow" panose="020B0604020202020204" pitchFamily="34" charset="0"/>
                  <a:cs typeface="Arial Narrow" panose="020B0604020202020204" pitchFamily="34" charset="0"/>
                </a:rPr>
              </a:br>
              <a:r>
                <a:rPr lang="en-GB" sz="1800" dirty="0">
                  <a:solidFill>
                    <a:schemeClr val="tx1">
                      <a:lumMod val="75000"/>
                      <a:lumOff val="25000"/>
                    </a:schemeClr>
                  </a:solidFill>
                  <a:latin typeface="Arial Narrow" panose="020B0604020202020204" pitchFamily="34" charset="0"/>
                  <a:cs typeface="Arial Narrow" panose="020B0604020202020204" pitchFamily="34" charset="0"/>
                </a:rPr>
                <a:t>rolled into one</a:t>
              </a:r>
            </a:p>
          </p:txBody>
        </p:sp>
        <p:sp>
          <p:nvSpPr>
            <p:cNvPr id="40" name="Content Placeholder 2">
              <a:extLst>
                <a:ext uri="{FF2B5EF4-FFF2-40B4-BE49-F238E27FC236}">
                  <a16:creationId xmlns:a16="http://schemas.microsoft.com/office/drawing/2014/main" id="{6275D15B-9807-7D4A-9D4B-01F074BDA8FD}"/>
                </a:ext>
              </a:extLst>
            </p:cNvPr>
            <p:cNvSpPr txBox="1">
              <a:spLocks/>
            </p:cNvSpPr>
            <p:nvPr/>
          </p:nvSpPr>
          <p:spPr>
            <a:xfrm>
              <a:off x="3573548" y="5016351"/>
              <a:ext cx="2097115" cy="5909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Cost-effectiveness evidence for advocacy </a:t>
              </a:r>
            </a:p>
          </p:txBody>
        </p:sp>
        <p:sp>
          <p:nvSpPr>
            <p:cNvPr id="42" name="Content Placeholder 2">
              <a:extLst>
                <a:ext uri="{FF2B5EF4-FFF2-40B4-BE49-F238E27FC236}">
                  <a16:creationId xmlns:a16="http://schemas.microsoft.com/office/drawing/2014/main" id="{392D3575-0904-A045-9720-7664364448D2}"/>
                </a:ext>
              </a:extLst>
            </p:cNvPr>
            <p:cNvSpPr txBox="1">
              <a:spLocks/>
            </p:cNvSpPr>
            <p:nvPr/>
          </p:nvSpPr>
          <p:spPr>
            <a:xfrm>
              <a:off x="5718019" y="5038030"/>
              <a:ext cx="3095397" cy="5909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Long-term economic </a:t>
              </a:r>
              <a:br>
                <a:rPr lang="en-GB" sz="1800" dirty="0">
                  <a:solidFill>
                    <a:schemeClr val="tx1">
                      <a:lumMod val="75000"/>
                      <a:lumOff val="25000"/>
                    </a:schemeClr>
                  </a:solidFill>
                  <a:latin typeface="Arial Narrow" panose="020B0604020202020204" pitchFamily="34" charset="0"/>
                  <a:cs typeface="Arial Narrow" panose="020B0604020202020204" pitchFamily="34" charset="0"/>
                </a:rPr>
              </a:br>
              <a:r>
                <a:rPr lang="en-GB" sz="1800" dirty="0">
                  <a:solidFill>
                    <a:schemeClr val="tx1">
                      <a:lumMod val="75000"/>
                      <a:lumOff val="25000"/>
                    </a:schemeClr>
                  </a:solidFill>
                  <a:latin typeface="Arial Narrow" panose="020B0604020202020204" pitchFamily="34" charset="0"/>
                  <a:cs typeface="Arial Narrow" panose="020B0604020202020204" pitchFamily="34" charset="0"/>
                </a:rPr>
                <a:t>opportunities for children </a:t>
              </a:r>
            </a:p>
          </p:txBody>
        </p:sp>
        <p:sp>
          <p:nvSpPr>
            <p:cNvPr id="41" name="Content Placeholder 2">
              <a:extLst>
                <a:ext uri="{FF2B5EF4-FFF2-40B4-BE49-F238E27FC236}">
                  <a16:creationId xmlns:a16="http://schemas.microsoft.com/office/drawing/2014/main" id="{72447497-FBEE-7E44-B79C-4B9CDF7F2048}"/>
                </a:ext>
              </a:extLst>
            </p:cNvPr>
            <p:cNvSpPr txBox="1">
              <a:spLocks/>
            </p:cNvSpPr>
            <p:nvPr/>
          </p:nvSpPr>
          <p:spPr>
            <a:xfrm>
              <a:off x="9156536" y="5026575"/>
              <a:ext cx="1617129" cy="5909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solidFill>
                    <a:schemeClr val="tx1">
                      <a:lumMod val="75000"/>
                      <a:lumOff val="25000"/>
                    </a:schemeClr>
                  </a:solidFill>
                  <a:latin typeface="Arial Narrow" panose="020B0604020202020204" pitchFamily="34" charset="0"/>
                  <a:cs typeface="Arial Narrow" panose="020B0604020202020204" pitchFamily="34" charset="0"/>
                </a:rPr>
                <a:t>Crossing the digital divide </a:t>
              </a:r>
            </a:p>
          </p:txBody>
        </p:sp>
        <p:grpSp>
          <p:nvGrpSpPr>
            <p:cNvPr id="22" name="Group 21">
              <a:extLst>
                <a:ext uri="{FF2B5EF4-FFF2-40B4-BE49-F238E27FC236}">
                  <a16:creationId xmlns:a16="http://schemas.microsoft.com/office/drawing/2014/main" id="{E529067B-B0F3-0447-8E0D-78378D02541C}"/>
                </a:ext>
              </a:extLst>
            </p:cNvPr>
            <p:cNvGrpSpPr/>
            <p:nvPr/>
          </p:nvGrpSpPr>
          <p:grpSpPr>
            <a:xfrm>
              <a:off x="1044768" y="2865669"/>
              <a:ext cx="1962208" cy="1951576"/>
              <a:chOff x="7435186" y="1615649"/>
              <a:chExt cx="1962208" cy="1951576"/>
            </a:xfrm>
          </p:grpSpPr>
          <p:sp>
            <p:nvSpPr>
              <p:cNvPr id="23" name="Oval 22">
                <a:extLst>
                  <a:ext uri="{FF2B5EF4-FFF2-40B4-BE49-F238E27FC236}">
                    <a16:creationId xmlns:a16="http://schemas.microsoft.com/office/drawing/2014/main" id="{5023F400-0886-3A44-B5A1-6FAAB82AE861}"/>
                  </a:ext>
                </a:extLst>
              </p:cNvPr>
              <p:cNvSpPr/>
              <p:nvPr/>
            </p:nvSpPr>
            <p:spPr>
              <a:xfrm>
                <a:off x="7477719" y="1615649"/>
                <a:ext cx="1919675" cy="1919674"/>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Univers Condensed" panose="020B0606020202060204" pitchFamily="34" charset="0"/>
                </a:endParaRPr>
              </a:p>
            </p:txBody>
          </p:sp>
          <p:sp>
            <p:nvSpPr>
              <p:cNvPr id="24" name="Oval 23">
                <a:extLst>
                  <a:ext uri="{FF2B5EF4-FFF2-40B4-BE49-F238E27FC236}">
                    <a16:creationId xmlns:a16="http://schemas.microsoft.com/office/drawing/2014/main" id="{5825DA49-F2B4-6E4A-B2DE-E19F6802A567}"/>
                  </a:ext>
                </a:extLst>
              </p:cNvPr>
              <p:cNvSpPr/>
              <p:nvPr/>
            </p:nvSpPr>
            <p:spPr>
              <a:xfrm>
                <a:off x="7435186" y="1647550"/>
                <a:ext cx="1919675" cy="19196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Condensed" panose="020B0606020202060204" pitchFamily="34" charset="0"/>
                </a:endParaRPr>
              </a:p>
            </p:txBody>
          </p:sp>
        </p:grpSp>
        <p:grpSp>
          <p:nvGrpSpPr>
            <p:cNvPr id="34" name="Group 33">
              <a:extLst>
                <a:ext uri="{FF2B5EF4-FFF2-40B4-BE49-F238E27FC236}">
                  <a16:creationId xmlns:a16="http://schemas.microsoft.com/office/drawing/2014/main" id="{FC87D253-B8F4-5742-B787-BD0A2FBC650D}"/>
                </a:ext>
              </a:extLst>
            </p:cNvPr>
            <p:cNvGrpSpPr/>
            <p:nvPr/>
          </p:nvGrpSpPr>
          <p:grpSpPr>
            <a:xfrm>
              <a:off x="3708455" y="2865669"/>
              <a:ext cx="1962208" cy="1951576"/>
              <a:chOff x="7435186" y="1615649"/>
              <a:chExt cx="1962208" cy="1951576"/>
            </a:xfrm>
          </p:grpSpPr>
          <p:sp>
            <p:nvSpPr>
              <p:cNvPr id="39" name="Oval 38">
                <a:extLst>
                  <a:ext uri="{FF2B5EF4-FFF2-40B4-BE49-F238E27FC236}">
                    <a16:creationId xmlns:a16="http://schemas.microsoft.com/office/drawing/2014/main" id="{066ACAF1-B88E-3D4B-8938-E77FA9EA314E}"/>
                  </a:ext>
                </a:extLst>
              </p:cNvPr>
              <p:cNvSpPr/>
              <p:nvPr/>
            </p:nvSpPr>
            <p:spPr>
              <a:xfrm>
                <a:off x="7477719" y="1615649"/>
                <a:ext cx="1919675" cy="1919674"/>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Univers Condensed" panose="020B0606020202060204" pitchFamily="34" charset="0"/>
                </a:endParaRPr>
              </a:p>
            </p:txBody>
          </p:sp>
          <p:sp>
            <p:nvSpPr>
              <p:cNvPr id="45" name="Oval 44">
                <a:extLst>
                  <a:ext uri="{FF2B5EF4-FFF2-40B4-BE49-F238E27FC236}">
                    <a16:creationId xmlns:a16="http://schemas.microsoft.com/office/drawing/2014/main" id="{C579ED5E-297B-7546-8F8A-4A7F38E6AC6B}"/>
                  </a:ext>
                </a:extLst>
              </p:cNvPr>
              <p:cNvSpPr/>
              <p:nvPr/>
            </p:nvSpPr>
            <p:spPr>
              <a:xfrm>
                <a:off x="7435186" y="1647550"/>
                <a:ext cx="1919675" cy="19196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Condensed" panose="020B0606020202060204" pitchFamily="34" charset="0"/>
                </a:endParaRPr>
              </a:p>
            </p:txBody>
          </p:sp>
        </p:grpSp>
        <p:grpSp>
          <p:nvGrpSpPr>
            <p:cNvPr id="47" name="Group 46">
              <a:extLst>
                <a:ext uri="{FF2B5EF4-FFF2-40B4-BE49-F238E27FC236}">
                  <a16:creationId xmlns:a16="http://schemas.microsoft.com/office/drawing/2014/main" id="{5EC9FC32-2A91-AB45-857A-11A42A7C5E54}"/>
                </a:ext>
              </a:extLst>
            </p:cNvPr>
            <p:cNvGrpSpPr/>
            <p:nvPr/>
          </p:nvGrpSpPr>
          <p:grpSpPr>
            <a:xfrm>
              <a:off x="6305881" y="2865669"/>
              <a:ext cx="1962208" cy="1951576"/>
              <a:chOff x="7435186" y="1615649"/>
              <a:chExt cx="1962208" cy="1951576"/>
            </a:xfrm>
          </p:grpSpPr>
          <p:sp>
            <p:nvSpPr>
              <p:cNvPr id="48" name="Oval 47">
                <a:extLst>
                  <a:ext uri="{FF2B5EF4-FFF2-40B4-BE49-F238E27FC236}">
                    <a16:creationId xmlns:a16="http://schemas.microsoft.com/office/drawing/2014/main" id="{5969EBC4-F65B-6742-86C4-33CFA13DA6CB}"/>
                  </a:ext>
                </a:extLst>
              </p:cNvPr>
              <p:cNvSpPr/>
              <p:nvPr/>
            </p:nvSpPr>
            <p:spPr>
              <a:xfrm>
                <a:off x="7477719" y="1615649"/>
                <a:ext cx="1919675" cy="1919674"/>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Univers Condensed" panose="020B0606020202060204" pitchFamily="34" charset="0"/>
                </a:endParaRPr>
              </a:p>
            </p:txBody>
          </p:sp>
          <p:sp>
            <p:nvSpPr>
              <p:cNvPr id="49" name="Oval 48">
                <a:extLst>
                  <a:ext uri="{FF2B5EF4-FFF2-40B4-BE49-F238E27FC236}">
                    <a16:creationId xmlns:a16="http://schemas.microsoft.com/office/drawing/2014/main" id="{2ED96A8F-6E81-CF49-AC01-1D0E900457C4}"/>
                  </a:ext>
                </a:extLst>
              </p:cNvPr>
              <p:cNvSpPr/>
              <p:nvPr/>
            </p:nvSpPr>
            <p:spPr>
              <a:xfrm>
                <a:off x="7435186" y="1647550"/>
                <a:ext cx="1919675" cy="19196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Condensed" panose="020B0606020202060204" pitchFamily="34" charset="0"/>
                </a:endParaRPr>
              </a:p>
            </p:txBody>
          </p:sp>
        </p:grpSp>
        <p:grpSp>
          <p:nvGrpSpPr>
            <p:cNvPr id="50" name="Group 49">
              <a:extLst>
                <a:ext uri="{FF2B5EF4-FFF2-40B4-BE49-F238E27FC236}">
                  <a16:creationId xmlns:a16="http://schemas.microsoft.com/office/drawing/2014/main" id="{15A6696E-E37D-4C4E-9BD4-A3D999BE3D9F}"/>
                </a:ext>
              </a:extLst>
            </p:cNvPr>
            <p:cNvGrpSpPr/>
            <p:nvPr/>
          </p:nvGrpSpPr>
          <p:grpSpPr>
            <a:xfrm>
              <a:off x="8929812" y="2865669"/>
              <a:ext cx="1962208" cy="1951576"/>
              <a:chOff x="7435186" y="1615649"/>
              <a:chExt cx="1962208" cy="1951576"/>
            </a:xfrm>
          </p:grpSpPr>
          <p:sp>
            <p:nvSpPr>
              <p:cNvPr id="51" name="Oval 50">
                <a:extLst>
                  <a:ext uri="{FF2B5EF4-FFF2-40B4-BE49-F238E27FC236}">
                    <a16:creationId xmlns:a16="http://schemas.microsoft.com/office/drawing/2014/main" id="{90ADE398-5876-7341-A755-259D6F0EC4B5}"/>
                  </a:ext>
                </a:extLst>
              </p:cNvPr>
              <p:cNvSpPr/>
              <p:nvPr/>
            </p:nvSpPr>
            <p:spPr>
              <a:xfrm>
                <a:off x="7477719" y="1615649"/>
                <a:ext cx="1919675" cy="1919674"/>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Univers Condensed" panose="020B0606020202060204" pitchFamily="34" charset="0"/>
                </a:endParaRPr>
              </a:p>
            </p:txBody>
          </p:sp>
          <p:sp>
            <p:nvSpPr>
              <p:cNvPr id="52" name="Oval 51">
                <a:extLst>
                  <a:ext uri="{FF2B5EF4-FFF2-40B4-BE49-F238E27FC236}">
                    <a16:creationId xmlns:a16="http://schemas.microsoft.com/office/drawing/2014/main" id="{7E1DB313-F547-FA4A-9751-9B9C5E0AA051}"/>
                  </a:ext>
                </a:extLst>
              </p:cNvPr>
              <p:cNvSpPr/>
              <p:nvPr/>
            </p:nvSpPr>
            <p:spPr>
              <a:xfrm>
                <a:off x="7435186" y="1647550"/>
                <a:ext cx="1919675" cy="19196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Condensed" panose="020B0606020202060204" pitchFamily="34" charset="0"/>
                </a:endParaRPr>
              </a:p>
            </p:txBody>
          </p:sp>
        </p:grpSp>
        <p:pic>
          <p:nvPicPr>
            <p:cNvPr id="8" name="Graphic 7" descr="Wedding cake with solid fill">
              <a:extLst>
                <a:ext uri="{FF2B5EF4-FFF2-40B4-BE49-F238E27FC236}">
                  <a16:creationId xmlns:a16="http://schemas.microsoft.com/office/drawing/2014/main" id="{3E417BB7-56B9-B24E-8BD4-52CB1325470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3265" y="3458827"/>
              <a:ext cx="757767" cy="757767"/>
            </a:xfrm>
            <a:prstGeom prst="rect">
              <a:avLst/>
            </a:prstGeom>
          </p:spPr>
        </p:pic>
        <p:pic>
          <p:nvPicPr>
            <p:cNvPr id="10" name="Graphic 9" descr="Money with solid fill">
              <a:extLst>
                <a:ext uri="{FF2B5EF4-FFF2-40B4-BE49-F238E27FC236}">
                  <a16:creationId xmlns:a16="http://schemas.microsoft.com/office/drawing/2014/main" id="{62FDD804-0A20-354C-A317-26ED3EBC6D6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25187" y="3426926"/>
              <a:ext cx="757767" cy="757767"/>
            </a:xfrm>
            <a:prstGeom prst="rect">
              <a:avLst/>
            </a:prstGeom>
          </p:spPr>
        </p:pic>
        <p:pic>
          <p:nvPicPr>
            <p:cNvPr id="13" name="Graphic 12" descr="Telescope with solid fill">
              <a:extLst>
                <a:ext uri="{FF2B5EF4-FFF2-40B4-BE49-F238E27FC236}">
                  <a16:creationId xmlns:a16="http://schemas.microsoft.com/office/drawing/2014/main" id="{C44709AC-08D8-FD46-9241-F6B15E6AEF7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80079" y="3458827"/>
              <a:ext cx="757767" cy="757767"/>
            </a:xfrm>
            <a:prstGeom prst="rect">
              <a:avLst/>
            </a:prstGeom>
          </p:spPr>
        </p:pic>
        <p:grpSp>
          <p:nvGrpSpPr>
            <p:cNvPr id="53" name="Group 52">
              <a:extLst>
                <a:ext uri="{FF2B5EF4-FFF2-40B4-BE49-F238E27FC236}">
                  <a16:creationId xmlns:a16="http://schemas.microsoft.com/office/drawing/2014/main" id="{46E4D64F-ACF1-7E44-8C27-7C701134CFC3}"/>
                </a:ext>
              </a:extLst>
            </p:cNvPr>
            <p:cNvGrpSpPr/>
            <p:nvPr/>
          </p:nvGrpSpPr>
          <p:grpSpPr>
            <a:xfrm>
              <a:off x="9537922" y="3344791"/>
              <a:ext cx="735464" cy="871803"/>
              <a:chOff x="9371755" y="3109359"/>
              <a:chExt cx="1017627" cy="1206272"/>
            </a:xfrm>
          </p:grpSpPr>
          <p:pic>
            <p:nvPicPr>
              <p:cNvPr id="17" name="Graphic 16" descr="No Phones with solid fill">
                <a:extLst>
                  <a:ext uri="{FF2B5EF4-FFF2-40B4-BE49-F238E27FC236}">
                    <a16:creationId xmlns:a16="http://schemas.microsoft.com/office/drawing/2014/main" id="{10C6A9A0-78A8-A449-BA6D-7F4EF8DEA5BE}"/>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474982" y="3401231"/>
                <a:ext cx="914400" cy="914400"/>
              </a:xfrm>
              <a:prstGeom prst="rect">
                <a:avLst/>
              </a:prstGeom>
            </p:spPr>
          </p:pic>
          <p:pic>
            <p:nvPicPr>
              <p:cNvPr id="21" name="Graphic 20" descr="Wireless with solid fill">
                <a:extLst>
                  <a:ext uri="{FF2B5EF4-FFF2-40B4-BE49-F238E27FC236}">
                    <a16:creationId xmlns:a16="http://schemas.microsoft.com/office/drawing/2014/main" id="{54FDAEFD-10F9-0144-BBD7-5EBEFBE406E1}"/>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371755" y="3109359"/>
                <a:ext cx="517894" cy="517894"/>
              </a:xfrm>
              <a:prstGeom prst="rect">
                <a:avLst/>
              </a:prstGeom>
            </p:spPr>
          </p:pic>
        </p:grpSp>
      </p:grpSp>
    </p:spTree>
    <p:extLst>
      <p:ext uri="{BB962C8B-B14F-4D97-AF65-F5344CB8AC3E}">
        <p14:creationId xmlns:p14="http://schemas.microsoft.com/office/powerpoint/2010/main" val="2437814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3E17D10-77FE-554A-81AD-F24995AED4FD}"/>
              </a:ext>
            </a:extLst>
          </p:cNvPr>
          <p:cNvGrpSpPr/>
          <p:nvPr/>
        </p:nvGrpSpPr>
        <p:grpSpPr>
          <a:xfrm>
            <a:off x="-23" y="0"/>
            <a:ext cx="12192021" cy="6886574"/>
            <a:chOff x="-23" y="0"/>
            <a:chExt cx="12192021" cy="6886574"/>
          </a:xfrm>
        </p:grpSpPr>
        <p:pic>
          <p:nvPicPr>
            <p:cNvPr id="3" name="Picture 2" descr="A picture containing person, outdoor, group, outdoor object&#10;&#10;Description automatically generated">
              <a:extLst>
                <a:ext uri="{FF2B5EF4-FFF2-40B4-BE49-F238E27FC236}">
                  <a16:creationId xmlns:a16="http://schemas.microsoft.com/office/drawing/2014/main" id="{EB847813-752F-7743-9A35-93A22E7DAA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1999" cy="6876000"/>
            </a:xfrm>
            <a:prstGeom prst="rect">
              <a:avLst/>
            </a:prstGeom>
          </p:spPr>
        </p:pic>
        <p:grpSp>
          <p:nvGrpSpPr>
            <p:cNvPr id="38" name="Group 37">
              <a:extLst>
                <a:ext uri="{FF2B5EF4-FFF2-40B4-BE49-F238E27FC236}">
                  <a16:creationId xmlns:a16="http://schemas.microsoft.com/office/drawing/2014/main" id="{5C67749D-0C08-FD4F-AC61-0F66ED2EAEBE}"/>
                </a:ext>
              </a:extLst>
            </p:cNvPr>
            <p:cNvGrpSpPr/>
            <p:nvPr/>
          </p:nvGrpSpPr>
          <p:grpSpPr>
            <a:xfrm>
              <a:off x="-23" y="0"/>
              <a:ext cx="12192021" cy="6886574"/>
              <a:chOff x="4287824" y="0"/>
              <a:chExt cx="12192021" cy="6886574"/>
            </a:xfrm>
          </p:grpSpPr>
          <p:pic>
            <p:nvPicPr>
              <p:cNvPr id="16" name="Google Shape;133;gf702bcd828_5_116" descr="Shape&#10;&#10;Description automatically generated with medium confidence">
                <a:extLst>
                  <a:ext uri="{FF2B5EF4-FFF2-40B4-BE49-F238E27FC236}">
                    <a16:creationId xmlns:a16="http://schemas.microsoft.com/office/drawing/2014/main" id="{007F707D-BD03-934E-A167-5E94A6275E6A}"/>
                  </a:ext>
                </a:extLst>
              </p:cNvPr>
              <p:cNvPicPr preferRelativeResize="0"/>
              <p:nvPr/>
            </p:nvPicPr>
            <p:blipFill rotWithShape="1">
              <a:blip r:embed="rId4" cstate="email">
                <a:alphaModFix amt="64000"/>
                <a:extLst>
                  <a:ext uri="{28A0092B-C50C-407E-A947-70E740481C1C}">
                    <a14:useLocalDpi xmlns:a14="http://schemas.microsoft.com/office/drawing/2010/main"/>
                  </a:ext>
                </a:extLst>
              </a:blip>
              <a:srcRect/>
              <a:stretch/>
            </p:blipFill>
            <p:spPr>
              <a:xfrm>
                <a:off x="4287843" y="0"/>
                <a:ext cx="12191999" cy="2160104"/>
              </a:xfrm>
              <a:prstGeom prst="rect">
                <a:avLst/>
              </a:prstGeom>
              <a:noFill/>
              <a:ln>
                <a:noFill/>
              </a:ln>
            </p:spPr>
          </p:pic>
          <p:pic>
            <p:nvPicPr>
              <p:cNvPr id="18" name="Google Shape;133;gf702bcd828_5_116" descr="Shape&#10;&#10;Description automatically generated with medium confidence">
                <a:extLst>
                  <a:ext uri="{FF2B5EF4-FFF2-40B4-BE49-F238E27FC236}">
                    <a16:creationId xmlns:a16="http://schemas.microsoft.com/office/drawing/2014/main" id="{35BBD581-DB94-A645-8757-31015AC25FF0}"/>
                  </a:ext>
                </a:extLst>
              </p:cNvPr>
              <p:cNvPicPr preferRelativeResize="0"/>
              <p:nvPr/>
            </p:nvPicPr>
            <p:blipFill rotWithShape="1">
              <a:blip r:embed="rId5" cstate="email">
                <a:alphaModFix amt="64000"/>
                <a:extLst>
                  <a:ext uri="{28A0092B-C50C-407E-A947-70E740481C1C}">
                    <a14:useLocalDpi xmlns:a14="http://schemas.microsoft.com/office/drawing/2010/main"/>
                  </a:ext>
                </a:extLst>
              </a:blip>
              <a:srcRect/>
              <a:stretch/>
            </p:blipFill>
            <p:spPr>
              <a:xfrm rot="16200000">
                <a:off x="2879799" y="1408043"/>
                <a:ext cx="6857998" cy="4041916"/>
              </a:xfrm>
              <a:prstGeom prst="rect">
                <a:avLst/>
              </a:prstGeom>
              <a:noFill/>
              <a:ln>
                <a:noFill/>
              </a:ln>
            </p:spPr>
          </p:pic>
          <p:grpSp>
            <p:nvGrpSpPr>
              <p:cNvPr id="5" name="Group 4">
                <a:extLst>
                  <a:ext uri="{FF2B5EF4-FFF2-40B4-BE49-F238E27FC236}">
                    <a16:creationId xmlns:a16="http://schemas.microsoft.com/office/drawing/2014/main" id="{488935B8-B533-AE42-A6C1-6DD63E5D769A}"/>
                  </a:ext>
                </a:extLst>
              </p:cNvPr>
              <p:cNvGrpSpPr/>
              <p:nvPr/>
            </p:nvGrpSpPr>
            <p:grpSpPr>
              <a:xfrm>
                <a:off x="4287824" y="3023668"/>
                <a:ext cx="12192021" cy="3862906"/>
                <a:chOff x="-21" y="2995092"/>
                <a:chExt cx="12192021" cy="3862906"/>
              </a:xfrm>
            </p:grpSpPr>
            <p:pic>
              <p:nvPicPr>
                <p:cNvPr id="19" name="Google Shape;133;gf702bcd828_5_116" descr="Shape&#10;&#10;Description automatically generated with medium confidence">
                  <a:extLst>
                    <a:ext uri="{FF2B5EF4-FFF2-40B4-BE49-F238E27FC236}">
                      <a16:creationId xmlns:a16="http://schemas.microsoft.com/office/drawing/2014/main" id="{DF642BAC-5535-9F4B-A9E7-838A53E9D412}"/>
                    </a:ext>
                  </a:extLst>
                </p:cNvPr>
                <p:cNvPicPr preferRelativeResize="0"/>
                <p:nvPr/>
              </p:nvPicPr>
              <p:blipFill rotWithShape="1">
                <a:blip r:embed="rId4" cstate="email">
                  <a:alphaModFix amt="64000"/>
                  <a:extLst>
                    <a:ext uri="{28A0092B-C50C-407E-A947-70E740481C1C}">
                      <a14:useLocalDpi xmlns:a14="http://schemas.microsoft.com/office/drawing/2010/main"/>
                    </a:ext>
                  </a:extLst>
                </a:blip>
                <a:srcRect/>
                <a:stretch/>
              </p:blipFill>
              <p:spPr>
                <a:xfrm rot="10800000">
                  <a:off x="-2" y="4697894"/>
                  <a:ext cx="12191999" cy="2160104"/>
                </a:xfrm>
                <a:prstGeom prst="rect">
                  <a:avLst/>
                </a:prstGeom>
                <a:noFill/>
                <a:ln>
                  <a:noFill/>
                </a:ln>
              </p:spPr>
            </p:pic>
            <p:pic>
              <p:nvPicPr>
                <p:cNvPr id="24" name="Google Shape;133;gf702bcd828_5_116" descr="Shape&#10;&#10;Description automatically generated with medium confidence">
                  <a:extLst>
                    <a:ext uri="{FF2B5EF4-FFF2-40B4-BE49-F238E27FC236}">
                      <a16:creationId xmlns:a16="http://schemas.microsoft.com/office/drawing/2014/main" id="{AEC33392-BED8-BA48-86DE-F6001E1720CF}"/>
                    </a:ext>
                  </a:extLst>
                </p:cNvPr>
                <p:cNvPicPr preferRelativeResize="0"/>
                <p:nvPr/>
              </p:nvPicPr>
              <p:blipFill rotWithShape="1">
                <a:blip r:embed="rId4" cstate="email">
                  <a:alphaModFix amt="64000"/>
                  <a:extLst>
                    <a:ext uri="{28A0092B-C50C-407E-A947-70E740481C1C}">
                      <a14:useLocalDpi xmlns:a14="http://schemas.microsoft.com/office/drawing/2010/main"/>
                    </a:ext>
                  </a:extLst>
                </a:blip>
                <a:srcRect/>
                <a:stretch/>
              </p:blipFill>
              <p:spPr>
                <a:xfrm rot="10800000">
                  <a:off x="1" y="4697894"/>
                  <a:ext cx="12191999" cy="2160104"/>
                </a:xfrm>
                <a:prstGeom prst="rect">
                  <a:avLst/>
                </a:prstGeom>
                <a:noFill/>
                <a:ln>
                  <a:noFill/>
                </a:ln>
              </p:spPr>
            </p:pic>
            <p:pic>
              <p:nvPicPr>
                <p:cNvPr id="25" name="Google Shape;133;gf702bcd828_5_116" descr="Shape&#10;&#10;Description automatically generated with medium confidence">
                  <a:extLst>
                    <a:ext uri="{FF2B5EF4-FFF2-40B4-BE49-F238E27FC236}">
                      <a16:creationId xmlns:a16="http://schemas.microsoft.com/office/drawing/2014/main" id="{57885090-076C-9147-9411-E70DE571C9EE}"/>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10800000">
                  <a:off x="1" y="4697894"/>
                  <a:ext cx="12191999" cy="2160104"/>
                </a:xfrm>
                <a:prstGeom prst="rect">
                  <a:avLst/>
                </a:prstGeom>
                <a:noFill/>
                <a:ln>
                  <a:noFill/>
                </a:ln>
              </p:spPr>
            </p:pic>
            <p:pic>
              <p:nvPicPr>
                <p:cNvPr id="26" name="Google Shape;133;gf702bcd828_5_116" descr="Shape&#10;&#10;Description automatically generated with medium confidence">
                  <a:extLst>
                    <a:ext uri="{FF2B5EF4-FFF2-40B4-BE49-F238E27FC236}">
                      <a16:creationId xmlns:a16="http://schemas.microsoft.com/office/drawing/2014/main" id="{07D73408-4C74-7642-8C35-9CCE6255E01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10800000">
                  <a:off x="-6" y="4697894"/>
                  <a:ext cx="12191999" cy="2160104"/>
                </a:xfrm>
                <a:prstGeom prst="rect">
                  <a:avLst/>
                </a:prstGeom>
                <a:noFill/>
                <a:ln>
                  <a:noFill/>
                </a:ln>
              </p:spPr>
            </p:pic>
            <p:pic>
              <p:nvPicPr>
                <p:cNvPr id="27" name="Google Shape;133;gf702bcd828_5_116" descr="Shape&#10;&#10;Description automatically generated with medium confidence">
                  <a:extLst>
                    <a:ext uri="{FF2B5EF4-FFF2-40B4-BE49-F238E27FC236}">
                      <a16:creationId xmlns:a16="http://schemas.microsoft.com/office/drawing/2014/main" id="{73E3849F-723D-B548-A9AA-AD1916EB8E57}"/>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10800000">
                  <a:off x="-11" y="4086225"/>
                  <a:ext cx="12191999" cy="2771773"/>
                </a:xfrm>
                <a:prstGeom prst="rect">
                  <a:avLst/>
                </a:prstGeom>
                <a:noFill/>
                <a:ln>
                  <a:noFill/>
                </a:ln>
              </p:spPr>
            </p:pic>
            <p:pic>
              <p:nvPicPr>
                <p:cNvPr id="28" name="Google Shape;133;gf702bcd828_5_116" descr="Shape&#10;&#10;Description automatically generated with medium confidence">
                  <a:extLst>
                    <a:ext uri="{FF2B5EF4-FFF2-40B4-BE49-F238E27FC236}">
                      <a16:creationId xmlns:a16="http://schemas.microsoft.com/office/drawing/2014/main" id="{B3193073-8FAD-8848-9FAD-195471200508}"/>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rot="10800000">
                  <a:off x="-21" y="2995092"/>
                  <a:ext cx="12191999" cy="3862905"/>
                </a:xfrm>
                <a:prstGeom prst="rect">
                  <a:avLst/>
                </a:prstGeom>
                <a:noFill/>
                <a:ln>
                  <a:noFill/>
                </a:ln>
              </p:spPr>
            </p:pic>
          </p:grpSp>
        </p:grpSp>
      </p:grpSp>
      <p:sp>
        <p:nvSpPr>
          <p:cNvPr id="30" name="Title 3">
            <a:extLst>
              <a:ext uri="{FF2B5EF4-FFF2-40B4-BE49-F238E27FC236}">
                <a16:creationId xmlns:a16="http://schemas.microsoft.com/office/drawing/2014/main" id="{342608E9-9E33-C34C-B0E9-D94EF16BBB32}"/>
              </a:ext>
            </a:extLst>
          </p:cNvPr>
          <p:cNvSpPr>
            <a:spLocks noGrp="1"/>
          </p:cNvSpPr>
          <p:nvPr>
            <p:ph type="title"/>
          </p:nvPr>
        </p:nvSpPr>
        <p:spPr>
          <a:xfrm>
            <a:off x="717155" y="3228367"/>
            <a:ext cx="10515600" cy="753705"/>
          </a:xfrm>
        </p:spPr>
        <p:txBody>
          <a:bodyPr/>
          <a:lstStyle/>
          <a:p>
            <a:r>
              <a:rPr lang="en-GB" b="1" dirty="0">
                <a:solidFill>
                  <a:srgbClr val="F7AD00"/>
                </a:solidFill>
                <a:latin typeface="Univers Condensed" panose="020B0606020202060204" pitchFamily="34" charset="0"/>
              </a:rPr>
              <a:t>THANK YOU</a:t>
            </a:r>
            <a:endParaRPr lang="en-GB" dirty="0">
              <a:solidFill>
                <a:schemeClr val="bg1"/>
              </a:solidFill>
              <a:latin typeface="Univers Condensed" panose="020B0606020202060204" pitchFamily="34" charset="0"/>
            </a:endParaRPr>
          </a:p>
        </p:txBody>
      </p:sp>
      <p:pic>
        <p:nvPicPr>
          <p:cNvPr id="23" name="Picture 22" descr="A picture containing kitchenware&#10;&#10;Description automatically generated">
            <a:extLst>
              <a:ext uri="{FF2B5EF4-FFF2-40B4-BE49-F238E27FC236}">
                <a16:creationId xmlns:a16="http://schemas.microsoft.com/office/drawing/2014/main" id="{2DD1C672-5E6F-C24C-9919-D0DC29E8187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6583"/>
          <a:stretch/>
        </p:blipFill>
        <p:spPr>
          <a:xfrm>
            <a:off x="717155" y="0"/>
            <a:ext cx="1104900" cy="2412000"/>
          </a:xfrm>
          <a:prstGeom prst="rect">
            <a:avLst/>
          </a:prstGeom>
        </p:spPr>
      </p:pic>
      <p:pic>
        <p:nvPicPr>
          <p:cNvPr id="12" name="Picture 11" descr="Logo&#10;&#10;Description automatically generated">
            <a:extLst>
              <a:ext uri="{FF2B5EF4-FFF2-40B4-BE49-F238E27FC236}">
                <a16:creationId xmlns:a16="http://schemas.microsoft.com/office/drawing/2014/main" id="{B0D3C870-82EE-0B4A-907F-8801C4D93AA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7155" y="5787179"/>
            <a:ext cx="715076" cy="754258"/>
          </a:xfrm>
          <a:prstGeom prst="rect">
            <a:avLst/>
          </a:prstGeom>
        </p:spPr>
      </p:pic>
      <p:pic>
        <p:nvPicPr>
          <p:cNvPr id="33" name="Picture 32" descr="A black and white logo&#10;&#10;Description automatically generated with low confidence">
            <a:extLst>
              <a:ext uri="{FF2B5EF4-FFF2-40B4-BE49-F238E27FC236}">
                <a16:creationId xmlns:a16="http://schemas.microsoft.com/office/drawing/2014/main" id="{2010F130-6511-8B4C-8995-C65F63695B4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822055" y="5887962"/>
            <a:ext cx="1518312" cy="528960"/>
          </a:xfrm>
          <a:prstGeom prst="rect">
            <a:avLst/>
          </a:prstGeom>
        </p:spPr>
      </p:pic>
      <p:pic>
        <p:nvPicPr>
          <p:cNvPr id="35" name="Picture 34" descr="Logo&#10;&#10;Description automatically generated">
            <a:extLst>
              <a:ext uri="{FF2B5EF4-FFF2-40B4-BE49-F238E27FC236}">
                <a16:creationId xmlns:a16="http://schemas.microsoft.com/office/drawing/2014/main" id="{CEDB0719-7351-A947-A3A6-5A5B1037F67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16596" y="5887962"/>
            <a:ext cx="1106315" cy="582659"/>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2DE87749-2AE3-8F48-B43C-54C768CE0A7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810069" y="5899828"/>
            <a:ext cx="1812179" cy="528960"/>
          </a:xfrm>
          <a:prstGeom prst="rect">
            <a:avLst/>
          </a:prstGeom>
        </p:spPr>
      </p:pic>
    </p:spTree>
    <p:extLst>
      <p:ext uri="{BB962C8B-B14F-4D97-AF65-F5344CB8AC3E}">
        <p14:creationId xmlns:p14="http://schemas.microsoft.com/office/powerpoint/2010/main" val="298547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6">
            <a:extLst>
              <a:ext uri="{FF2B5EF4-FFF2-40B4-BE49-F238E27FC236}">
                <a16:creationId xmlns:a16="http://schemas.microsoft.com/office/drawing/2014/main" id="{184A90A3-C5B6-A24E-8DC6-B143039EC3C7}"/>
              </a:ext>
            </a:extLst>
          </p:cNvPr>
          <p:cNvSpPr txBox="1">
            <a:spLocks/>
          </p:cNvSpPr>
          <p:nvPr/>
        </p:nvSpPr>
        <p:spPr>
          <a:xfrm>
            <a:off x="258466" y="278373"/>
            <a:ext cx="6867423" cy="1158542"/>
          </a:xfrm>
          <a:prstGeom prst="rect">
            <a:avLst/>
          </a:prstGeom>
          <a:solidFill>
            <a:schemeClr val="bg1"/>
          </a:solidFill>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49D00"/>
                </a:solidFill>
                <a:latin typeface="Univers Condensed" panose="020B0606020202060204" pitchFamily="34" charset="0"/>
                <a:ea typeface="Roboto Cn" pitchFamily="2" charset="0"/>
                <a:cs typeface="Roboto" panose="02000000000000000000" pitchFamily="2" charset="0"/>
              </a:rPr>
              <a:t>NEW DATA ON SOLUTIONS FOR ADOLESCENT MOTHERS</a:t>
            </a:r>
          </a:p>
        </p:txBody>
      </p:sp>
      <p:sp>
        <p:nvSpPr>
          <p:cNvPr id="6" name="Rectangle 5">
            <a:extLst>
              <a:ext uri="{FF2B5EF4-FFF2-40B4-BE49-F238E27FC236}">
                <a16:creationId xmlns:a16="http://schemas.microsoft.com/office/drawing/2014/main" id="{A8163D1C-DDAC-B040-A0E3-462A6B80ED1A}"/>
              </a:ext>
            </a:extLst>
          </p:cNvPr>
          <p:cNvSpPr/>
          <p:nvPr/>
        </p:nvSpPr>
        <p:spPr>
          <a:xfrm>
            <a:off x="1299943" y="6405110"/>
            <a:ext cx="4598195" cy="276999"/>
          </a:xfrm>
          <a:prstGeom prst="rect">
            <a:avLst/>
          </a:prstGeom>
        </p:spPr>
        <p:txBody>
          <a:bodyPr wrap="square">
            <a:spAutoFit/>
          </a:bodyPr>
          <a:lstStyle/>
          <a:p>
            <a:pPr algn="ct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Cluver</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a:t>
            </a: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Rudgard</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(joint first author), Orkin, </a:t>
            </a: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Toska</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et al (in progress)</a:t>
            </a:r>
            <a:endParaRPr lang="en-GB" sz="1200" dirty="0">
              <a:solidFill>
                <a:schemeClr val="tx1">
                  <a:lumMod val="65000"/>
                  <a:lumOff val="35000"/>
                </a:schemeClr>
              </a:solidFill>
              <a:effectLst/>
              <a:latin typeface="Arial Narrow" panose="020B0604020202020204" pitchFamily="34" charset="0"/>
              <a:cs typeface="Arial Narrow" panose="020B0604020202020204" pitchFamily="34" charset="0"/>
            </a:endParaRPr>
          </a:p>
        </p:txBody>
      </p:sp>
      <p:grpSp>
        <p:nvGrpSpPr>
          <p:cNvPr id="2" name="Group 1">
            <a:extLst>
              <a:ext uri="{FF2B5EF4-FFF2-40B4-BE49-F238E27FC236}">
                <a16:creationId xmlns:a16="http://schemas.microsoft.com/office/drawing/2014/main" id="{03F4041D-2BE8-9A49-A259-2E9FEB8BCC53}"/>
              </a:ext>
            </a:extLst>
          </p:cNvPr>
          <p:cNvGrpSpPr/>
          <p:nvPr/>
        </p:nvGrpSpPr>
        <p:grpSpPr>
          <a:xfrm>
            <a:off x="7470718" y="1319191"/>
            <a:ext cx="4142557" cy="4841727"/>
            <a:chOff x="7237022" y="580884"/>
            <a:chExt cx="4629146" cy="5410442"/>
          </a:xfrm>
        </p:grpSpPr>
        <p:cxnSp>
          <p:nvCxnSpPr>
            <p:cNvPr id="19" name="Straight Connector 18">
              <a:extLst>
                <a:ext uri="{FF2B5EF4-FFF2-40B4-BE49-F238E27FC236}">
                  <a16:creationId xmlns:a16="http://schemas.microsoft.com/office/drawing/2014/main" id="{1F9632FA-1DFD-D546-9274-76C5CC61A013}"/>
                </a:ext>
              </a:extLst>
            </p:cNvPr>
            <p:cNvCxnSpPr>
              <a:cxnSpLocks/>
            </p:cNvCxnSpPr>
            <p:nvPr/>
          </p:nvCxnSpPr>
          <p:spPr>
            <a:xfrm flipH="1">
              <a:off x="8289243" y="1970315"/>
              <a:ext cx="2397085" cy="2640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5289C5A-2118-6148-BD41-39F361A58B86}"/>
                </a:ext>
              </a:extLst>
            </p:cNvPr>
            <p:cNvCxnSpPr>
              <a:cxnSpLocks/>
            </p:cNvCxnSpPr>
            <p:nvPr/>
          </p:nvCxnSpPr>
          <p:spPr>
            <a:xfrm>
              <a:off x="8325837" y="1970315"/>
              <a:ext cx="2397085" cy="2640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descr="Icon&#10;&#10;Description automatically generated with medium confidence">
              <a:extLst>
                <a:ext uri="{FF2B5EF4-FFF2-40B4-BE49-F238E27FC236}">
                  <a16:creationId xmlns:a16="http://schemas.microsoft.com/office/drawing/2014/main" id="{7263CC80-D1F7-2341-9C0D-85A41644E0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23235" y="1436915"/>
              <a:ext cx="1066800" cy="1066800"/>
            </a:xfrm>
            <a:prstGeom prst="rect">
              <a:avLst/>
            </a:prstGeom>
          </p:spPr>
        </p:pic>
        <p:pic>
          <p:nvPicPr>
            <p:cNvPr id="22" name="Picture 21" descr="Icon&#10;&#10;Description automatically generated with medium confidence">
              <a:extLst>
                <a:ext uri="{FF2B5EF4-FFF2-40B4-BE49-F238E27FC236}">
                  <a16:creationId xmlns:a16="http://schemas.microsoft.com/office/drawing/2014/main" id="{A049FCC5-D5F0-8548-909A-56CB471C4A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2927" y="1436915"/>
              <a:ext cx="1066800" cy="1066800"/>
            </a:xfrm>
            <a:prstGeom prst="rect">
              <a:avLst/>
            </a:prstGeom>
          </p:spPr>
        </p:pic>
        <p:pic>
          <p:nvPicPr>
            <p:cNvPr id="23" name="Picture 22" descr="Icon&#10;&#10;Description automatically generated">
              <a:extLst>
                <a:ext uri="{FF2B5EF4-FFF2-40B4-BE49-F238E27FC236}">
                  <a16:creationId xmlns:a16="http://schemas.microsoft.com/office/drawing/2014/main" id="{051C66D4-CFB6-5F4C-BA79-A5C746740B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23235" y="4099098"/>
              <a:ext cx="1066800" cy="1066800"/>
            </a:xfrm>
            <a:prstGeom prst="rect">
              <a:avLst/>
            </a:prstGeom>
          </p:spPr>
        </p:pic>
        <p:pic>
          <p:nvPicPr>
            <p:cNvPr id="24" name="Picture 23" descr="Logo&#10;&#10;Description automatically generated with medium confidence">
              <a:extLst>
                <a:ext uri="{FF2B5EF4-FFF2-40B4-BE49-F238E27FC236}">
                  <a16:creationId xmlns:a16="http://schemas.microsoft.com/office/drawing/2014/main" id="{D6DBCCDD-31C9-CB4A-84B0-25511AB875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65640" y="2716182"/>
              <a:ext cx="1148676" cy="1148676"/>
            </a:xfrm>
            <a:prstGeom prst="rect">
              <a:avLst/>
            </a:prstGeom>
          </p:spPr>
        </p:pic>
        <p:pic>
          <p:nvPicPr>
            <p:cNvPr id="25" name="Picture 24" descr="Logo, icon&#10;&#10;Description automatically generated with medium confidence">
              <a:extLst>
                <a:ext uri="{FF2B5EF4-FFF2-40B4-BE49-F238E27FC236}">
                  <a16:creationId xmlns:a16="http://schemas.microsoft.com/office/drawing/2014/main" id="{470731AD-B091-6844-A430-8256B5FAD6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02816" y="2716182"/>
              <a:ext cx="1148676" cy="1148676"/>
            </a:xfrm>
            <a:prstGeom prst="rect">
              <a:avLst/>
            </a:prstGeom>
          </p:spPr>
        </p:pic>
        <p:pic>
          <p:nvPicPr>
            <p:cNvPr id="26" name="Picture 25" descr="Icon&#10;&#10;Description automatically generated with medium confidence">
              <a:extLst>
                <a:ext uri="{FF2B5EF4-FFF2-40B4-BE49-F238E27FC236}">
                  <a16:creationId xmlns:a16="http://schemas.microsoft.com/office/drawing/2014/main" id="{859F14E8-A276-CE42-90AE-1A337AF7D3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00972" y="4077325"/>
              <a:ext cx="1066800" cy="1066800"/>
            </a:xfrm>
            <a:prstGeom prst="rect">
              <a:avLst/>
            </a:prstGeom>
          </p:spPr>
        </p:pic>
        <p:sp>
          <p:nvSpPr>
            <p:cNvPr id="27" name="TextBox 26">
              <a:extLst>
                <a:ext uri="{FF2B5EF4-FFF2-40B4-BE49-F238E27FC236}">
                  <a16:creationId xmlns:a16="http://schemas.microsoft.com/office/drawing/2014/main" id="{B66EC298-EF73-2740-BEDA-0AAC72C29F9B}"/>
                </a:ext>
              </a:extLst>
            </p:cNvPr>
            <p:cNvSpPr txBox="1"/>
            <p:nvPr/>
          </p:nvSpPr>
          <p:spPr>
            <a:xfrm>
              <a:off x="7476443" y="580884"/>
              <a:ext cx="1548680" cy="825428"/>
            </a:xfrm>
            <a:prstGeom prst="rect">
              <a:avLst/>
            </a:prstGeom>
            <a:noFill/>
          </p:spPr>
          <p:txBody>
            <a:bodyPr wrap="none" rtlCol="0">
              <a:spAutoFit/>
            </a:bodyPr>
            <a:lstStyle/>
            <a:p>
              <a:pPr algn="ctr"/>
              <a:r>
                <a:rPr lang="en-ZA" sz="1400" dirty="0">
                  <a:solidFill>
                    <a:schemeClr val="tx1">
                      <a:lumMod val="75000"/>
                      <a:lumOff val="25000"/>
                    </a:schemeClr>
                  </a:solidFill>
                  <a:latin typeface="Arial Narrow" panose="020B0604020202020204" pitchFamily="34" charset="0"/>
                  <a:cs typeface="Arial Narrow" panose="020B0604020202020204" pitchFamily="34" charset="0"/>
                </a:rPr>
                <a:t>Adherence to ART</a:t>
              </a:r>
            </a:p>
            <a:p>
              <a:pPr algn="ctr"/>
              <a:r>
                <a:rPr lang="en-ZA" sz="1400" dirty="0">
                  <a:solidFill>
                    <a:schemeClr val="tx1">
                      <a:lumMod val="75000"/>
                      <a:lumOff val="25000"/>
                    </a:schemeClr>
                  </a:solidFill>
                  <a:latin typeface="Arial Narrow" panose="020B0604020202020204" pitchFamily="34" charset="0"/>
                  <a:cs typeface="Arial Narrow" panose="020B0604020202020204" pitchFamily="34" charset="0"/>
                </a:rPr>
                <a:t>+28.0%</a:t>
              </a:r>
            </a:p>
            <a:p>
              <a:pPr algn="ctr"/>
              <a:r>
                <a:rPr lang="en-ZA" sz="1400" dirty="0">
                  <a:solidFill>
                    <a:schemeClr val="tx1">
                      <a:lumMod val="75000"/>
                      <a:lumOff val="25000"/>
                    </a:schemeClr>
                  </a:solidFill>
                  <a:latin typeface="Arial Narrow" panose="020B0604020202020204" pitchFamily="34" charset="0"/>
                  <a:cs typeface="Arial Narrow" panose="020B0604020202020204" pitchFamily="34" charset="0"/>
                </a:rPr>
                <a:t>(11.8% </a:t>
              </a:r>
              <a:r>
                <a:rPr lang="en-GB" sz="1400" dirty="0">
                  <a:solidFill>
                    <a:schemeClr val="tx1">
                      <a:lumMod val="75000"/>
                      <a:lumOff val="25000"/>
                    </a:schemeClr>
                  </a:solidFill>
                  <a:latin typeface="Arial Narrow" panose="020B0604020202020204" pitchFamily="34" charset="0"/>
                  <a:cs typeface="Arial Narrow" panose="020B0604020202020204" pitchFamily="34" charset="0"/>
                </a:rPr>
                <a:t>→ </a:t>
              </a:r>
              <a:r>
                <a:rPr lang="en-ZA" sz="1400" dirty="0">
                  <a:solidFill>
                    <a:schemeClr val="tx1">
                      <a:lumMod val="75000"/>
                      <a:lumOff val="25000"/>
                    </a:schemeClr>
                  </a:solidFill>
                  <a:latin typeface="Arial Narrow" panose="020B0604020202020204" pitchFamily="34" charset="0"/>
                  <a:cs typeface="Arial Narrow" panose="020B0604020202020204" pitchFamily="34" charset="0"/>
                </a:rPr>
                <a:t>44.2%)</a:t>
              </a:r>
            </a:p>
          </p:txBody>
        </p:sp>
        <p:sp>
          <p:nvSpPr>
            <p:cNvPr id="28" name="TextBox 27">
              <a:extLst>
                <a:ext uri="{FF2B5EF4-FFF2-40B4-BE49-F238E27FC236}">
                  <a16:creationId xmlns:a16="http://schemas.microsoft.com/office/drawing/2014/main" id="{E285E9B6-FC85-0E4D-B533-0ABE2F1BC0A5}"/>
                </a:ext>
              </a:extLst>
            </p:cNvPr>
            <p:cNvSpPr txBox="1"/>
            <p:nvPr/>
          </p:nvSpPr>
          <p:spPr>
            <a:xfrm>
              <a:off x="9436815" y="580884"/>
              <a:ext cx="2429353" cy="825428"/>
            </a:xfrm>
            <a:prstGeom prst="rect">
              <a:avLst/>
            </a:prstGeom>
            <a:noFill/>
          </p:spPr>
          <p:txBody>
            <a:bodyPr wrap="none" lIns="91440" tIns="45720" rIns="91440" bIns="45720" rtlCol="0" anchor="t">
              <a:spAutoFit/>
            </a:bodyPr>
            <a:lstStyle/>
            <a:p>
              <a:pPr algn="ctr"/>
              <a:r>
                <a:rPr lang="en-ZA" sz="1400" dirty="0">
                  <a:solidFill>
                    <a:schemeClr val="tx1">
                      <a:lumMod val="75000"/>
                      <a:lumOff val="25000"/>
                    </a:schemeClr>
                  </a:solidFill>
                  <a:latin typeface="Arial Narrow" panose="020B0604020202020204" pitchFamily="34" charset="0"/>
                  <a:cs typeface="Arial Narrow" panose="020B0604020202020204" pitchFamily="34" charset="0"/>
                </a:rPr>
                <a:t>No missed clinic appointments</a:t>
              </a:r>
            </a:p>
            <a:p>
              <a:pPr algn="ctr"/>
              <a:r>
                <a:rPr lang="en-ZA" sz="1400" dirty="0">
                  <a:solidFill>
                    <a:schemeClr val="tx1">
                      <a:lumMod val="75000"/>
                      <a:lumOff val="25000"/>
                    </a:schemeClr>
                  </a:solidFill>
                  <a:latin typeface="Arial Narrow" panose="020B0604020202020204" pitchFamily="34" charset="0"/>
                  <a:cs typeface="Arial Narrow" panose="020B0604020202020204" pitchFamily="34" charset="0"/>
                </a:rPr>
                <a:t>+20.8%</a:t>
              </a:r>
            </a:p>
            <a:p>
              <a:pPr algn="ctr"/>
              <a:r>
                <a:rPr lang="en-ZA" sz="1400" dirty="0">
                  <a:solidFill>
                    <a:schemeClr val="tx1">
                      <a:lumMod val="75000"/>
                      <a:lumOff val="25000"/>
                    </a:schemeClr>
                  </a:solidFill>
                  <a:latin typeface="Arial Narrow" panose="020B0604020202020204" pitchFamily="34" charset="0"/>
                  <a:cs typeface="Arial Narrow" panose="020B0604020202020204" pitchFamily="34" charset="0"/>
                </a:rPr>
                <a:t>(5.1% </a:t>
              </a:r>
              <a:r>
                <a:rPr lang="en-GB" sz="1400" dirty="0">
                  <a:solidFill>
                    <a:schemeClr val="tx1">
                      <a:lumMod val="75000"/>
                      <a:lumOff val="25000"/>
                    </a:schemeClr>
                  </a:solidFill>
                  <a:latin typeface="Arial Narrow" panose="020B0604020202020204" pitchFamily="34" charset="0"/>
                  <a:cs typeface="Arial Narrow" panose="020B0604020202020204" pitchFamily="34" charset="0"/>
                </a:rPr>
                <a:t>→ </a:t>
              </a:r>
              <a:r>
                <a:rPr lang="en-ZA" sz="1400" dirty="0">
                  <a:solidFill>
                    <a:schemeClr val="tx1">
                      <a:lumMod val="75000"/>
                      <a:lumOff val="25000"/>
                    </a:schemeClr>
                  </a:solidFill>
                  <a:latin typeface="Arial Narrow" panose="020B0604020202020204" pitchFamily="34" charset="0"/>
                  <a:cs typeface="Arial Narrow" panose="020B0604020202020204" pitchFamily="34" charset="0"/>
                </a:rPr>
                <a:t>35.4%)</a:t>
              </a:r>
            </a:p>
          </p:txBody>
        </p:sp>
        <p:sp>
          <p:nvSpPr>
            <p:cNvPr id="29" name="TextBox 28">
              <a:extLst>
                <a:ext uri="{FF2B5EF4-FFF2-40B4-BE49-F238E27FC236}">
                  <a16:creationId xmlns:a16="http://schemas.microsoft.com/office/drawing/2014/main" id="{7CDB126A-0D68-8048-A12A-4410E3289FE0}"/>
                </a:ext>
              </a:extLst>
            </p:cNvPr>
            <p:cNvSpPr txBox="1"/>
            <p:nvPr/>
          </p:nvSpPr>
          <p:spPr>
            <a:xfrm>
              <a:off x="10112779" y="5165898"/>
              <a:ext cx="1454889" cy="825428"/>
            </a:xfrm>
            <a:prstGeom prst="rect">
              <a:avLst/>
            </a:prstGeom>
            <a:noFill/>
          </p:spPr>
          <p:txBody>
            <a:bodyPr wrap="none" rtlCol="0">
              <a:spAutoFit/>
            </a:bodyPr>
            <a:lstStyle/>
            <a:p>
              <a:pPr algn="ctr"/>
              <a:r>
                <a:rPr lang="en-ZA" sz="1400" dirty="0">
                  <a:solidFill>
                    <a:schemeClr val="tx1">
                      <a:lumMod val="75000"/>
                      <a:lumOff val="25000"/>
                    </a:schemeClr>
                  </a:solidFill>
                  <a:latin typeface="Arial Narrow" panose="020B0604020202020204" pitchFamily="34" charset="0"/>
                  <a:cs typeface="Arial Narrow" panose="020B0604020202020204" pitchFamily="34" charset="0"/>
                </a:rPr>
                <a:t>No TB</a:t>
              </a:r>
            </a:p>
            <a:p>
              <a:pPr algn="ctr"/>
              <a:r>
                <a:rPr lang="en-ZA" sz="1400" dirty="0">
                  <a:solidFill>
                    <a:schemeClr val="tx1">
                      <a:lumMod val="75000"/>
                      <a:lumOff val="25000"/>
                    </a:schemeClr>
                  </a:solidFill>
                  <a:latin typeface="Arial Narrow" panose="020B0604020202020204" pitchFamily="34" charset="0"/>
                  <a:cs typeface="Arial Narrow" panose="020B0604020202020204" pitchFamily="34" charset="0"/>
                </a:rPr>
                <a:t>+12.7%</a:t>
              </a:r>
            </a:p>
            <a:p>
              <a:pPr algn="ctr"/>
              <a:r>
                <a:rPr lang="en-ZA" sz="1400" dirty="0">
                  <a:solidFill>
                    <a:schemeClr val="tx1">
                      <a:lumMod val="75000"/>
                      <a:lumOff val="25000"/>
                    </a:schemeClr>
                  </a:solidFill>
                  <a:latin typeface="Arial Narrow" panose="020B0604020202020204" pitchFamily="34" charset="0"/>
                  <a:cs typeface="Arial Narrow" panose="020B0604020202020204" pitchFamily="34" charset="0"/>
                </a:rPr>
                <a:t>(1.3% </a:t>
              </a:r>
              <a:r>
                <a:rPr lang="en-GB" sz="1400" dirty="0">
                  <a:solidFill>
                    <a:schemeClr val="tx1">
                      <a:lumMod val="75000"/>
                      <a:lumOff val="25000"/>
                    </a:schemeClr>
                  </a:solidFill>
                  <a:latin typeface="Arial Narrow" panose="020B0604020202020204" pitchFamily="34" charset="0"/>
                  <a:cs typeface="Arial Narrow" panose="020B0604020202020204" pitchFamily="34" charset="0"/>
                </a:rPr>
                <a:t>→ </a:t>
              </a:r>
              <a:r>
                <a:rPr lang="en-ZA" sz="1400" dirty="0">
                  <a:solidFill>
                    <a:schemeClr val="tx1">
                      <a:lumMod val="75000"/>
                      <a:lumOff val="25000"/>
                    </a:schemeClr>
                  </a:solidFill>
                  <a:latin typeface="Arial Narrow" panose="020B0604020202020204" pitchFamily="34" charset="0"/>
                  <a:cs typeface="Arial Narrow" panose="020B0604020202020204" pitchFamily="34" charset="0"/>
                </a:rPr>
                <a:t>24.1%)</a:t>
              </a:r>
            </a:p>
          </p:txBody>
        </p:sp>
        <p:sp>
          <p:nvSpPr>
            <p:cNvPr id="30" name="TextBox 29">
              <a:extLst>
                <a:ext uri="{FF2B5EF4-FFF2-40B4-BE49-F238E27FC236}">
                  <a16:creationId xmlns:a16="http://schemas.microsoft.com/office/drawing/2014/main" id="{03220322-B0C9-EA43-880D-52271C6F7A63}"/>
                </a:ext>
              </a:extLst>
            </p:cNvPr>
            <p:cNvSpPr txBox="1"/>
            <p:nvPr/>
          </p:nvSpPr>
          <p:spPr>
            <a:xfrm>
              <a:off x="7237022" y="5165898"/>
              <a:ext cx="2114086" cy="825428"/>
            </a:xfrm>
            <a:prstGeom prst="rect">
              <a:avLst/>
            </a:prstGeom>
            <a:noFill/>
          </p:spPr>
          <p:txBody>
            <a:bodyPr wrap="none" rtlCol="0">
              <a:spAutoFit/>
            </a:bodyPr>
            <a:lstStyle/>
            <a:p>
              <a:pPr algn="ctr"/>
              <a:r>
                <a:rPr lang="en-ZA" sz="1400" dirty="0">
                  <a:solidFill>
                    <a:schemeClr val="tx1">
                      <a:lumMod val="75000"/>
                      <a:lumOff val="25000"/>
                    </a:schemeClr>
                  </a:solidFill>
                  <a:latin typeface="Arial Narrow" panose="020B0604020202020204" pitchFamily="34" charset="0"/>
                  <a:cs typeface="Arial Narrow" panose="020B0604020202020204" pitchFamily="34" charset="0"/>
                </a:rPr>
                <a:t>No treatment interruptions</a:t>
              </a:r>
            </a:p>
            <a:p>
              <a:pPr algn="ctr"/>
              <a:r>
                <a:rPr lang="en-ZA" sz="1400" dirty="0">
                  <a:solidFill>
                    <a:schemeClr val="tx1">
                      <a:lumMod val="75000"/>
                      <a:lumOff val="25000"/>
                    </a:schemeClr>
                  </a:solidFill>
                  <a:latin typeface="Arial Narrow" panose="020B0604020202020204" pitchFamily="34" charset="0"/>
                  <a:cs typeface="Arial Narrow" panose="020B0604020202020204" pitchFamily="34" charset="0"/>
                </a:rPr>
                <a:t>+30.3%</a:t>
              </a:r>
            </a:p>
            <a:p>
              <a:pPr algn="ctr"/>
              <a:r>
                <a:rPr lang="en-ZA" sz="1400" dirty="0">
                  <a:solidFill>
                    <a:schemeClr val="tx1">
                      <a:lumMod val="75000"/>
                      <a:lumOff val="25000"/>
                    </a:schemeClr>
                  </a:solidFill>
                  <a:latin typeface="Arial Narrow" panose="020B0604020202020204" pitchFamily="34" charset="0"/>
                  <a:cs typeface="Arial Narrow" panose="020B0604020202020204" pitchFamily="34" charset="0"/>
                </a:rPr>
                <a:t>(14.3% </a:t>
              </a:r>
              <a:r>
                <a:rPr lang="en-GB" sz="1400" dirty="0">
                  <a:solidFill>
                    <a:schemeClr val="tx1">
                      <a:lumMod val="75000"/>
                      <a:lumOff val="25000"/>
                    </a:schemeClr>
                  </a:solidFill>
                  <a:latin typeface="Arial Narrow" panose="020B0604020202020204" pitchFamily="34" charset="0"/>
                  <a:cs typeface="Arial Narrow" panose="020B0604020202020204" pitchFamily="34" charset="0"/>
                </a:rPr>
                <a:t>→ </a:t>
              </a:r>
              <a:r>
                <a:rPr lang="en-ZA" sz="1400" dirty="0">
                  <a:solidFill>
                    <a:schemeClr val="tx1">
                      <a:lumMod val="75000"/>
                      <a:lumOff val="25000"/>
                    </a:schemeClr>
                  </a:solidFill>
                  <a:latin typeface="Arial Narrow" panose="020B0604020202020204" pitchFamily="34" charset="0"/>
                  <a:cs typeface="Arial Narrow" panose="020B0604020202020204" pitchFamily="34" charset="0"/>
                </a:rPr>
                <a:t>46.3%)</a:t>
              </a:r>
            </a:p>
          </p:txBody>
        </p:sp>
      </p:grpSp>
      <p:sp>
        <p:nvSpPr>
          <p:cNvPr id="31" name="Rectangle 30">
            <a:extLst>
              <a:ext uri="{FF2B5EF4-FFF2-40B4-BE49-F238E27FC236}">
                <a16:creationId xmlns:a16="http://schemas.microsoft.com/office/drawing/2014/main" id="{EA9F9928-C40B-B64B-ACCC-6E5036CABE88}"/>
              </a:ext>
            </a:extLst>
          </p:cNvPr>
          <p:cNvSpPr/>
          <p:nvPr/>
        </p:nvSpPr>
        <p:spPr>
          <a:xfrm>
            <a:off x="7570148" y="6422031"/>
            <a:ext cx="3896346" cy="276999"/>
          </a:xfrm>
          <a:prstGeom prst="rect">
            <a:avLst/>
          </a:prstGeom>
        </p:spPr>
        <p:txBody>
          <a:bodyPr wrap="square">
            <a:spAutoFit/>
          </a:bodyPr>
          <a:lstStyle/>
          <a:p>
            <a:pPr algn="ct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Toska</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Zhou, </a:t>
            </a: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Laurenzi</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Saal &amp; </a:t>
            </a:r>
            <a:r>
              <a:rPr lang="en-GB" sz="1200" dirty="0" err="1">
                <a:solidFill>
                  <a:schemeClr val="tx1">
                    <a:lumMod val="65000"/>
                    <a:lumOff val="35000"/>
                  </a:schemeClr>
                </a:solidFill>
                <a:latin typeface="Arial Narrow" panose="020B0604020202020204" pitchFamily="34" charset="0"/>
                <a:cs typeface="Arial Narrow" panose="020B0604020202020204" pitchFamily="34" charset="0"/>
              </a:rPr>
              <a:t>Cluver</a:t>
            </a:r>
            <a:r>
              <a:rPr lang="en-GB" sz="1200" dirty="0">
                <a:solidFill>
                  <a:schemeClr val="tx1">
                    <a:lumMod val="65000"/>
                    <a:lumOff val="35000"/>
                  </a:schemeClr>
                </a:solidFill>
                <a:latin typeface="Arial Narrow" panose="020B0604020202020204" pitchFamily="34" charset="0"/>
                <a:cs typeface="Arial Narrow" panose="020B0604020202020204" pitchFamily="34" charset="0"/>
              </a:rPr>
              <a:t> (analyses in progress)</a:t>
            </a:r>
          </a:p>
        </p:txBody>
      </p:sp>
      <p:cxnSp>
        <p:nvCxnSpPr>
          <p:cNvPr id="34" name="Straight Connector 33">
            <a:extLst>
              <a:ext uri="{FF2B5EF4-FFF2-40B4-BE49-F238E27FC236}">
                <a16:creationId xmlns:a16="http://schemas.microsoft.com/office/drawing/2014/main" id="{64BCCC3D-089E-2140-8483-CF1EED8C101A}"/>
              </a:ext>
            </a:extLst>
          </p:cNvPr>
          <p:cNvCxnSpPr>
            <a:cxnSpLocks/>
          </p:cNvCxnSpPr>
          <p:nvPr/>
        </p:nvCxnSpPr>
        <p:spPr>
          <a:xfrm flipH="1">
            <a:off x="0" y="6293335"/>
            <a:ext cx="1219200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6CC4FB29-CA7F-C949-80B5-5428A8EF2BAA}"/>
              </a:ext>
            </a:extLst>
          </p:cNvPr>
          <p:cNvGrpSpPr/>
          <p:nvPr/>
        </p:nvGrpSpPr>
        <p:grpSpPr>
          <a:xfrm>
            <a:off x="-131165" y="2144198"/>
            <a:ext cx="7592404" cy="4037363"/>
            <a:chOff x="2124573" y="1341466"/>
            <a:chExt cx="8303018" cy="4415241"/>
          </a:xfrm>
        </p:grpSpPr>
        <p:pic>
          <p:nvPicPr>
            <p:cNvPr id="35" name="Picture 34">
              <a:extLst>
                <a:ext uri="{FF2B5EF4-FFF2-40B4-BE49-F238E27FC236}">
                  <a16:creationId xmlns:a16="http://schemas.microsoft.com/office/drawing/2014/main" id="{04742B60-0E93-2C45-AE89-4BADCF535E8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517132" y="1341466"/>
              <a:ext cx="3517900" cy="3632200"/>
            </a:xfrm>
            <a:prstGeom prst="rect">
              <a:avLst/>
            </a:prstGeom>
          </p:spPr>
        </p:pic>
        <p:sp>
          <p:nvSpPr>
            <p:cNvPr id="36" name="TextBox 35">
              <a:extLst>
                <a:ext uri="{FF2B5EF4-FFF2-40B4-BE49-F238E27FC236}">
                  <a16:creationId xmlns:a16="http://schemas.microsoft.com/office/drawing/2014/main" id="{F9407298-9FB0-B847-81FB-9EC3781E661F}"/>
                </a:ext>
              </a:extLst>
            </p:cNvPr>
            <p:cNvSpPr txBox="1"/>
            <p:nvPr/>
          </p:nvSpPr>
          <p:spPr>
            <a:xfrm>
              <a:off x="3020992" y="1436915"/>
              <a:ext cx="2083443" cy="738664"/>
            </a:xfrm>
            <a:prstGeom prst="rect">
              <a:avLst/>
            </a:prstGeom>
            <a:noFill/>
          </p:spPr>
          <p:txBody>
            <a:bodyPr wrap="square" rtlCol="0">
              <a:spAutoFit/>
            </a:bodyPr>
            <a:lstStyle/>
            <a:p>
              <a:pPr algn="r"/>
              <a:r>
                <a:rPr lang="en-GB" sz="1400" dirty="0">
                  <a:solidFill>
                    <a:schemeClr val="tx1">
                      <a:lumMod val="65000"/>
                      <a:lumOff val="35000"/>
                    </a:schemeClr>
                  </a:solidFill>
                  <a:latin typeface="Arial Narrow" panose="020B0604020202020204" pitchFamily="34" charset="0"/>
                  <a:cs typeface="Arial Narrow" panose="020B0604020202020204" pitchFamily="34" charset="0"/>
                </a:rPr>
                <a:t>Transactional sex</a:t>
              </a:r>
            </a:p>
            <a:p>
              <a:pPr algn="r"/>
              <a:r>
                <a:rPr lang="en-GB" sz="1400" dirty="0">
                  <a:solidFill>
                    <a:schemeClr val="tx1">
                      <a:lumMod val="65000"/>
                      <a:lumOff val="35000"/>
                    </a:schemeClr>
                  </a:solidFill>
                  <a:latin typeface="Arial Narrow" panose="020B0604020202020204" pitchFamily="34" charset="0"/>
                  <a:cs typeface="Arial Narrow" panose="020B0604020202020204" pitchFamily="34" charset="0"/>
                </a:rPr>
                <a:t>0.19%  0.4%</a:t>
              </a:r>
            </a:p>
            <a:p>
              <a:pPr algn="r"/>
              <a:r>
                <a:rPr lang="en-GB" sz="1400" dirty="0">
                  <a:solidFill>
                    <a:schemeClr val="tx1">
                      <a:lumMod val="65000"/>
                      <a:lumOff val="35000"/>
                    </a:schemeClr>
                  </a:solidFill>
                  <a:latin typeface="Arial Narrow" panose="020B0604020202020204" pitchFamily="34" charset="0"/>
                  <a:cs typeface="Arial Narrow" panose="020B0604020202020204" pitchFamily="34" charset="0"/>
                </a:rPr>
                <a:t>95% CI -0.15 (-0.2; -0.1)</a:t>
              </a:r>
            </a:p>
          </p:txBody>
        </p:sp>
        <p:sp>
          <p:nvSpPr>
            <p:cNvPr id="37" name="TextBox 36">
              <a:extLst>
                <a:ext uri="{FF2B5EF4-FFF2-40B4-BE49-F238E27FC236}">
                  <a16:creationId xmlns:a16="http://schemas.microsoft.com/office/drawing/2014/main" id="{7BBB1A2F-2BB3-B144-9E17-94496CC48B34}"/>
                </a:ext>
              </a:extLst>
            </p:cNvPr>
            <p:cNvSpPr txBox="1"/>
            <p:nvPr/>
          </p:nvSpPr>
          <p:spPr>
            <a:xfrm>
              <a:off x="2433689" y="2685731"/>
              <a:ext cx="2083443" cy="307777"/>
            </a:xfrm>
            <a:prstGeom prst="rect">
              <a:avLst/>
            </a:prstGeom>
            <a:noFill/>
          </p:spPr>
          <p:txBody>
            <a:bodyPr wrap="square" rtlCol="0">
              <a:spAutoFit/>
            </a:bodyPr>
            <a:lstStyle/>
            <a:p>
              <a:pPr algn="r"/>
              <a:r>
                <a:rPr lang="en-GB" sz="1400" dirty="0">
                  <a:solidFill>
                    <a:schemeClr val="bg1">
                      <a:lumMod val="85000"/>
                    </a:schemeClr>
                  </a:solidFill>
                  <a:latin typeface="Arial Narrow" panose="020B0604020202020204" pitchFamily="34" charset="0"/>
                  <a:cs typeface="Arial Narrow" panose="020B0604020202020204" pitchFamily="34" charset="0"/>
                </a:rPr>
                <a:t>Multiple sexual partners</a:t>
              </a:r>
            </a:p>
          </p:txBody>
        </p:sp>
        <p:sp>
          <p:nvSpPr>
            <p:cNvPr id="38" name="TextBox 37">
              <a:extLst>
                <a:ext uri="{FF2B5EF4-FFF2-40B4-BE49-F238E27FC236}">
                  <a16:creationId xmlns:a16="http://schemas.microsoft.com/office/drawing/2014/main" id="{06418848-A86F-E24E-AAF3-298A2CB29FA2}"/>
                </a:ext>
              </a:extLst>
            </p:cNvPr>
            <p:cNvSpPr txBox="1"/>
            <p:nvPr/>
          </p:nvSpPr>
          <p:spPr>
            <a:xfrm>
              <a:off x="2124573" y="3687269"/>
              <a:ext cx="2566181" cy="807799"/>
            </a:xfrm>
            <a:prstGeom prst="rect">
              <a:avLst/>
            </a:prstGeom>
            <a:noFill/>
          </p:spPr>
          <p:txBody>
            <a:bodyPr wrap="square" rtlCol="0">
              <a:spAutoFit/>
            </a:bodyPr>
            <a:lstStyle/>
            <a:p>
              <a:pPr algn="r"/>
              <a:r>
                <a:rPr lang="en-GB" sz="1400" dirty="0">
                  <a:solidFill>
                    <a:schemeClr val="tx1">
                      <a:lumMod val="75000"/>
                      <a:lumOff val="25000"/>
                    </a:schemeClr>
                  </a:solidFill>
                  <a:latin typeface="Arial Narrow" panose="020B0604020202020204" pitchFamily="34" charset="0"/>
                  <a:cs typeface="Arial Narrow" panose="020B0604020202020204" pitchFamily="34" charset="0"/>
                </a:rPr>
                <a:t>Alcohol</a:t>
              </a:r>
            </a:p>
            <a:p>
              <a:pPr algn="r"/>
              <a:r>
                <a:rPr lang="en-GB" sz="1400" dirty="0">
                  <a:solidFill>
                    <a:schemeClr val="tx1">
                      <a:lumMod val="75000"/>
                      <a:lumOff val="25000"/>
                    </a:schemeClr>
                  </a:solidFill>
                  <a:latin typeface="Arial Narrow" panose="020B0604020202020204" pitchFamily="34" charset="0"/>
                  <a:cs typeface="Arial Narrow" panose="020B0604020202020204" pitchFamily="34" charset="0"/>
                </a:rPr>
                <a:t>0.1%  0.05%</a:t>
              </a:r>
            </a:p>
            <a:p>
              <a:pPr algn="r"/>
              <a:r>
                <a:rPr lang="en-GB" sz="1400" dirty="0">
                  <a:solidFill>
                    <a:schemeClr val="tx1">
                      <a:lumMod val="75000"/>
                      <a:lumOff val="25000"/>
                    </a:schemeClr>
                  </a:solidFill>
                  <a:latin typeface="Arial Narrow" panose="020B0604020202020204" pitchFamily="34" charset="0"/>
                  <a:cs typeface="Arial Narrow" panose="020B0604020202020204" pitchFamily="34" charset="0"/>
                </a:rPr>
                <a:t>95% CI -0.05 (-0.09; -0.01)</a:t>
              </a:r>
            </a:p>
          </p:txBody>
        </p:sp>
        <p:sp>
          <p:nvSpPr>
            <p:cNvPr id="39" name="TextBox 38">
              <a:extLst>
                <a:ext uri="{FF2B5EF4-FFF2-40B4-BE49-F238E27FC236}">
                  <a16:creationId xmlns:a16="http://schemas.microsoft.com/office/drawing/2014/main" id="{D32E2E3E-6F26-AD4C-A2BA-6CCC01FE4993}"/>
                </a:ext>
              </a:extLst>
            </p:cNvPr>
            <p:cNvSpPr txBox="1"/>
            <p:nvPr/>
          </p:nvSpPr>
          <p:spPr>
            <a:xfrm>
              <a:off x="4908973" y="4948908"/>
              <a:ext cx="2576929" cy="807799"/>
            </a:xfrm>
            <a:prstGeom prst="rect">
              <a:avLst/>
            </a:prstGeom>
            <a:noFill/>
          </p:spPr>
          <p:txBody>
            <a:bodyPr wrap="square" rtlCol="0">
              <a:spAutoFit/>
            </a:bodyPr>
            <a:lstStyle/>
            <a:p>
              <a:pPr algn="ctr"/>
              <a:r>
                <a:rPr lang="en-GB" sz="1400" dirty="0">
                  <a:solidFill>
                    <a:schemeClr val="tx1">
                      <a:lumMod val="75000"/>
                      <a:lumOff val="25000"/>
                    </a:schemeClr>
                  </a:solidFill>
                  <a:latin typeface="Arial Narrow" panose="020B0604020202020204" pitchFamily="34" charset="0"/>
                  <a:cs typeface="Arial Narrow" panose="020B0604020202020204" pitchFamily="34" charset="0"/>
                </a:rPr>
                <a:t>Sex on substances</a:t>
              </a:r>
            </a:p>
            <a:p>
              <a:pPr algn="ctr"/>
              <a:r>
                <a:rPr lang="en-GB" sz="1400" dirty="0">
                  <a:solidFill>
                    <a:schemeClr val="tx1">
                      <a:lumMod val="75000"/>
                      <a:lumOff val="25000"/>
                    </a:schemeClr>
                  </a:solidFill>
                  <a:latin typeface="Arial Narrow" panose="020B0604020202020204" pitchFamily="34" charset="0"/>
                  <a:cs typeface="Arial Narrow" panose="020B0604020202020204" pitchFamily="34" charset="0"/>
                </a:rPr>
                <a:t>0.15 %  0.5%</a:t>
              </a:r>
            </a:p>
            <a:p>
              <a:pPr algn="ctr"/>
              <a:r>
                <a:rPr lang="en-GB" sz="1400" dirty="0">
                  <a:solidFill>
                    <a:schemeClr val="tx1">
                      <a:lumMod val="75000"/>
                      <a:lumOff val="25000"/>
                    </a:schemeClr>
                  </a:solidFill>
                  <a:latin typeface="Arial Narrow" panose="020B0604020202020204" pitchFamily="34" charset="0"/>
                  <a:cs typeface="Arial Narrow" panose="020B0604020202020204" pitchFamily="34" charset="0"/>
                </a:rPr>
                <a:t>95% CI -0.09 (-0.14; -0.05)</a:t>
              </a:r>
            </a:p>
          </p:txBody>
        </p:sp>
        <p:sp>
          <p:nvSpPr>
            <p:cNvPr id="40" name="TextBox 39">
              <a:extLst>
                <a:ext uri="{FF2B5EF4-FFF2-40B4-BE49-F238E27FC236}">
                  <a16:creationId xmlns:a16="http://schemas.microsoft.com/office/drawing/2014/main" id="{9AD804BD-073D-8441-95FA-784FE898EFBF}"/>
                </a:ext>
              </a:extLst>
            </p:cNvPr>
            <p:cNvSpPr txBox="1"/>
            <p:nvPr/>
          </p:nvSpPr>
          <p:spPr>
            <a:xfrm>
              <a:off x="7966387" y="3629395"/>
              <a:ext cx="2277434" cy="807799"/>
            </a:xfrm>
            <a:prstGeom prst="rect">
              <a:avLst/>
            </a:prstGeom>
            <a:noFill/>
          </p:spPr>
          <p:txBody>
            <a:bodyPr wrap="square" rtlCol="0">
              <a:spAutoFit/>
            </a:bodyPr>
            <a:lstStyle/>
            <a:p>
              <a:r>
                <a:rPr lang="en-GB" sz="1400" dirty="0">
                  <a:solidFill>
                    <a:schemeClr val="tx1">
                      <a:lumMod val="75000"/>
                      <a:lumOff val="25000"/>
                    </a:schemeClr>
                  </a:solidFill>
                  <a:latin typeface="Arial Narrow" panose="020B0604020202020204" pitchFamily="34" charset="0"/>
                  <a:cs typeface="Arial Narrow" panose="020B0604020202020204" pitchFamily="34" charset="0"/>
                </a:rPr>
                <a:t>School non-</a:t>
              </a:r>
              <a:r>
                <a:rPr lang="en-GB" sz="1400" dirty="0" err="1">
                  <a:solidFill>
                    <a:schemeClr val="tx1">
                      <a:lumMod val="75000"/>
                      <a:lumOff val="25000"/>
                    </a:schemeClr>
                  </a:solidFill>
                  <a:latin typeface="Arial Narrow" panose="020B0604020202020204" pitchFamily="34" charset="0"/>
                  <a:cs typeface="Arial Narrow" panose="020B0604020202020204" pitchFamily="34" charset="0"/>
                </a:rPr>
                <a:t>enrollment</a:t>
              </a:r>
              <a:endParaRPr lang="en-GB" sz="1400" dirty="0">
                <a:solidFill>
                  <a:schemeClr val="tx1">
                    <a:lumMod val="75000"/>
                    <a:lumOff val="25000"/>
                  </a:schemeClr>
                </a:solidFill>
                <a:latin typeface="Arial Narrow" panose="020B0604020202020204" pitchFamily="34" charset="0"/>
                <a:cs typeface="Arial Narrow" panose="020B0604020202020204" pitchFamily="34" charset="0"/>
              </a:endParaRPr>
            </a:p>
            <a:p>
              <a:r>
                <a:rPr lang="en-GB" sz="1400" dirty="0">
                  <a:solidFill>
                    <a:schemeClr val="tx1">
                      <a:lumMod val="75000"/>
                      <a:lumOff val="25000"/>
                    </a:schemeClr>
                  </a:solidFill>
                  <a:latin typeface="Arial Narrow" panose="020B0604020202020204" pitchFamily="34" charset="0"/>
                  <a:cs typeface="Arial Narrow" panose="020B0604020202020204" pitchFamily="34" charset="0"/>
                </a:rPr>
                <a:t>0.56 %  0.45%</a:t>
              </a:r>
            </a:p>
            <a:p>
              <a:r>
                <a:rPr lang="en-GB" sz="1400" dirty="0">
                  <a:solidFill>
                    <a:schemeClr val="tx1">
                      <a:lumMod val="75000"/>
                      <a:lumOff val="25000"/>
                    </a:schemeClr>
                  </a:solidFill>
                  <a:latin typeface="Arial Narrow" panose="020B0604020202020204" pitchFamily="34" charset="0"/>
                  <a:cs typeface="Arial Narrow" panose="020B0604020202020204" pitchFamily="34" charset="0"/>
                </a:rPr>
                <a:t>95% CI -0.11 (-0.17; -0.05)</a:t>
              </a:r>
            </a:p>
          </p:txBody>
        </p:sp>
        <p:sp>
          <p:nvSpPr>
            <p:cNvPr id="41" name="TextBox 40">
              <a:extLst>
                <a:ext uri="{FF2B5EF4-FFF2-40B4-BE49-F238E27FC236}">
                  <a16:creationId xmlns:a16="http://schemas.microsoft.com/office/drawing/2014/main" id="{8F4D90CB-3126-784E-878D-F1FCC5406038}"/>
                </a:ext>
              </a:extLst>
            </p:cNvPr>
            <p:cNvSpPr txBox="1"/>
            <p:nvPr/>
          </p:nvSpPr>
          <p:spPr>
            <a:xfrm>
              <a:off x="8035031" y="2489941"/>
              <a:ext cx="2392560" cy="807799"/>
            </a:xfrm>
            <a:prstGeom prst="rect">
              <a:avLst/>
            </a:prstGeom>
            <a:noFill/>
          </p:spPr>
          <p:txBody>
            <a:bodyPr wrap="square" rtlCol="0">
              <a:spAutoFit/>
            </a:bodyPr>
            <a:lstStyle/>
            <a:p>
              <a:r>
                <a:rPr lang="en-GB" sz="1400" dirty="0">
                  <a:solidFill>
                    <a:schemeClr val="tx1">
                      <a:lumMod val="75000"/>
                      <a:lumOff val="25000"/>
                    </a:schemeClr>
                  </a:solidFill>
                  <a:latin typeface="Arial Narrow" panose="020B0604020202020204" pitchFamily="34" charset="0"/>
                  <a:cs typeface="Arial Narrow" panose="020B0604020202020204" pitchFamily="34" charset="0"/>
                </a:rPr>
                <a:t>Unprotected sex</a:t>
              </a:r>
            </a:p>
            <a:p>
              <a:r>
                <a:rPr lang="en-GB" sz="1400" dirty="0">
                  <a:solidFill>
                    <a:schemeClr val="tx1">
                      <a:lumMod val="75000"/>
                      <a:lumOff val="25000"/>
                    </a:schemeClr>
                  </a:solidFill>
                  <a:latin typeface="Arial Narrow" panose="020B0604020202020204" pitchFamily="34" charset="0"/>
                  <a:cs typeface="Arial Narrow" panose="020B0604020202020204" pitchFamily="34" charset="0"/>
                </a:rPr>
                <a:t>0.72 %  063%</a:t>
              </a:r>
            </a:p>
            <a:p>
              <a:r>
                <a:rPr lang="en-GB" sz="1400" dirty="0">
                  <a:solidFill>
                    <a:schemeClr val="tx1">
                      <a:lumMod val="75000"/>
                      <a:lumOff val="25000"/>
                    </a:schemeClr>
                  </a:solidFill>
                  <a:latin typeface="Arial Narrow" panose="020B0604020202020204" pitchFamily="34" charset="0"/>
                  <a:cs typeface="Arial Narrow" panose="020B0604020202020204" pitchFamily="34" charset="0"/>
                </a:rPr>
                <a:t>95% CI -0.08 (-0.15; -0.02)</a:t>
              </a:r>
            </a:p>
          </p:txBody>
        </p:sp>
        <p:sp>
          <p:nvSpPr>
            <p:cNvPr id="42" name="TextBox 41">
              <a:extLst>
                <a:ext uri="{FF2B5EF4-FFF2-40B4-BE49-F238E27FC236}">
                  <a16:creationId xmlns:a16="http://schemas.microsoft.com/office/drawing/2014/main" id="{D35E2E36-3678-E742-A3AD-384620C6AA1C}"/>
                </a:ext>
              </a:extLst>
            </p:cNvPr>
            <p:cNvSpPr txBox="1"/>
            <p:nvPr/>
          </p:nvSpPr>
          <p:spPr>
            <a:xfrm>
              <a:off x="7375528" y="1416581"/>
              <a:ext cx="2685326" cy="914100"/>
            </a:xfrm>
            <a:prstGeom prst="rect">
              <a:avLst/>
            </a:prstGeom>
            <a:noFill/>
          </p:spPr>
          <p:txBody>
            <a:bodyPr wrap="square" rtlCol="0">
              <a:spAutoFit/>
            </a:bodyPr>
            <a:lstStyle/>
            <a:p>
              <a:r>
                <a:rPr lang="en-GB" sz="1400" dirty="0">
                  <a:solidFill>
                    <a:schemeClr val="tx1">
                      <a:lumMod val="75000"/>
                      <a:lumOff val="25000"/>
                    </a:schemeClr>
                  </a:solidFill>
                  <a:latin typeface="Arial Narrow" panose="020B0604020202020204" pitchFamily="34" charset="0"/>
                  <a:cs typeface="Arial Narrow" panose="020B0604020202020204" pitchFamily="34" charset="0"/>
                </a:rPr>
                <a:t>Age-disparate sex</a:t>
              </a:r>
            </a:p>
            <a:p>
              <a:r>
                <a:rPr lang="en-GB" sz="1400" dirty="0">
                  <a:solidFill>
                    <a:schemeClr val="tx1">
                      <a:lumMod val="75000"/>
                      <a:lumOff val="25000"/>
                    </a:schemeClr>
                  </a:solidFill>
                  <a:latin typeface="Arial Narrow" panose="020B0604020202020204" pitchFamily="34" charset="0"/>
                  <a:cs typeface="Arial Narrow" panose="020B0604020202020204" pitchFamily="34" charset="0"/>
                </a:rPr>
                <a:t>0.3 %  0.22%</a:t>
              </a:r>
            </a:p>
            <a:p>
              <a:r>
                <a:rPr lang="en-GB" sz="1400" dirty="0">
                  <a:solidFill>
                    <a:schemeClr val="tx1">
                      <a:lumMod val="75000"/>
                      <a:lumOff val="25000"/>
                    </a:schemeClr>
                  </a:solidFill>
                  <a:latin typeface="Arial Narrow" panose="020B0604020202020204" pitchFamily="34" charset="0"/>
                  <a:cs typeface="Arial Narrow" panose="020B0604020202020204" pitchFamily="34" charset="0"/>
                </a:rPr>
                <a:t>95% CI -0.08 (-0.14; -0.02)</a:t>
              </a:r>
            </a:p>
          </p:txBody>
        </p:sp>
      </p:grpSp>
    </p:spTree>
    <p:extLst>
      <p:ext uri="{BB962C8B-B14F-4D97-AF65-F5344CB8AC3E}">
        <p14:creationId xmlns:p14="http://schemas.microsoft.com/office/powerpoint/2010/main" val="849024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4BFA887-4936-314C-9E63-482084057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9" name="Group 28">
            <a:extLst>
              <a:ext uri="{FF2B5EF4-FFF2-40B4-BE49-F238E27FC236}">
                <a16:creationId xmlns:a16="http://schemas.microsoft.com/office/drawing/2014/main" id="{7F588993-7F34-C748-9549-4612CC4FDE73}"/>
              </a:ext>
            </a:extLst>
          </p:cNvPr>
          <p:cNvGrpSpPr/>
          <p:nvPr/>
        </p:nvGrpSpPr>
        <p:grpSpPr>
          <a:xfrm>
            <a:off x="2153974" y="3148994"/>
            <a:ext cx="1307651" cy="1286541"/>
            <a:chOff x="2488172" y="2280684"/>
            <a:chExt cx="1307651" cy="1286541"/>
          </a:xfrm>
        </p:grpSpPr>
        <p:grpSp>
          <p:nvGrpSpPr>
            <p:cNvPr id="30" name="Group 29">
              <a:extLst>
                <a:ext uri="{FF2B5EF4-FFF2-40B4-BE49-F238E27FC236}">
                  <a16:creationId xmlns:a16="http://schemas.microsoft.com/office/drawing/2014/main" id="{85B3A71E-7CC5-8F4D-A607-5BDB35787C5E}"/>
                </a:ext>
              </a:extLst>
            </p:cNvPr>
            <p:cNvGrpSpPr/>
            <p:nvPr/>
          </p:nvGrpSpPr>
          <p:grpSpPr>
            <a:xfrm>
              <a:off x="2488172" y="2280684"/>
              <a:ext cx="1307651" cy="1254642"/>
              <a:chOff x="5412126" y="2838893"/>
              <a:chExt cx="1307651" cy="1254642"/>
            </a:xfrm>
          </p:grpSpPr>
          <p:sp>
            <p:nvSpPr>
              <p:cNvPr id="32" name="Oval 31">
                <a:extLst>
                  <a:ext uri="{FF2B5EF4-FFF2-40B4-BE49-F238E27FC236}">
                    <a16:creationId xmlns:a16="http://schemas.microsoft.com/office/drawing/2014/main" id="{65089154-AB62-CF46-BFB8-D2912EA8CC12}"/>
                  </a:ext>
                </a:extLst>
              </p:cNvPr>
              <p:cNvSpPr/>
              <p:nvPr/>
            </p:nvSpPr>
            <p:spPr>
              <a:xfrm>
                <a:off x="5465135" y="2838893"/>
                <a:ext cx="1254642" cy="1254642"/>
              </a:xfrm>
              <a:prstGeom prst="ellipse">
                <a:avLst/>
              </a:prstGeom>
              <a:solidFill>
                <a:srgbClr val="F4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4020202020204" pitchFamily="34" charset="0"/>
                </a:endParaRPr>
              </a:p>
            </p:txBody>
          </p:sp>
          <p:sp>
            <p:nvSpPr>
              <p:cNvPr id="33" name="TextBox 32">
                <a:extLst>
                  <a:ext uri="{FF2B5EF4-FFF2-40B4-BE49-F238E27FC236}">
                    <a16:creationId xmlns:a16="http://schemas.microsoft.com/office/drawing/2014/main" id="{6CFBA496-0B3E-6E40-9841-B95940F0D1FC}"/>
                  </a:ext>
                </a:extLst>
              </p:cNvPr>
              <p:cNvSpPr txBox="1"/>
              <p:nvPr/>
            </p:nvSpPr>
            <p:spPr>
              <a:xfrm>
                <a:off x="5412126" y="3121249"/>
                <a:ext cx="1254643" cy="769441"/>
              </a:xfrm>
              <a:prstGeom prst="rect">
                <a:avLst/>
              </a:prstGeom>
              <a:noFill/>
            </p:spPr>
            <p:txBody>
              <a:bodyPr wrap="square" rtlCol="0">
                <a:spAutoFit/>
              </a:bodyPr>
              <a:lstStyle/>
              <a:p>
                <a:pPr algn="ctr"/>
                <a:r>
                  <a:rPr lang="en-GB" sz="4400" b="1" dirty="0">
                    <a:solidFill>
                      <a:schemeClr val="bg1"/>
                    </a:solidFill>
                    <a:latin typeface="Univers Condensed" panose="020B0506020202050204" pitchFamily="34" charset="0"/>
                  </a:rPr>
                  <a:t>2</a:t>
                </a:r>
              </a:p>
            </p:txBody>
          </p:sp>
        </p:grpSp>
        <p:sp>
          <p:nvSpPr>
            <p:cNvPr id="31" name="Oval 30">
              <a:extLst>
                <a:ext uri="{FF2B5EF4-FFF2-40B4-BE49-F238E27FC236}">
                  <a16:creationId xmlns:a16="http://schemas.microsoft.com/office/drawing/2014/main" id="{2409B60C-CA4D-D44E-A88E-F155A5A064B7}"/>
                </a:ext>
              </a:extLst>
            </p:cNvPr>
            <p:cNvSpPr/>
            <p:nvPr/>
          </p:nvSpPr>
          <p:spPr>
            <a:xfrm>
              <a:off x="2498648" y="2312583"/>
              <a:ext cx="1254642" cy="12546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4020202020204" pitchFamily="34" charset="0"/>
              </a:endParaRPr>
            </a:p>
          </p:txBody>
        </p:sp>
      </p:grpSp>
      <p:sp>
        <p:nvSpPr>
          <p:cNvPr id="12" name="Title 1">
            <a:extLst>
              <a:ext uri="{FF2B5EF4-FFF2-40B4-BE49-F238E27FC236}">
                <a16:creationId xmlns:a16="http://schemas.microsoft.com/office/drawing/2014/main" id="{2BAC2E3E-48B5-6342-8417-BCAA8AB29DB9}"/>
              </a:ext>
            </a:extLst>
          </p:cNvPr>
          <p:cNvSpPr txBox="1">
            <a:spLocks/>
          </p:cNvSpPr>
          <p:nvPr/>
        </p:nvSpPr>
        <p:spPr>
          <a:xfrm>
            <a:off x="3601819" y="2869060"/>
            <a:ext cx="7649277" cy="1920526"/>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chemeClr val="bg1"/>
                </a:solidFill>
                <a:latin typeface="Univers Condensed" panose="020B0606020202060204" pitchFamily="34" charset="0"/>
              </a:rPr>
              <a:t>FIRST UNDERSTANDING OF THE 3</a:t>
            </a:r>
            <a:r>
              <a:rPr lang="en-GB" sz="4400" b="1" baseline="30000" dirty="0">
                <a:solidFill>
                  <a:schemeClr val="bg1"/>
                </a:solidFill>
                <a:latin typeface="Univers Condensed" panose="020B0606020202060204" pitchFamily="34" charset="0"/>
              </a:rPr>
              <a:t>RD</a:t>
            </a:r>
            <a:r>
              <a:rPr lang="en-GB" sz="4400" b="1" dirty="0">
                <a:solidFill>
                  <a:schemeClr val="bg1"/>
                </a:solidFill>
                <a:latin typeface="Univers Condensed" panose="020B0606020202060204" pitchFamily="34" charset="0"/>
              </a:rPr>
              <a:t> GENERATION OF HIV-INFECTED EXPOSED CHILDREN</a:t>
            </a:r>
          </a:p>
        </p:txBody>
      </p:sp>
    </p:spTree>
    <p:extLst>
      <p:ext uri="{BB962C8B-B14F-4D97-AF65-F5344CB8AC3E}">
        <p14:creationId xmlns:p14="http://schemas.microsoft.com/office/powerpoint/2010/main" val="1367826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25" y="182500"/>
            <a:ext cx="11251032" cy="1311128"/>
          </a:xfrm>
        </p:spPr>
        <p:txBody>
          <a:bodyPr wrap="square">
            <a:spAutoFit/>
          </a:bodyPr>
          <a:lstStyle/>
          <a:p>
            <a:r>
              <a:rPr lang="en-GB" b="1" dirty="0">
                <a:solidFill>
                  <a:srgbClr val="F7AD00"/>
                </a:solidFill>
                <a:latin typeface="Univers Condensed" panose="020B0606020202060204" pitchFamily="34" charset="0"/>
              </a:rPr>
              <a:t>FIRST UNDERSTANDING OF THE 3</a:t>
            </a:r>
            <a:r>
              <a:rPr lang="en-GB" b="1" baseline="30000" dirty="0">
                <a:solidFill>
                  <a:srgbClr val="F7AD00"/>
                </a:solidFill>
                <a:latin typeface="Univers Condensed" panose="020B0606020202060204" pitchFamily="34" charset="0"/>
              </a:rPr>
              <a:t>RD</a:t>
            </a:r>
            <a:r>
              <a:rPr lang="en-GB" b="1" dirty="0">
                <a:solidFill>
                  <a:srgbClr val="F7AD00"/>
                </a:solidFill>
                <a:latin typeface="Univers Condensed" panose="020B0606020202060204" pitchFamily="34" charset="0"/>
              </a:rPr>
              <a:t> GENERATION OF HIV-INFECTED EXPOSED CHILDREN</a:t>
            </a:r>
          </a:p>
        </p:txBody>
      </p:sp>
      <p:sp>
        <p:nvSpPr>
          <p:cNvPr id="5" name="Content Placeholder 4"/>
          <p:cNvSpPr>
            <a:spLocks noGrp="1"/>
          </p:cNvSpPr>
          <p:nvPr>
            <p:ph sz="half" idx="2"/>
          </p:nvPr>
        </p:nvSpPr>
        <p:spPr>
          <a:xfrm>
            <a:off x="298711" y="2567853"/>
            <a:ext cx="5157787" cy="3888244"/>
          </a:xfrm>
        </p:spPr>
        <p:txBody>
          <a:bodyPr>
            <a:spAutoFit/>
          </a:bodyPr>
          <a:lstStyle/>
          <a:p>
            <a:pPr marL="0" indent="0">
              <a:lnSpc>
                <a:spcPct val="100000"/>
              </a:lnSpc>
              <a:buClr>
                <a:srgbClr val="F7AD00"/>
              </a:buClr>
              <a:buNone/>
            </a:pPr>
            <a:r>
              <a:rPr lang="en-GB" sz="1800" b="1" dirty="0"/>
              <a:t>PERINATALLY INFECTED</a:t>
            </a:r>
          </a:p>
          <a:p>
            <a:pPr>
              <a:lnSpc>
                <a:spcPct val="100000"/>
              </a:lnSpc>
              <a:buClr>
                <a:srgbClr val="F7AD00"/>
              </a:buClr>
            </a:pPr>
            <a:r>
              <a:rPr lang="en-GB" sz="1800" dirty="0"/>
              <a:t>more chronic adversity</a:t>
            </a:r>
          </a:p>
          <a:p>
            <a:pPr>
              <a:lnSpc>
                <a:spcPct val="100000"/>
              </a:lnSpc>
              <a:buClr>
                <a:srgbClr val="F7AD00"/>
              </a:buClr>
            </a:pPr>
            <a:r>
              <a:rPr lang="en-GB" sz="1800" dirty="0"/>
              <a:t>parental and/or sibling illness and death</a:t>
            </a:r>
          </a:p>
          <a:p>
            <a:pPr>
              <a:lnSpc>
                <a:spcPct val="100000"/>
              </a:lnSpc>
              <a:buClr>
                <a:srgbClr val="F7AD00"/>
              </a:buClr>
            </a:pPr>
            <a:r>
              <a:rPr lang="en-GB" sz="1800" dirty="0"/>
              <a:t>caretaking responsibilities</a:t>
            </a:r>
          </a:p>
          <a:p>
            <a:pPr>
              <a:lnSpc>
                <a:spcPct val="100000"/>
              </a:lnSpc>
              <a:buClr>
                <a:srgbClr val="F7AD00"/>
              </a:buClr>
            </a:pPr>
            <a:r>
              <a:rPr lang="en-GB" sz="1800" dirty="0"/>
              <a:t>poorer parenting </a:t>
            </a:r>
          </a:p>
          <a:p>
            <a:pPr>
              <a:lnSpc>
                <a:spcPct val="100000"/>
              </a:lnSpc>
              <a:buClr>
                <a:srgbClr val="F7AD00"/>
              </a:buClr>
            </a:pPr>
            <a:r>
              <a:rPr lang="en-GB" sz="1800" dirty="0"/>
              <a:t>less social support</a:t>
            </a:r>
          </a:p>
          <a:p>
            <a:pPr>
              <a:lnSpc>
                <a:spcPct val="100000"/>
              </a:lnSpc>
              <a:buClr>
                <a:srgbClr val="F7AD00"/>
              </a:buClr>
            </a:pPr>
            <a:r>
              <a:rPr lang="en-GB" sz="1800" dirty="0"/>
              <a:t>internalized and associative stigma</a:t>
            </a:r>
          </a:p>
          <a:p>
            <a:pPr>
              <a:lnSpc>
                <a:spcPct val="100000"/>
              </a:lnSpc>
              <a:buClr>
                <a:srgbClr val="F7AD00"/>
              </a:buClr>
            </a:pPr>
            <a:r>
              <a:rPr lang="en-GB" sz="1800" dirty="0"/>
              <a:t>higher risk for lower well-being and higher substance use</a:t>
            </a:r>
            <a:endParaRPr lang="en-GB" dirty="0"/>
          </a:p>
          <a:p>
            <a:pPr marL="0" indent="0">
              <a:lnSpc>
                <a:spcPct val="100000"/>
              </a:lnSpc>
              <a:buClr>
                <a:srgbClr val="F7AD00"/>
              </a:buClr>
              <a:buNone/>
            </a:pPr>
            <a:r>
              <a:rPr lang="en-GB" sz="1200" dirty="0">
                <a:solidFill>
                  <a:schemeClr val="tx1">
                    <a:lumMod val="65000"/>
                    <a:lumOff val="35000"/>
                  </a:schemeClr>
                </a:solidFill>
                <a:cs typeface="Arial Narrow" panose="020B0604020202020204" pitchFamily="34" charset="0"/>
              </a:rPr>
              <a:t>Allen et al., 2014; Bailey, Cruz, </a:t>
            </a:r>
            <a:r>
              <a:rPr lang="en-GB" sz="1200" dirty="0" err="1">
                <a:solidFill>
                  <a:schemeClr val="tx1">
                    <a:lumMod val="65000"/>
                    <a:lumOff val="35000"/>
                  </a:schemeClr>
                </a:solidFill>
                <a:cs typeface="Arial Narrow" panose="020B0604020202020204" pitchFamily="34" charset="0"/>
              </a:rPr>
              <a:t>Songtaweesin</a:t>
            </a:r>
            <a:r>
              <a:rPr lang="en-GB" sz="1200" dirty="0">
                <a:solidFill>
                  <a:schemeClr val="tx1">
                    <a:lumMod val="65000"/>
                    <a:lumOff val="35000"/>
                  </a:schemeClr>
                </a:solidFill>
                <a:cs typeface="Arial Narrow" panose="020B0604020202020204" pitchFamily="34" charset="0"/>
              </a:rPr>
              <a:t>, &amp; </a:t>
            </a:r>
            <a:r>
              <a:rPr lang="en-GB" sz="1200" dirty="0" err="1">
                <a:solidFill>
                  <a:schemeClr val="tx1">
                    <a:lumMod val="65000"/>
                    <a:lumOff val="35000"/>
                  </a:schemeClr>
                </a:solidFill>
                <a:cs typeface="Arial Narrow" panose="020B0604020202020204" pitchFamily="34" charset="0"/>
              </a:rPr>
              <a:t>Puthanakit</a:t>
            </a:r>
            <a:r>
              <a:rPr lang="en-GB" sz="1200" dirty="0">
                <a:solidFill>
                  <a:schemeClr val="tx1">
                    <a:lumMod val="65000"/>
                    <a:lumOff val="35000"/>
                  </a:schemeClr>
                </a:solidFill>
                <a:cs typeface="Arial Narrow" panose="020B0604020202020204" pitchFamily="34" charset="0"/>
              </a:rPr>
              <a:t>, 2017; Earnshaw, Kidman, </a:t>
            </a:r>
            <a:br>
              <a:rPr lang="en-GB" sz="1200" dirty="0">
                <a:solidFill>
                  <a:schemeClr val="tx1">
                    <a:lumMod val="65000"/>
                    <a:lumOff val="35000"/>
                  </a:schemeClr>
                </a:solidFill>
                <a:cs typeface="Arial Narrow" panose="020B0604020202020204" pitchFamily="34" charset="0"/>
              </a:rPr>
            </a:br>
            <a:r>
              <a:rPr lang="en-GB" sz="1200" dirty="0">
                <a:solidFill>
                  <a:schemeClr val="tx1">
                    <a:lumMod val="65000"/>
                    <a:lumOff val="35000"/>
                  </a:schemeClr>
                </a:solidFill>
                <a:cs typeface="Arial Narrow" panose="020B0604020202020204" pitchFamily="34" charset="0"/>
              </a:rPr>
              <a:t>&amp; </a:t>
            </a:r>
            <a:r>
              <a:rPr lang="en-GB" sz="1200" dirty="0" err="1">
                <a:solidFill>
                  <a:schemeClr val="tx1">
                    <a:lumMod val="65000"/>
                    <a:lumOff val="35000"/>
                  </a:schemeClr>
                </a:solidFill>
                <a:cs typeface="Arial Narrow" panose="020B0604020202020204" pitchFamily="34" charset="0"/>
              </a:rPr>
              <a:t>Violari</a:t>
            </a:r>
            <a:r>
              <a:rPr lang="en-GB" sz="1200" dirty="0">
                <a:solidFill>
                  <a:schemeClr val="tx1">
                    <a:lumMod val="65000"/>
                    <a:lumOff val="35000"/>
                  </a:schemeClr>
                </a:solidFill>
                <a:cs typeface="Arial Narrow" panose="020B0604020202020204" pitchFamily="34" charset="0"/>
              </a:rPr>
              <a:t>, 2018; Le Croix et al., 2017; Lowenthal et al., 2014; </a:t>
            </a:r>
            <a:r>
              <a:rPr lang="en-GB" sz="1200" dirty="0" err="1">
                <a:solidFill>
                  <a:schemeClr val="tx1">
                    <a:lumMod val="65000"/>
                    <a:lumOff val="35000"/>
                  </a:schemeClr>
                </a:solidFill>
                <a:cs typeface="Arial Narrow" panose="020B0604020202020204" pitchFamily="34" charset="0"/>
              </a:rPr>
              <a:t>Rochat</a:t>
            </a:r>
            <a:r>
              <a:rPr lang="en-GB" sz="1200" dirty="0">
                <a:solidFill>
                  <a:schemeClr val="tx1">
                    <a:lumMod val="65000"/>
                    <a:lumOff val="35000"/>
                  </a:schemeClr>
                </a:solidFill>
                <a:cs typeface="Arial Narrow" panose="020B0604020202020204" pitchFamily="34" charset="0"/>
              </a:rPr>
              <a:t>, </a:t>
            </a:r>
            <a:r>
              <a:rPr lang="en-GB" sz="1200" dirty="0" err="1">
                <a:solidFill>
                  <a:schemeClr val="tx1">
                    <a:lumMod val="65000"/>
                    <a:lumOff val="35000"/>
                  </a:schemeClr>
                </a:solidFill>
                <a:cs typeface="Arial Narrow" panose="020B0604020202020204" pitchFamily="34" charset="0"/>
              </a:rPr>
              <a:t>Netsi</a:t>
            </a:r>
            <a:r>
              <a:rPr lang="en-GB" sz="1200" dirty="0">
                <a:solidFill>
                  <a:schemeClr val="tx1">
                    <a:lumMod val="65000"/>
                    <a:lumOff val="35000"/>
                  </a:schemeClr>
                </a:solidFill>
                <a:cs typeface="Arial Narrow" panose="020B0604020202020204" pitchFamily="34" charset="0"/>
              </a:rPr>
              <a:t>, </a:t>
            </a:r>
            <a:r>
              <a:rPr lang="en-GB" sz="1200" dirty="0" err="1">
                <a:solidFill>
                  <a:schemeClr val="tx1">
                    <a:lumMod val="65000"/>
                    <a:lumOff val="35000"/>
                  </a:schemeClr>
                </a:solidFill>
                <a:cs typeface="Arial Narrow" panose="020B0604020202020204" pitchFamily="34" charset="0"/>
              </a:rPr>
              <a:t>Redinger</a:t>
            </a:r>
            <a:r>
              <a:rPr lang="en-GB" sz="1200" dirty="0">
                <a:solidFill>
                  <a:schemeClr val="tx1">
                    <a:lumMod val="65000"/>
                    <a:lumOff val="35000"/>
                  </a:schemeClr>
                </a:solidFill>
                <a:cs typeface="Arial Narrow" panose="020B0604020202020204" pitchFamily="34" charset="0"/>
              </a:rPr>
              <a:t>, </a:t>
            </a:r>
            <a:br>
              <a:rPr lang="en-GB" sz="1200" dirty="0">
                <a:solidFill>
                  <a:schemeClr val="tx1">
                    <a:lumMod val="65000"/>
                    <a:lumOff val="35000"/>
                  </a:schemeClr>
                </a:solidFill>
                <a:cs typeface="Arial Narrow" panose="020B0604020202020204" pitchFamily="34" charset="0"/>
              </a:rPr>
            </a:br>
            <a:r>
              <a:rPr lang="en-GB" sz="1200" dirty="0">
                <a:solidFill>
                  <a:schemeClr val="tx1">
                    <a:lumMod val="65000"/>
                    <a:lumOff val="35000"/>
                  </a:schemeClr>
                </a:solidFill>
                <a:cs typeface="Arial Narrow" panose="020B0604020202020204" pitchFamily="34" charset="0"/>
              </a:rPr>
              <a:t>&amp; Stein, 2017; Sherr et al., 2018). </a:t>
            </a:r>
          </a:p>
        </p:txBody>
      </p:sp>
      <p:sp>
        <p:nvSpPr>
          <p:cNvPr id="7" name="Content Placeholder 6"/>
          <p:cNvSpPr>
            <a:spLocks noGrp="1"/>
          </p:cNvSpPr>
          <p:nvPr>
            <p:ph sz="quarter" idx="4"/>
          </p:nvPr>
        </p:nvSpPr>
        <p:spPr>
          <a:xfrm>
            <a:off x="6498934" y="2515608"/>
            <a:ext cx="5183188" cy="3213252"/>
          </a:xfrm>
        </p:spPr>
        <p:txBody>
          <a:bodyPr>
            <a:spAutoFit/>
          </a:bodyPr>
          <a:lstStyle/>
          <a:p>
            <a:pPr marL="0" indent="0">
              <a:lnSpc>
                <a:spcPct val="120000"/>
              </a:lnSpc>
              <a:buClr>
                <a:srgbClr val="F7AD00"/>
              </a:buClr>
              <a:buNone/>
            </a:pPr>
            <a:r>
              <a:rPr lang="en-GB" sz="1800" b="1" dirty="0"/>
              <a:t>RECENTLY INFECTED</a:t>
            </a:r>
          </a:p>
          <a:p>
            <a:pPr>
              <a:lnSpc>
                <a:spcPct val="120000"/>
              </a:lnSpc>
              <a:buClr>
                <a:srgbClr val="F7AD00"/>
              </a:buClr>
            </a:pPr>
            <a:r>
              <a:rPr lang="en-GB" sz="1800" dirty="0"/>
              <a:t>more likely members of marginalized groups</a:t>
            </a:r>
          </a:p>
          <a:p>
            <a:pPr>
              <a:lnSpc>
                <a:spcPct val="120000"/>
              </a:lnSpc>
              <a:buClr>
                <a:srgbClr val="F7AD00"/>
              </a:buClr>
            </a:pPr>
            <a:r>
              <a:rPr lang="en-GB" sz="1800" dirty="0"/>
              <a:t>struggle with impacts of recent diagnoses</a:t>
            </a:r>
          </a:p>
          <a:p>
            <a:pPr>
              <a:lnSpc>
                <a:spcPct val="120000"/>
              </a:lnSpc>
              <a:buClr>
                <a:srgbClr val="F7AD00"/>
              </a:buClr>
            </a:pPr>
            <a:r>
              <a:rPr lang="en-GB" sz="1800" dirty="0"/>
              <a:t>difficulties accessing and engaging in care</a:t>
            </a:r>
          </a:p>
          <a:p>
            <a:pPr>
              <a:lnSpc>
                <a:spcPct val="120000"/>
              </a:lnSpc>
              <a:buClr>
                <a:srgbClr val="F7AD00"/>
              </a:buClr>
            </a:pPr>
            <a:r>
              <a:rPr lang="en-GB" sz="1800" dirty="0"/>
              <a:t>May be compounded by mental health problems </a:t>
            </a:r>
          </a:p>
          <a:p>
            <a:pPr marL="0" indent="0">
              <a:lnSpc>
                <a:spcPct val="120000"/>
              </a:lnSpc>
              <a:buClr>
                <a:srgbClr val="F7AD00"/>
              </a:buClr>
              <a:buNone/>
            </a:pPr>
            <a:r>
              <a:rPr lang="en-GB" sz="1200" dirty="0">
                <a:solidFill>
                  <a:schemeClr val="tx1">
                    <a:lumMod val="65000"/>
                    <a:lumOff val="35000"/>
                  </a:schemeClr>
                </a:solidFill>
                <a:cs typeface="Arial Narrow" panose="020B0604020202020204" pitchFamily="34" charset="0"/>
              </a:rPr>
              <a:t>Anderson et al., 2010; Bailey et al., 2017; Ramirez-Avila et al., 2012; Sherr et al., 2018). </a:t>
            </a:r>
          </a:p>
          <a:p>
            <a:pPr>
              <a:lnSpc>
                <a:spcPct val="120000"/>
              </a:lnSpc>
              <a:buClr>
                <a:srgbClr val="F7AD00"/>
              </a:buClr>
            </a:pPr>
            <a:endParaRPr lang="en-GB" dirty="0"/>
          </a:p>
        </p:txBody>
      </p:sp>
    </p:spTree>
    <p:extLst>
      <p:ext uri="{BB962C8B-B14F-4D97-AF65-F5344CB8AC3E}">
        <p14:creationId xmlns:p14="http://schemas.microsoft.com/office/powerpoint/2010/main" val="4139881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19">
            <a:extLst>
              <a:ext uri="{FF2B5EF4-FFF2-40B4-BE49-F238E27FC236}">
                <a16:creationId xmlns:a16="http://schemas.microsoft.com/office/drawing/2014/main" id="{2A121ACC-0C4B-441D-BD60-2427BD1EB43C}"/>
              </a:ext>
            </a:extLst>
          </p:cNvPr>
          <p:cNvSpPr txBox="1"/>
          <p:nvPr/>
        </p:nvSpPr>
        <p:spPr>
          <a:xfrm>
            <a:off x="1716121" y="2747627"/>
            <a:ext cx="2572262" cy="584775"/>
          </a:xfrm>
          <a:prstGeom prst="rect">
            <a:avLst/>
          </a:prstGeom>
          <a:noFill/>
        </p:spPr>
        <p:txBody>
          <a:bodyPr wrap="square" rtlCol="0">
            <a:spAutoFit/>
          </a:bodyPr>
          <a:lstStyle/>
          <a:p>
            <a:pPr algn="ctr"/>
            <a:r>
              <a:rPr lang="en-GB" sz="1600" dirty="0">
                <a:latin typeface="Arial Narrow" panose="020B0604020202020204" pitchFamily="34" charset="0"/>
              </a:rPr>
              <a:t>Mother perinatally </a:t>
            </a:r>
            <a:br>
              <a:rPr lang="en-GB" sz="1600" dirty="0">
                <a:latin typeface="Arial Narrow" panose="020B0604020202020204" pitchFamily="34" charset="0"/>
              </a:rPr>
            </a:br>
            <a:r>
              <a:rPr lang="en-GB" sz="1600" dirty="0">
                <a:latin typeface="Arial Narrow" panose="020B0604020202020204" pitchFamily="34" charset="0"/>
              </a:rPr>
              <a:t>infected with HIV (n= 27) )</a:t>
            </a:r>
          </a:p>
        </p:txBody>
      </p:sp>
      <p:sp>
        <p:nvSpPr>
          <p:cNvPr id="35" name="TextBox 21">
            <a:extLst>
              <a:ext uri="{FF2B5EF4-FFF2-40B4-BE49-F238E27FC236}">
                <a16:creationId xmlns:a16="http://schemas.microsoft.com/office/drawing/2014/main" id="{8FE56C5A-BE2C-46D5-903D-3F7A024B1134}"/>
              </a:ext>
            </a:extLst>
          </p:cNvPr>
          <p:cNvSpPr txBox="1"/>
          <p:nvPr/>
        </p:nvSpPr>
        <p:spPr>
          <a:xfrm>
            <a:off x="4460086" y="2748376"/>
            <a:ext cx="2772031" cy="584775"/>
          </a:xfrm>
          <a:prstGeom prst="rect">
            <a:avLst/>
          </a:prstGeom>
          <a:noFill/>
        </p:spPr>
        <p:txBody>
          <a:bodyPr wrap="square" rtlCol="0">
            <a:spAutoFit/>
          </a:bodyPr>
          <a:lstStyle/>
          <a:p>
            <a:pPr algn="ctr"/>
            <a:r>
              <a:rPr lang="en-GB" sz="1600" dirty="0">
                <a:latin typeface="Arial Narrow" panose="020B0604020202020204" pitchFamily="34" charset="0"/>
              </a:rPr>
              <a:t>Mother infected with HIV </a:t>
            </a:r>
            <a:br>
              <a:rPr lang="en-GB" sz="1600" dirty="0">
                <a:latin typeface="Arial Narrow" panose="020B0604020202020204" pitchFamily="34" charset="0"/>
              </a:rPr>
            </a:br>
            <a:r>
              <a:rPr lang="en-GB" sz="1600" dirty="0">
                <a:latin typeface="Arial Narrow" panose="020B0604020202020204" pitchFamily="34" charset="0"/>
              </a:rPr>
              <a:t>as an adolescent (n= 268)</a:t>
            </a:r>
          </a:p>
        </p:txBody>
      </p:sp>
      <p:sp>
        <p:nvSpPr>
          <p:cNvPr id="36" name="TextBox 23">
            <a:extLst>
              <a:ext uri="{FF2B5EF4-FFF2-40B4-BE49-F238E27FC236}">
                <a16:creationId xmlns:a16="http://schemas.microsoft.com/office/drawing/2014/main" id="{8546A6DE-9028-491F-8388-E354C34CA70E}"/>
              </a:ext>
            </a:extLst>
          </p:cNvPr>
          <p:cNvSpPr txBox="1"/>
          <p:nvPr/>
        </p:nvSpPr>
        <p:spPr>
          <a:xfrm>
            <a:off x="7125117" y="2732478"/>
            <a:ext cx="3090591" cy="584775"/>
          </a:xfrm>
          <a:prstGeom prst="rect">
            <a:avLst/>
          </a:prstGeom>
          <a:noFill/>
        </p:spPr>
        <p:txBody>
          <a:bodyPr wrap="square" rtlCol="0">
            <a:spAutoFit/>
          </a:bodyPr>
          <a:lstStyle/>
          <a:p>
            <a:pPr algn="ctr"/>
            <a:r>
              <a:rPr lang="en-GB" sz="1600" dirty="0">
                <a:latin typeface="Arial Narrow" panose="020B0604020202020204" pitchFamily="34" charset="0"/>
              </a:rPr>
              <a:t>Mother not living with HIV</a:t>
            </a:r>
          </a:p>
          <a:p>
            <a:pPr algn="ctr"/>
            <a:r>
              <a:rPr lang="en-GB" sz="1600" dirty="0">
                <a:latin typeface="Arial Narrow" panose="020B0604020202020204" pitchFamily="34" charset="0"/>
              </a:rPr>
              <a:t>(n= 726)</a:t>
            </a:r>
          </a:p>
        </p:txBody>
      </p:sp>
      <p:sp>
        <p:nvSpPr>
          <p:cNvPr id="37" name="TextBox 24">
            <a:extLst>
              <a:ext uri="{FF2B5EF4-FFF2-40B4-BE49-F238E27FC236}">
                <a16:creationId xmlns:a16="http://schemas.microsoft.com/office/drawing/2014/main" id="{6893E487-4F7C-450F-B779-1BF2B53D4036}"/>
              </a:ext>
            </a:extLst>
          </p:cNvPr>
          <p:cNvSpPr txBox="1"/>
          <p:nvPr/>
        </p:nvSpPr>
        <p:spPr>
          <a:xfrm>
            <a:off x="1646297" y="4048214"/>
            <a:ext cx="2711910" cy="584775"/>
          </a:xfrm>
          <a:prstGeom prst="rect">
            <a:avLst/>
          </a:prstGeom>
          <a:noFill/>
        </p:spPr>
        <p:txBody>
          <a:bodyPr wrap="square" rtlCol="0">
            <a:spAutoFit/>
          </a:bodyPr>
          <a:lstStyle/>
          <a:p>
            <a:pPr algn="ctr"/>
            <a:r>
              <a:rPr lang="en-GB" sz="1600" dirty="0">
                <a:latin typeface="Arial Narrow" panose="020B0604020202020204" pitchFamily="34" charset="0"/>
              </a:rPr>
              <a:t>The “Third Generation” </a:t>
            </a:r>
          </a:p>
          <a:p>
            <a:pPr algn="ctr"/>
            <a:r>
              <a:rPr lang="en-GB" sz="1600" dirty="0">
                <a:latin typeface="Arial Narrow" panose="020B0604020202020204" pitchFamily="34" charset="0"/>
              </a:rPr>
              <a:t>(n = 1 living with HIV)</a:t>
            </a:r>
          </a:p>
        </p:txBody>
      </p:sp>
      <p:sp>
        <p:nvSpPr>
          <p:cNvPr id="38" name="TextBox 25">
            <a:extLst>
              <a:ext uri="{FF2B5EF4-FFF2-40B4-BE49-F238E27FC236}">
                <a16:creationId xmlns:a16="http://schemas.microsoft.com/office/drawing/2014/main" id="{9A434FCE-2AE6-4C54-9299-B5505B1F8606}"/>
              </a:ext>
            </a:extLst>
          </p:cNvPr>
          <p:cNvSpPr txBox="1"/>
          <p:nvPr/>
        </p:nvSpPr>
        <p:spPr>
          <a:xfrm>
            <a:off x="4490938" y="4088112"/>
            <a:ext cx="2710326" cy="584775"/>
          </a:xfrm>
          <a:prstGeom prst="rect">
            <a:avLst/>
          </a:prstGeom>
          <a:noFill/>
        </p:spPr>
        <p:txBody>
          <a:bodyPr wrap="square" rtlCol="0">
            <a:spAutoFit/>
          </a:bodyPr>
          <a:lstStyle/>
          <a:p>
            <a:pPr algn="ctr"/>
            <a:r>
              <a:rPr lang="en-GB" sz="1600" dirty="0">
                <a:latin typeface="Arial Narrow" panose="020B0604020202020204" pitchFamily="34" charset="0"/>
              </a:rPr>
              <a:t>The “Second Generation” </a:t>
            </a:r>
            <a:br>
              <a:rPr lang="en-GB" sz="1600" dirty="0">
                <a:latin typeface="Arial Narrow" panose="020B0604020202020204" pitchFamily="34" charset="0"/>
              </a:rPr>
            </a:br>
            <a:r>
              <a:rPr lang="en-GB" sz="1600" dirty="0">
                <a:latin typeface="Arial Narrow" panose="020B0604020202020204" pitchFamily="34" charset="0"/>
              </a:rPr>
              <a:t>(n = 11 living with HIV)</a:t>
            </a:r>
          </a:p>
        </p:txBody>
      </p:sp>
      <p:sp>
        <p:nvSpPr>
          <p:cNvPr id="39" name="TextBox 26">
            <a:extLst>
              <a:ext uri="{FF2B5EF4-FFF2-40B4-BE49-F238E27FC236}">
                <a16:creationId xmlns:a16="http://schemas.microsoft.com/office/drawing/2014/main" id="{A2A07536-FC3B-4B81-887E-B85E15FBD604}"/>
              </a:ext>
            </a:extLst>
          </p:cNvPr>
          <p:cNvSpPr txBox="1"/>
          <p:nvPr/>
        </p:nvSpPr>
        <p:spPr>
          <a:xfrm>
            <a:off x="7207687" y="4096065"/>
            <a:ext cx="2925450" cy="584775"/>
          </a:xfrm>
          <a:prstGeom prst="rect">
            <a:avLst/>
          </a:prstGeom>
          <a:noFill/>
        </p:spPr>
        <p:txBody>
          <a:bodyPr wrap="square" rtlCol="0">
            <a:spAutoFit/>
          </a:bodyPr>
          <a:lstStyle/>
          <a:p>
            <a:pPr algn="ctr"/>
            <a:r>
              <a:rPr lang="en-GB" sz="1600" dirty="0">
                <a:latin typeface="Arial Narrow" panose="020B0604020202020204" pitchFamily="34" charset="0"/>
              </a:rPr>
              <a:t>HIV Unex</a:t>
            </a:r>
            <a:r>
              <a:rPr lang="de-DE" sz="1600" dirty="0">
                <a:latin typeface="Arial Narrow" panose="020B0604020202020204" pitchFamily="34" charset="0"/>
              </a:rPr>
              <a:t>posed </a:t>
            </a:r>
            <a:r>
              <a:rPr lang="de-DE" sz="1600" dirty="0" err="1">
                <a:latin typeface="Arial Narrow" panose="020B0604020202020204" pitchFamily="34" charset="0"/>
              </a:rPr>
              <a:t>Children</a:t>
            </a:r>
            <a:r>
              <a:rPr lang="de-DE" sz="1600" dirty="0">
                <a:latin typeface="Arial Narrow" panose="020B0604020202020204" pitchFamily="34" charset="0"/>
              </a:rPr>
              <a:t> </a:t>
            </a:r>
            <a:br>
              <a:rPr lang="de-DE" sz="1600" dirty="0">
                <a:latin typeface="Arial Narrow" panose="020B0604020202020204" pitchFamily="34" charset="0"/>
              </a:rPr>
            </a:br>
            <a:r>
              <a:rPr lang="de-DE" sz="1600" dirty="0">
                <a:latin typeface="Arial Narrow" panose="020B0604020202020204" pitchFamily="34" charset="0"/>
              </a:rPr>
              <a:t>(none living with HIV)</a:t>
            </a:r>
          </a:p>
        </p:txBody>
      </p:sp>
      <p:sp>
        <p:nvSpPr>
          <p:cNvPr id="40" name="Rectangle 48">
            <a:extLst>
              <a:ext uri="{FF2B5EF4-FFF2-40B4-BE49-F238E27FC236}">
                <a16:creationId xmlns:a16="http://schemas.microsoft.com/office/drawing/2014/main" id="{5242A0B1-89B9-41AB-A0F7-3E072855572D}"/>
              </a:ext>
            </a:extLst>
          </p:cNvPr>
          <p:cNvSpPr/>
          <p:nvPr/>
        </p:nvSpPr>
        <p:spPr>
          <a:xfrm>
            <a:off x="1566685" y="1990512"/>
            <a:ext cx="8649024" cy="27994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4020202020204" pitchFamily="34" charset="0"/>
            </a:endParaRPr>
          </a:p>
        </p:txBody>
      </p:sp>
      <p:pic>
        <p:nvPicPr>
          <p:cNvPr id="41" name="Graphic 7" descr="Baby crawling">
            <a:extLst>
              <a:ext uri="{FF2B5EF4-FFF2-40B4-BE49-F238E27FC236}">
                <a16:creationId xmlns:a16="http://schemas.microsoft.com/office/drawing/2014/main" id="{5F6DA956-1CBE-4E70-BB18-6954BF79F3D0}"/>
              </a:ext>
            </a:extLst>
          </p:cNvPr>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41909" y="3631986"/>
            <a:ext cx="520686" cy="623956"/>
          </a:xfrm>
          <a:prstGeom prst="rect">
            <a:avLst/>
          </a:prstGeom>
        </p:spPr>
      </p:pic>
      <p:sp>
        <p:nvSpPr>
          <p:cNvPr id="42" name="Arrow: Down 53">
            <a:extLst>
              <a:ext uri="{FF2B5EF4-FFF2-40B4-BE49-F238E27FC236}">
                <a16:creationId xmlns:a16="http://schemas.microsoft.com/office/drawing/2014/main" id="{534A840C-1B4D-4B75-89F8-6190C1DEEF75}"/>
              </a:ext>
            </a:extLst>
          </p:cNvPr>
          <p:cNvSpPr/>
          <p:nvPr/>
        </p:nvSpPr>
        <p:spPr>
          <a:xfrm>
            <a:off x="2937119" y="3340771"/>
            <a:ext cx="130267" cy="299567"/>
          </a:xfrm>
          <a:prstGeom prst="downArrow">
            <a:avLst/>
          </a:prstGeom>
          <a:solidFill>
            <a:srgbClr val="F7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4020202020204" pitchFamily="34" charset="0"/>
            </a:endParaRPr>
          </a:p>
        </p:txBody>
      </p:sp>
      <p:sp>
        <p:nvSpPr>
          <p:cNvPr id="43" name="Arrow: Down 55">
            <a:extLst>
              <a:ext uri="{FF2B5EF4-FFF2-40B4-BE49-F238E27FC236}">
                <a16:creationId xmlns:a16="http://schemas.microsoft.com/office/drawing/2014/main" id="{D536A79A-4375-4DFC-ACAE-D0F4BD273C97}"/>
              </a:ext>
            </a:extLst>
          </p:cNvPr>
          <p:cNvSpPr/>
          <p:nvPr/>
        </p:nvSpPr>
        <p:spPr>
          <a:xfrm>
            <a:off x="8605279" y="3330376"/>
            <a:ext cx="130267" cy="299567"/>
          </a:xfrm>
          <a:prstGeom prst="downArrow">
            <a:avLst/>
          </a:prstGeom>
          <a:solidFill>
            <a:srgbClr val="F7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4020202020204" pitchFamily="34" charset="0"/>
            </a:endParaRPr>
          </a:p>
        </p:txBody>
      </p:sp>
      <p:pic>
        <p:nvPicPr>
          <p:cNvPr id="45" name="Picture 60" descr="Icon&#10;&#10;Description automatically generated">
            <a:extLst>
              <a:ext uri="{FF2B5EF4-FFF2-40B4-BE49-F238E27FC236}">
                <a16:creationId xmlns:a16="http://schemas.microsoft.com/office/drawing/2014/main" id="{33B249D1-7209-4E33-A72D-14F054832FEF}"/>
              </a:ext>
            </a:extLst>
          </p:cNvPr>
          <p:cNvPicPr/>
          <p:nvPr/>
        </p:nvPicPr>
        <p:blipFill>
          <a:blip r:embed="rId5" cstate="email">
            <a:extLst>
              <a:ext uri="{28A0092B-C50C-407E-A947-70E740481C1C}">
                <a14:useLocalDpi xmlns:a14="http://schemas.microsoft.com/office/drawing/2010/main"/>
              </a:ext>
            </a:extLst>
          </a:blip>
          <a:stretch>
            <a:fillRect/>
          </a:stretch>
        </p:blipFill>
        <p:spPr>
          <a:xfrm>
            <a:off x="3099440" y="2411736"/>
            <a:ext cx="277492" cy="319683"/>
          </a:xfrm>
          <a:prstGeom prst="rect">
            <a:avLst/>
          </a:prstGeom>
        </p:spPr>
      </p:pic>
      <p:pic>
        <p:nvPicPr>
          <p:cNvPr id="46" name="Picture 61" descr="Icon&#10;&#10;Description automatically generated">
            <a:extLst>
              <a:ext uri="{FF2B5EF4-FFF2-40B4-BE49-F238E27FC236}">
                <a16:creationId xmlns:a16="http://schemas.microsoft.com/office/drawing/2014/main" id="{F79A2852-7DE8-4AFF-A999-AEB628A44C2D}"/>
              </a:ext>
            </a:extLst>
          </p:cNvPr>
          <p:cNvPicPr/>
          <p:nvPr/>
        </p:nvPicPr>
        <p:blipFill>
          <a:blip r:embed="rId5" cstate="email">
            <a:extLst>
              <a:ext uri="{28A0092B-C50C-407E-A947-70E740481C1C}">
                <a14:useLocalDpi xmlns:a14="http://schemas.microsoft.com/office/drawing/2010/main"/>
              </a:ext>
            </a:extLst>
          </a:blip>
          <a:stretch>
            <a:fillRect/>
          </a:stretch>
        </p:blipFill>
        <p:spPr>
          <a:xfrm>
            <a:off x="3107493" y="2039320"/>
            <a:ext cx="277492" cy="319683"/>
          </a:xfrm>
          <a:prstGeom prst="rect">
            <a:avLst/>
          </a:prstGeom>
        </p:spPr>
      </p:pic>
      <p:pic>
        <p:nvPicPr>
          <p:cNvPr id="47" name="Graphic 3" descr="Pregnant lady">
            <a:extLst>
              <a:ext uri="{FF2B5EF4-FFF2-40B4-BE49-F238E27FC236}">
                <a16:creationId xmlns:a16="http://schemas.microsoft.com/office/drawing/2014/main" id="{528C8154-DCEA-4326-8D81-A1ECC035E04A}"/>
              </a:ext>
            </a:extLst>
          </p:cNvPr>
          <p:cNvPicPr/>
          <p:nvPr/>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19167" r="16667"/>
          <a:stretch/>
        </p:blipFill>
        <p:spPr bwMode="auto">
          <a:xfrm>
            <a:off x="5635225" y="2030732"/>
            <a:ext cx="421752" cy="794424"/>
          </a:xfrm>
          <a:prstGeom prst="rect">
            <a:avLst/>
          </a:prstGeom>
          <a:ln>
            <a:noFill/>
          </a:ln>
          <a:extLst>
            <a:ext uri="{53640926-AAD7-44D8-BBD7-CCE9431645EC}">
              <a14:shadowObscured xmlns:a14="http://schemas.microsoft.com/office/drawing/2010/main"/>
            </a:ext>
          </a:extLst>
        </p:spPr>
      </p:pic>
      <p:pic>
        <p:nvPicPr>
          <p:cNvPr id="48" name="Picture 63" descr="Icon&#10;&#10;Description automatically generated">
            <a:extLst>
              <a:ext uri="{FF2B5EF4-FFF2-40B4-BE49-F238E27FC236}">
                <a16:creationId xmlns:a16="http://schemas.microsoft.com/office/drawing/2014/main" id="{A36E4FD3-85EE-4CC3-A0CE-C33398C2E54A}"/>
              </a:ext>
            </a:extLst>
          </p:cNvPr>
          <p:cNvPicPr/>
          <p:nvPr/>
        </p:nvPicPr>
        <p:blipFill>
          <a:blip r:embed="rId5" cstate="email">
            <a:extLst>
              <a:ext uri="{28A0092B-C50C-407E-A947-70E740481C1C}">
                <a14:useLocalDpi xmlns:a14="http://schemas.microsoft.com/office/drawing/2010/main"/>
              </a:ext>
            </a:extLst>
          </a:blip>
          <a:stretch>
            <a:fillRect/>
          </a:stretch>
        </p:blipFill>
        <p:spPr>
          <a:xfrm>
            <a:off x="6139226" y="2222886"/>
            <a:ext cx="277492" cy="319683"/>
          </a:xfrm>
          <a:prstGeom prst="rect">
            <a:avLst/>
          </a:prstGeom>
        </p:spPr>
      </p:pic>
      <p:pic>
        <p:nvPicPr>
          <p:cNvPr id="49" name="Graphic 3" descr="Pregnant lady">
            <a:extLst>
              <a:ext uri="{FF2B5EF4-FFF2-40B4-BE49-F238E27FC236}">
                <a16:creationId xmlns:a16="http://schemas.microsoft.com/office/drawing/2014/main" id="{7BB98050-DBA3-47F8-9AAE-80F80F7499F3}"/>
              </a:ext>
            </a:extLst>
          </p:cNvPr>
          <p:cNvPicPr/>
          <p:nvPr/>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19167" r="16667"/>
          <a:stretch/>
        </p:blipFill>
        <p:spPr bwMode="auto">
          <a:xfrm>
            <a:off x="8459536" y="2030732"/>
            <a:ext cx="421752" cy="794424"/>
          </a:xfrm>
          <a:prstGeom prst="rect">
            <a:avLst/>
          </a:prstGeom>
          <a:ln>
            <a:noFill/>
          </a:ln>
          <a:extLst>
            <a:ext uri="{53640926-AAD7-44D8-BBD7-CCE9431645EC}">
              <a14:shadowObscured xmlns:a14="http://schemas.microsoft.com/office/drawing/2010/main"/>
            </a:ext>
          </a:extLst>
        </p:spPr>
      </p:pic>
      <p:pic>
        <p:nvPicPr>
          <p:cNvPr id="50" name="Graphic 7" descr="Baby crawling">
            <a:extLst>
              <a:ext uri="{FF2B5EF4-FFF2-40B4-BE49-F238E27FC236}">
                <a16:creationId xmlns:a16="http://schemas.microsoft.com/office/drawing/2014/main" id="{D220C4FC-DE6E-4065-ACB4-017399985EDB}"/>
              </a:ext>
            </a:extLst>
          </p:cNvPr>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85758" y="3614818"/>
            <a:ext cx="520686" cy="623956"/>
          </a:xfrm>
          <a:prstGeom prst="rect">
            <a:avLst/>
          </a:prstGeom>
        </p:spPr>
      </p:pic>
      <p:pic>
        <p:nvPicPr>
          <p:cNvPr id="51" name="Graphic 7" descr="Baby crawling">
            <a:extLst>
              <a:ext uri="{FF2B5EF4-FFF2-40B4-BE49-F238E27FC236}">
                <a16:creationId xmlns:a16="http://schemas.microsoft.com/office/drawing/2014/main" id="{3AC47B6E-CC9F-4105-9F36-AB4954F56A41}"/>
              </a:ext>
            </a:extLst>
          </p:cNvPr>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10069" y="3614818"/>
            <a:ext cx="520686" cy="623956"/>
          </a:xfrm>
          <a:prstGeom prst="rect">
            <a:avLst/>
          </a:prstGeom>
        </p:spPr>
      </p:pic>
      <p:sp>
        <p:nvSpPr>
          <p:cNvPr id="52" name="TextBox 67">
            <a:extLst>
              <a:ext uri="{FF2B5EF4-FFF2-40B4-BE49-F238E27FC236}">
                <a16:creationId xmlns:a16="http://schemas.microsoft.com/office/drawing/2014/main" id="{68E7CABD-F2FF-45F2-98A0-DF53063F2B51}"/>
              </a:ext>
            </a:extLst>
          </p:cNvPr>
          <p:cNvSpPr txBox="1"/>
          <p:nvPr/>
        </p:nvSpPr>
        <p:spPr>
          <a:xfrm>
            <a:off x="1566685" y="5166096"/>
            <a:ext cx="8649024" cy="861774"/>
          </a:xfrm>
          <a:prstGeom prst="rect">
            <a:avLst/>
          </a:prstGeom>
          <a:noFill/>
          <a:ln>
            <a:solidFill>
              <a:schemeClr val="tx1"/>
            </a:solidFill>
          </a:ln>
        </p:spPr>
        <p:txBody>
          <a:bodyPr wrap="square" rtlCol="0">
            <a:spAutoFit/>
          </a:bodyPr>
          <a:lstStyle/>
          <a:p>
            <a:pPr algn="ctr"/>
            <a:r>
              <a:rPr lang="en-GB" b="1" dirty="0">
                <a:latin typeface="Arial Narrow" panose="020B0604020202020204" pitchFamily="34" charset="0"/>
              </a:rPr>
              <a:t>Comparison:</a:t>
            </a:r>
          </a:p>
          <a:p>
            <a:pPr algn="ctr"/>
            <a:r>
              <a:rPr lang="en-GB" sz="1600" dirty="0">
                <a:latin typeface="Arial Narrow" panose="020B0604020202020204" pitchFamily="34" charset="0"/>
              </a:rPr>
              <a:t> 1) Child demographics, developmental outcomes</a:t>
            </a:r>
          </a:p>
          <a:p>
            <a:pPr algn="ctr"/>
            <a:r>
              <a:rPr lang="en-GB" sz="1600" dirty="0">
                <a:latin typeface="Arial Narrow" panose="020B0604020202020204" pitchFamily="34" charset="0"/>
              </a:rPr>
              <a:t>2) Maternal factors (demographics, poverty, mental health, social and HIV – related variables)</a:t>
            </a:r>
          </a:p>
        </p:txBody>
      </p:sp>
      <p:sp>
        <p:nvSpPr>
          <p:cNvPr id="53" name="Arrow: Down 53">
            <a:extLst>
              <a:ext uri="{FF2B5EF4-FFF2-40B4-BE49-F238E27FC236}">
                <a16:creationId xmlns:a16="http://schemas.microsoft.com/office/drawing/2014/main" id="{B379AB33-0170-48E0-BF11-DA2652DEA72B}"/>
              </a:ext>
            </a:extLst>
          </p:cNvPr>
          <p:cNvSpPr/>
          <p:nvPr/>
        </p:nvSpPr>
        <p:spPr>
          <a:xfrm>
            <a:off x="5780968" y="3361806"/>
            <a:ext cx="130267" cy="299567"/>
          </a:xfrm>
          <a:prstGeom prst="downArrow">
            <a:avLst/>
          </a:prstGeom>
          <a:solidFill>
            <a:srgbClr val="F7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4020202020204" pitchFamily="34" charset="0"/>
            </a:endParaRPr>
          </a:p>
        </p:txBody>
      </p:sp>
      <p:sp>
        <p:nvSpPr>
          <p:cNvPr id="56" name="TextBox 44">
            <a:extLst>
              <a:ext uri="{FF2B5EF4-FFF2-40B4-BE49-F238E27FC236}">
                <a16:creationId xmlns:a16="http://schemas.microsoft.com/office/drawing/2014/main" id="{F0854FC9-0922-4039-9D6C-CF9C7C5AE826}"/>
              </a:ext>
            </a:extLst>
          </p:cNvPr>
          <p:cNvSpPr txBox="1"/>
          <p:nvPr/>
        </p:nvSpPr>
        <p:spPr>
          <a:xfrm>
            <a:off x="7576629" y="1184691"/>
            <a:ext cx="2639079" cy="584775"/>
          </a:xfrm>
          <a:prstGeom prst="rect">
            <a:avLst/>
          </a:prstGeom>
          <a:noFill/>
          <a:ln>
            <a:solidFill>
              <a:schemeClr val="tx1"/>
            </a:solidFill>
          </a:ln>
        </p:spPr>
        <p:txBody>
          <a:bodyPr wrap="square" rtlCol="0">
            <a:spAutoFit/>
          </a:bodyPr>
          <a:lstStyle/>
          <a:p>
            <a:pPr algn="ctr"/>
            <a:r>
              <a:rPr lang="en-GB" sz="1600" dirty="0">
                <a:latin typeface="Arial Narrow" panose="020B0604020202020204" pitchFamily="34" charset="0"/>
              </a:rPr>
              <a:t>n= 31 excluded </a:t>
            </a:r>
            <a:br>
              <a:rPr lang="en-GB" sz="1600" dirty="0">
                <a:latin typeface="Arial Narrow" panose="020B0604020202020204" pitchFamily="34" charset="0"/>
              </a:rPr>
            </a:br>
            <a:r>
              <a:rPr lang="en-GB" sz="1600" dirty="0">
                <a:latin typeface="Arial Narrow" panose="020B0604020202020204" pitchFamily="34" charset="0"/>
              </a:rPr>
              <a:t>&gt; 68 months</a:t>
            </a:r>
          </a:p>
        </p:txBody>
      </p:sp>
      <p:cxnSp>
        <p:nvCxnSpPr>
          <p:cNvPr id="57" name="Straight Arrow Connector 6">
            <a:extLst>
              <a:ext uri="{FF2B5EF4-FFF2-40B4-BE49-F238E27FC236}">
                <a16:creationId xmlns:a16="http://schemas.microsoft.com/office/drawing/2014/main" id="{807376E2-A74D-47D6-B443-1C210CEC3754}"/>
              </a:ext>
            </a:extLst>
          </p:cNvPr>
          <p:cNvCxnSpPr>
            <a:cxnSpLocks/>
          </p:cNvCxnSpPr>
          <p:nvPr/>
        </p:nvCxnSpPr>
        <p:spPr>
          <a:xfrm>
            <a:off x="4799432" y="1532851"/>
            <a:ext cx="2679589" cy="0"/>
          </a:xfrm>
          <a:prstGeom prst="straightConnector1">
            <a:avLst/>
          </a:prstGeom>
          <a:ln w="22225">
            <a:solidFill>
              <a:srgbClr val="F7AD0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43">
            <a:extLst>
              <a:ext uri="{FF2B5EF4-FFF2-40B4-BE49-F238E27FC236}">
                <a16:creationId xmlns:a16="http://schemas.microsoft.com/office/drawing/2014/main" id="{588C5671-486F-4946-8F7D-BF5FDEE13D7B}"/>
              </a:ext>
            </a:extLst>
          </p:cNvPr>
          <p:cNvSpPr txBox="1"/>
          <p:nvPr/>
        </p:nvSpPr>
        <p:spPr>
          <a:xfrm>
            <a:off x="1476492" y="1216662"/>
            <a:ext cx="3835807" cy="646331"/>
          </a:xfrm>
          <a:prstGeom prst="rect">
            <a:avLst/>
          </a:prstGeom>
          <a:noFill/>
        </p:spPr>
        <p:txBody>
          <a:bodyPr wrap="square" rtlCol="0">
            <a:spAutoFit/>
          </a:bodyPr>
          <a:lstStyle/>
          <a:p>
            <a:r>
              <a:rPr lang="en-GB" b="1" dirty="0">
                <a:solidFill>
                  <a:schemeClr val="tx1">
                    <a:lumMod val="75000"/>
                    <a:lumOff val="25000"/>
                  </a:schemeClr>
                </a:solidFill>
                <a:latin typeface="Arial Narrow" panose="020B0604020202020204" pitchFamily="34" charset="0"/>
              </a:rPr>
              <a:t>Application of Logic Tree for Mode </a:t>
            </a:r>
            <a:br>
              <a:rPr lang="en-GB" b="1" dirty="0">
                <a:solidFill>
                  <a:schemeClr val="tx1">
                    <a:lumMod val="75000"/>
                    <a:lumOff val="25000"/>
                  </a:schemeClr>
                </a:solidFill>
                <a:latin typeface="Arial Narrow" panose="020B0604020202020204" pitchFamily="34" charset="0"/>
              </a:rPr>
            </a:br>
            <a:r>
              <a:rPr lang="en-GB" b="1" dirty="0">
                <a:solidFill>
                  <a:schemeClr val="tx1">
                    <a:lumMod val="75000"/>
                    <a:lumOff val="25000"/>
                  </a:schemeClr>
                </a:solidFill>
                <a:latin typeface="Arial Narrow" panose="020B0604020202020204" pitchFamily="34" charset="0"/>
              </a:rPr>
              <a:t>of Maternal HIV Acquisition</a:t>
            </a:r>
          </a:p>
        </p:txBody>
      </p:sp>
      <p:sp>
        <p:nvSpPr>
          <p:cNvPr id="6" name="Textfeld 5">
            <a:extLst>
              <a:ext uri="{FF2B5EF4-FFF2-40B4-BE49-F238E27FC236}">
                <a16:creationId xmlns:a16="http://schemas.microsoft.com/office/drawing/2014/main" id="{F3A7F98D-8685-4C9B-9F5B-0FC06EDEE09E}"/>
              </a:ext>
            </a:extLst>
          </p:cNvPr>
          <p:cNvSpPr txBox="1"/>
          <p:nvPr/>
        </p:nvSpPr>
        <p:spPr>
          <a:xfrm>
            <a:off x="2006470" y="2195932"/>
            <a:ext cx="787600" cy="400110"/>
          </a:xfrm>
          <a:prstGeom prst="rect">
            <a:avLst/>
          </a:prstGeom>
          <a:noFill/>
        </p:spPr>
        <p:txBody>
          <a:bodyPr wrap="square" rtlCol="0">
            <a:spAutoFit/>
          </a:bodyPr>
          <a:lstStyle/>
          <a:p>
            <a:r>
              <a:rPr lang="de-DE" sz="2000" dirty="0">
                <a:latin typeface="Arial Narrow" panose="020B0604020202020204" pitchFamily="34" charset="0"/>
              </a:rPr>
              <a:t>2.7%</a:t>
            </a:r>
            <a:endParaRPr lang="en-GB" sz="2000" dirty="0">
              <a:latin typeface="Arial Narrow" panose="020B0604020202020204" pitchFamily="34" charset="0"/>
            </a:endParaRPr>
          </a:p>
        </p:txBody>
      </p:sp>
      <p:sp>
        <p:nvSpPr>
          <p:cNvPr id="59" name="Textfeld 58">
            <a:extLst>
              <a:ext uri="{FF2B5EF4-FFF2-40B4-BE49-F238E27FC236}">
                <a16:creationId xmlns:a16="http://schemas.microsoft.com/office/drawing/2014/main" id="{11F494DE-31DE-4C30-B259-A528394B0C59}"/>
              </a:ext>
            </a:extLst>
          </p:cNvPr>
          <p:cNvSpPr txBox="1"/>
          <p:nvPr/>
        </p:nvSpPr>
        <p:spPr>
          <a:xfrm>
            <a:off x="4799432" y="2214434"/>
            <a:ext cx="904406" cy="400110"/>
          </a:xfrm>
          <a:prstGeom prst="rect">
            <a:avLst/>
          </a:prstGeom>
          <a:noFill/>
        </p:spPr>
        <p:txBody>
          <a:bodyPr wrap="square" rtlCol="0">
            <a:spAutoFit/>
          </a:bodyPr>
          <a:lstStyle/>
          <a:p>
            <a:r>
              <a:rPr lang="de-DE" sz="2000" dirty="0">
                <a:latin typeface="Arial Narrow" panose="020B0604020202020204" pitchFamily="34" charset="0"/>
              </a:rPr>
              <a:t>26.0%</a:t>
            </a:r>
            <a:endParaRPr lang="en-GB" sz="2000" dirty="0">
              <a:latin typeface="Arial Narrow" panose="020B0604020202020204" pitchFamily="34" charset="0"/>
            </a:endParaRPr>
          </a:p>
        </p:txBody>
      </p:sp>
      <p:sp>
        <p:nvSpPr>
          <p:cNvPr id="60" name="Textfeld 59">
            <a:extLst>
              <a:ext uri="{FF2B5EF4-FFF2-40B4-BE49-F238E27FC236}">
                <a16:creationId xmlns:a16="http://schemas.microsoft.com/office/drawing/2014/main" id="{F4C8DF60-BAB7-4D79-B035-B7940CEB83EB}"/>
              </a:ext>
            </a:extLst>
          </p:cNvPr>
          <p:cNvSpPr txBox="1"/>
          <p:nvPr/>
        </p:nvSpPr>
        <p:spPr>
          <a:xfrm>
            <a:off x="7677847" y="2223874"/>
            <a:ext cx="904406" cy="400110"/>
          </a:xfrm>
          <a:prstGeom prst="rect">
            <a:avLst/>
          </a:prstGeom>
          <a:noFill/>
        </p:spPr>
        <p:txBody>
          <a:bodyPr wrap="square" rtlCol="0">
            <a:spAutoFit/>
          </a:bodyPr>
          <a:lstStyle/>
          <a:p>
            <a:r>
              <a:rPr lang="de-DE" sz="2000" dirty="0">
                <a:latin typeface="Arial Narrow" panose="020B0604020202020204" pitchFamily="34" charset="0"/>
              </a:rPr>
              <a:t>71.3%</a:t>
            </a:r>
            <a:endParaRPr lang="en-GB" sz="2000" dirty="0">
              <a:latin typeface="Arial Narrow" panose="020B0604020202020204" pitchFamily="34" charset="0"/>
            </a:endParaRPr>
          </a:p>
        </p:txBody>
      </p:sp>
      <p:sp>
        <p:nvSpPr>
          <p:cNvPr id="3" name="TextBox 2"/>
          <p:cNvSpPr txBox="1"/>
          <p:nvPr/>
        </p:nvSpPr>
        <p:spPr>
          <a:xfrm>
            <a:off x="174957" y="6426806"/>
            <a:ext cx="1079142" cy="276999"/>
          </a:xfrm>
          <a:prstGeom prst="rect">
            <a:avLst/>
          </a:prstGeom>
          <a:noFill/>
        </p:spPr>
        <p:txBody>
          <a:bodyPr wrap="none" rtlCol="0">
            <a:spAutoFit/>
          </a:bodyPr>
          <a:lstStyle/>
          <a:p>
            <a:r>
              <a:rPr lang="en-GB" sz="1200" dirty="0">
                <a:solidFill>
                  <a:schemeClr val="tx1">
                    <a:lumMod val="65000"/>
                    <a:lumOff val="35000"/>
                  </a:schemeClr>
                </a:solidFill>
                <a:latin typeface="Arial Narrow" panose="020B0604020202020204" pitchFamily="34" charset="0"/>
                <a:cs typeface="Arial Narrow" panose="020B0604020202020204" pitchFamily="34" charset="0"/>
              </a:rPr>
              <a:t>Haag et al 2021</a:t>
            </a:r>
          </a:p>
        </p:txBody>
      </p:sp>
      <p:cxnSp>
        <p:nvCxnSpPr>
          <p:cNvPr id="64" name="Straight Connector 63">
            <a:extLst>
              <a:ext uri="{FF2B5EF4-FFF2-40B4-BE49-F238E27FC236}">
                <a16:creationId xmlns:a16="http://schemas.microsoft.com/office/drawing/2014/main" id="{A3A40103-2711-154F-BBC0-0B11C66754B4}"/>
              </a:ext>
            </a:extLst>
          </p:cNvPr>
          <p:cNvCxnSpPr>
            <a:cxnSpLocks/>
          </p:cNvCxnSpPr>
          <p:nvPr/>
        </p:nvCxnSpPr>
        <p:spPr>
          <a:xfrm flipH="1">
            <a:off x="0" y="6293335"/>
            <a:ext cx="1219200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5" name="TextBox 34">
            <a:extLst>
              <a:ext uri="{FF2B5EF4-FFF2-40B4-BE49-F238E27FC236}">
                <a16:creationId xmlns:a16="http://schemas.microsoft.com/office/drawing/2014/main" id="{3D8AF10E-0680-0A46-85D7-655C5541ACB3}"/>
              </a:ext>
            </a:extLst>
          </p:cNvPr>
          <p:cNvSpPr txBox="1"/>
          <p:nvPr/>
        </p:nvSpPr>
        <p:spPr>
          <a:xfrm>
            <a:off x="59664" y="109114"/>
            <a:ext cx="7595644" cy="769441"/>
          </a:xfrm>
          <a:prstGeom prst="rect">
            <a:avLst/>
          </a:prstGeom>
          <a:noFill/>
        </p:spPr>
        <p:txBody>
          <a:bodyPr wrap="square" rtlCol="0">
            <a:spAutoFit/>
          </a:bodyPr>
          <a:lstStyle/>
          <a:p>
            <a:r>
              <a:rPr lang="en-GB" sz="4400" b="1" dirty="0">
                <a:solidFill>
                  <a:srgbClr val="F7AD00"/>
                </a:solidFill>
                <a:latin typeface="Univers Condensed" panose="020B0606020202060204" pitchFamily="34" charset="0"/>
              </a:rPr>
              <a:t>HEY BABY SAMPLE </a:t>
            </a:r>
            <a:r>
              <a:rPr lang="en-GB" b="1" dirty="0">
                <a:solidFill>
                  <a:schemeClr val="tx1">
                    <a:lumMod val="75000"/>
                    <a:lumOff val="25000"/>
                  </a:schemeClr>
                </a:solidFill>
                <a:latin typeface="Univers Condensed" panose="020B0606020202060204" pitchFamily="34" charset="0"/>
              </a:rPr>
              <a:t>(n= 1046 adolescent mothers)</a:t>
            </a:r>
          </a:p>
        </p:txBody>
      </p:sp>
      <p:sp>
        <p:nvSpPr>
          <p:cNvPr id="66" name="Arrow: Down 53">
            <a:extLst>
              <a:ext uri="{FF2B5EF4-FFF2-40B4-BE49-F238E27FC236}">
                <a16:creationId xmlns:a16="http://schemas.microsoft.com/office/drawing/2014/main" id="{64FC886D-FA85-8247-B62F-989B917EF6C0}"/>
              </a:ext>
            </a:extLst>
          </p:cNvPr>
          <p:cNvSpPr/>
          <p:nvPr/>
        </p:nvSpPr>
        <p:spPr>
          <a:xfrm>
            <a:off x="5780968" y="4824846"/>
            <a:ext cx="130267" cy="299567"/>
          </a:xfrm>
          <a:prstGeom prst="downArrow">
            <a:avLst/>
          </a:prstGeom>
          <a:solidFill>
            <a:srgbClr val="F7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4020202020204" pitchFamily="34" charset="0"/>
            </a:endParaRPr>
          </a:p>
        </p:txBody>
      </p:sp>
      <p:pic>
        <p:nvPicPr>
          <p:cNvPr id="44" name="Graphic 3" descr="Pregnant lady">
            <a:extLst>
              <a:ext uri="{FF2B5EF4-FFF2-40B4-BE49-F238E27FC236}">
                <a16:creationId xmlns:a16="http://schemas.microsoft.com/office/drawing/2014/main" id="{F875E58E-5AE4-450A-B157-219A97DE1B80}"/>
              </a:ext>
            </a:extLst>
          </p:cNvPr>
          <p:cNvPicPr/>
          <p:nvPr/>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19167" r="16667"/>
          <a:stretch/>
        </p:blipFill>
        <p:spPr bwMode="auto">
          <a:xfrm>
            <a:off x="2791376" y="2030732"/>
            <a:ext cx="421752" cy="7944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077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159905591"/>
              </p:ext>
            </p:extLst>
          </p:nvPr>
        </p:nvGraphicFramePr>
        <p:xfrm>
          <a:off x="523791" y="1172844"/>
          <a:ext cx="11158331" cy="3175373"/>
        </p:xfrm>
        <a:graphic>
          <a:graphicData uri="http://schemas.openxmlformats.org/drawingml/2006/table">
            <a:tbl>
              <a:tblPr firstRow="1" bandRow="1">
                <a:tableStyleId>{5C22544A-7EE6-4342-B048-85BDC9FD1C3A}</a:tableStyleId>
              </a:tblPr>
              <a:tblGrid>
                <a:gridCol w="3231922">
                  <a:extLst>
                    <a:ext uri="{9D8B030D-6E8A-4147-A177-3AD203B41FA5}">
                      <a16:colId xmlns:a16="http://schemas.microsoft.com/office/drawing/2014/main" val="20000"/>
                    </a:ext>
                  </a:extLst>
                </a:gridCol>
                <a:gridCol w="1412844">
                  <a:extLst>
                    <a:ext uri="{9D8B030D-6E8A-4147-A177-3AD203B41FA5}">
                      <a16:colId xmlns:a16="http://schemas.microsoft.com/office/drawing/2014/main" val="20001"/>
                    </a:ext>
                  </a:extLst>
                </a:gridCol>
                <a:gridCol w="1809043">
                  <a:extLst>
                    <a:ext uri="{9D8B030D-6E8A-4147-A177-3AD203B41FA5}">
                      <a16:colId xmlns:a16="http://schemas.microsoft.com/office/drawing/2014/main" val="20002"/>
                    </a:ext>
                  </a:extLst>
                </a:gridCol>
                <a:gridCol w="1921566">
                  <a:extLst>
                    <a:ext uri="{9D8B030D-6E8A-4147-A177-3AD203B41FA5}">
                      <a16:colId xmlns:a16="http://schemas.microsoft.com/office/drawing/2014/main" val="20003"/>
                    </a:ext>
                  </a:extLst>
                </a:gridCol>
                <a:gridCol w="1749287">
                  <a:extLst>
                    <a:ext uri="{9D8B030D-6E8A-4147-A177-3AD203B41FA5}">
                      <a16:colId xmlns:a16="http://schemas.microsoft.com/office/drawing/2014/main" val="20004"/>
                    </a:ext>
                  </a:extLst>
                </a:gridCol>
                <a:gridCol w="1033669">
                  <a:extLst>
                    <a:ext uri="{9D8B030D-6E8A-4147-A177-3AD203B41FA5}">
                      <a16:colId xmlns:a16="http://schemas.microsoft.com/office/drawing/2014/main" val="20005"/>
                    </a:ext>
                  </a:extLst>
                </a:gridCol>
              </a:tblGrid>
              <a:tr h="579493">
                <a:tc>
                  <a:txBody>
                    <a:bodyPr/>
                    <a:lstStyle/>
                    <a:p>
                      <a:endParaRPr lang="en-GB" b="0" i="0" dirty="0">
                        <a:latin typeface="Arial Narrow" panose="020B0604020202020204" pitchFamily="34" charset="0"/>
                      </a:endParaRPr>
                    </a:p>
                  </a:txBody>
                  <a:tcPr>
                    <a:solidFill>
                      <a:srgbClr val="F7AD00"/>
                    </a:solidFill>
                  </a:tcPr>
                </a:tc>
                <a:tc>
                  <a:txBody>
                    <a:bodyPr/>
                    <a:lstStyle/>
                    <a:p>
                      <a:pPr algn="ctr">
                        <a:lnSpc>
                          <a:spcPct val="110000"/>
                        </a:lnSpc>
                      </a:pPr>
                      <a:r>
                        <a:rPr lang="en-GB" sz="1800" b="0" i="0" dirty="0">
                          <a:effectLst/>
                          <a:latin typeface="Arial Narrow" panose="020B0604020202020204" pitchFamily="34" charset="0"/>
                        </a:rPr>
                        <a:t>Overall</a:t>
                      </a:r>
                    </a:p>
                    <a:p>
                      <a:pPr algn="ctr">
                        <a:lnSpc>
                          <a:spcPct val="110000"/>
                        </a:lnSpc>
                      </a:pPr>
                      <a:r>
                        <a:rPr lang="en-GB" sz="1800" b="0" i="0" dirty="0">
                          <a:effectLst/>
                          <a:latin typeface="Arial Narrow" panose="020B0604020202020204" pitchFamily="34" charset="0"/>
                        </a:rPr>
                        <a:t>(N=1015)</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rgbClr val="F7AD00"/>
                    </a:solidFill>
                  </a:tcPr>
                </a:tc>
                <a:tc>
                  <a:txBody>
                    <a:bodyPr/>
                    <a:lstStyle/>
                    <a:p>
                      <a:pPr algn="ctr">
                        <a:lnSpc>
                          <a:spcPct val="110000"/>
                        </a:lnSpc>
                      </a:pPr>
                      <a:r>
                        <a:rPr lang="en-GB" sz="1800" b="0" i="0" dirty="0">
                          <a:effectLst/>
                          <a:latin typeface="Arial Narrow" panose="020B0604020202020204" pitchFamily="34" charset="0"/>
                        </a:rPr>
                        <a:t>Third Generation  </a:t>
                      </a:r>
                      <a:br>
                        <a:rPr lang="en-GB" sz="1800" b="0" i="0" dirty="0">
                          <a:effectLst/>
                          <a:latin typeface="Arial Narrow" panose="020B0604020202020204" pitchFamily="34" charset="0"/>
                        </a:rPr>
                      </a:br>
                      <a:r>
                        <a:rPr lang="en-GB" sz="1800" b="0" i="0" dirty="0">
                          <a:effectLst/>
                          <a:latin typeface="Arial Narrow" panose="020B0604020202020204" pitchFamily="34" charset="0"/>
                        </a:rPr>
                        <a:t>(n= 27)</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rgbClr val="F7AD00"/>
                    </a:solidFill>
                  </a:tcPr>
                </a:tc>
                <a:tc>
                  <a:txBody>
                    <a:bodyPr/>
                    <a:lstStyle/>
                    <a:p>
                      <a:pPr algn="ctr">
                        <a:lnSpc>
                          <a:spcPct val="110000"/>
                        </a:lnSpc>
                      </a:pPr>
                      <a:r>
                        <a:rPr lang="en-GB" sz="1800" b="0" i="0" dirty="0">
                          <a:effectLst/>
                          <a:latin typeface="Arial Narrow" panose="020B0604020202020204" pitchFamily="34" charset="0"/>
                        </a:rPr>
                        <a:t>Second Generation (n= 264)</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rgbClr val="F7AD00"/>
                    </a:solidFill>
                  </a:tcPr>
                </a:tc>
                <a:tc>
                  <a:txBody>
                    <a:bodyPr/>
                    <a:lstStyle/>
                    <a:p>
                      <a:pPr algn="ctr">
                        <a:lnSpc>
                          <a:spcPct val="110000"/>
                        </a:lnSpc>
                      </a:pPr>
                      <a:r>
                        <a:rPr lang="en-GB" sz="1800" b="0" i="0" dirty="0">
                          <a:effectLst/>
                          <a:latin typeface="Arial Narrow" panose="020B0604020202020204" pitchFamily="34" charset="0"/>
                        </a:rPr>
                        <a:t>No HIV  Exposure (n= 724)</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rgbClr val="F7AD00"/>
                    </a:solidFill>
                  </a:tcPr>
                </a:tc>
                <a:tc>
                  <a:txBody>
                    <a:bodyPr/>
                    <a:lstStyle/>
                    <a:p>
                      <a:pPr algn="ctr">
                        <a:lnSpc>
                          <a:spcPct val="110000"/>
                        </a:lnSpc>
                      </a:pPr>
                      <a:r>
                        <a:rPr lang="en-GB" sz="1800" b="0" i="0" dirty="0">
                          <a:effectLst/>
                          <a:latin typeface="Arial Narrow" panose="020B0604020202020204" pitchFamily="34" charset="0"/>
                        </a:rPr>
                        <a:t>p-value</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rgbClr val="F7AD00"/>
                    </a:solidFill>
                  </a:tcPr>
                </a:tc>
                <a:extLst>
                  <a:ext uri="{0D108BD9-81ED-4DB2-BD59-A6C34878D82A}">
                    <a16:rowId xmlns:a16="http://schemas.microsoft.com/office/drawing/2014/main" val="10000"/>
                  </a:ext>
                </a:extLst>
              </a:tr>
              <a:tr h="370840">
                <a:tc>
                  <a:txBody>
                    <a:bodyPr/>
                    <a:lstStyle/>
                    <a:p>
                      <a:pPr>
                        <a:lnSpc>
                          <a:spcPct val="110000"/>
                        </a:lnSpc>
                      </a:pPr>
                      <a:r>
                        <a:rPr lang="en-GB" sz="1800" b="0" i="0" dirty="0">
                          <a:effectLst/>
                          <a:latin typeface="Arial Narrow" panose="020B0604020202020204" pitchFamily="34" charset="0"/>
                        </a:rPr>
                        <a:t>Age at Pregnancy (M, SD)</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tc>
                  <a:txBody>
                    <a:bodyPr/>
                    <a:lstStyle/>
                    <a:p>
                      <a:pPr algn="ctr">
                        <a:lnSpc>
                          <a:spcPct val="110000"/>
                        </a:lnSpc>
                      </a:pPr>
                      <a:r>
                        <a:rPr lang="en-GB" sz="1800" b="0" i="0" dirty="0">
                          <a:effectLst/>
                          <a:latin typeface="Arial Narrow" panose="020B0604020202020204" pitchFamily="34" charset="0"/>
                        </a:rPr>
                        <a:t>16.76 (1.70)</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tc>
                  <a:txBody>
                    <a:bodyPr/>
                    <a:lstStyle/>
                    <a:p>
                      <a:pPr algn="ctr">
                        <a:lnSpc>
                          <a:spcPct val="110000"/>
                        </a:lnSpc>
                      </a:pPr>
                      <a:r>
                        <a:rPr lang="en-GB" sz="1800" b="0" i="0" dirty="0">
                          <a:effectLst/>
                          <a:latin typeface="Arial Narrow" panose="020B0604020202020204" pitchFamily="34" charset="0"/>
                        </a:rPr>
                        <a:t>17.26 (1.99)</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tc>
                  <a:txBody>
                    <a:bodyPr/>
                    <a:lstStyle/>
                    <a:p>
                      <a:pPr algn="ctr">
                        <a:lnSpc>
                          <a:spcPct val="110000"/>
                        </a:lnSpc>
                      </a:pPr>
                      <a:r>
                        <a:rPr lang="en-GB" sz="1800" b="0" i="0" dirty="0">
                          <a:effectLst/>
                          <a:latin typeface="Arial Narrow" panose="020B0604020202020204" pitchFamily="34" charset="0"/>
                        </a:rPr>
                        <a:t>17.84 (1.90)</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tc>
                  <a:txBody>
                    <a:bodyPr/>
                    <a:lstStyle/>
                    <a:p>
                      <a:pPr algn="ctr">
                        <a:lnSpc>
                          <a:spcPct val="110000"/>
                        </a:lnSpc>
                      </a:pPr>
                      <a:r>
                        <a:rPr lang="en-GB" sz="1800" b="0" i="0" dirty="0">
                          <a:effectLst/>
                          <a:latin typeface="Arial Narrow" panose="020B0604020202020204" pitchFamily="34" charset="0"/>
                        </a:rPr>
                        <a:t>16.34 (1.42)</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tc>
                  <a:txBody>
                    <a:bodyPr/>
                    <a:lstStyle/>
                    <a:p>
                      <a:pPr algn="ctr">
                        <a:lnSpc>
                          <a:spcPct val="110000"/>
                        </a:lnSpc>
                      </a:pPr>
                      <a:r>
                        <a:rPr lang="en-GB" sz="1800" b="0" i="0" dirty="0">
                          <a:effectLst/>
                          <a:latin typeface="Arial Narrow" panose="020B0604020202020204" pitchFamily="34" charset="0"/>
                        </a:rPr>
                        <a:t>&lt;.001</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r h="370840">
                <a:tc>
                  <a:txBody>
                    <a:bodyPr/>
                    <a:lstStyle/>
                    <a:p>
                      <a:pPr>
                        <a:lnSpc>
                          <a:spcPct val="110000"/>
                        </a:lnSpc>
                      </a:pPr>
                      <a:r>
                        <a:rPr lang="en-GB" sz="1800" b="0" i="0" dirty="0">
                          <a:effectLst/>
                          <a:latin typeface="Arial Narrow" panose="020B0604020202020204" pitchFamily="34" charset="0"/>
                        </a:rPr>
                        <a:t>Paternal Age at Pregnancy (M, SD)</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95000"/>
                      </a:schemeClr>
                    </a:solidFill>
                  </a:tcPr>
                </a:tc>
                <a:tc>
                  <a:txBody>
                    <a:bodyPr/>
                    <a:lstStyle/>
                    <a:p>
                      <a:pPr algn="ctr">
                        <a:lnSpc>
                          <a:spcPct val="110000"/>
                        </a:lnSpc>
                      </a:pPr>
                      <a:r>
                        <a:rPr lang="en-GB" sz="1800" b="0" i="0" dirty="0">
                          <a:effectLst/>
                          <a:latin typeface="Arial Narrow" panose="020B0604020202020204" pitchFamily="34" charset="0"/>
                        </a:rPr>
                        <a:t>21.13 (3.89)</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95000"/>
                      </a:schemeClr>
                    </a:solidFill>
                  </a:tcPr>
                </a:tc>
                <a:tc>
                  <a:txBody>
                    <a:bodyPr/>
                    <a:lstStyle/>
                    <a:p>
                      <a:pPr algn="ctr">
                        <a:lnSpc>
                          <a:spcPct val="110000"/>
                        </a:lnSpc>
                      </a:pPr>
                      <a:r>
                        <a:rPr lang="en-GB" sz="1800" b="0" i="0" dirty="0">
                          <a:effectLst/>
                          <a:latin typeface="Arial Narrow" panose="020B0604020202020204" pitchFamily="34" charset="0"/>
                        </a:rPr>
                        <a:t>21.32 (4.25)</a:t>
                      </a:r>
                      <a:r>
                        <a:rPr lang="en-GB" sz="1800" b="0" i="0" baseline="30000" dirty="0">
                          <a:effectLst/>
                          <a:latin typeface="Arial Narrow" panose="020B0604020202020204" pitchFamily="34" charset="0"/>
                        </a:rPr>
                        <a:t>a</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95000"/>
                      </a:schemeClr>
                    </a:solidFill>
                  </a:tcPr>
                </a:tc>
                <a:tc>
                  <a:txBody>
                    <a:bodyPr/>
                    <a:lstStyle/>
                    <a:p>
                      <a:pPr algn="ctr">
                        <a:lnSpc>
                          <a:spcPct val="110000"/>
                        </a:lnSpc>
                      </a:pPr>
                      <a:r>
                        <a:rPr lang="en-GB" sz="1800" b="0" i="0" dirty="0">
                          <a:effectLst/>
                          <a:latin typeface="Arial Narrow" panose="020B0604020202020204" pitchFamily="34" charset="0"/>
                        </a:rPr>
                        <a:t>23.17 (4.08)</a:t>
                      </a:r>
                      <a:r>
                        <a:rPr lang="en-GB" sz="1800" b="0" i="0" baseline="30000" dirty="0">
                          <a:effectLst/>
                          <a:latin typeface="Arial Narrow" panose="020B0604020202020204" pitchFamily="34" charset="0"/>
                        </a:rPr>
                        <a:t>b</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95000"/>
                      </a:schemeClr>
                    </a:solidFill>
                  </a:tcPr>
                </a:tc>
                <a:tc>
                  <a:txBody>
                    <a:bodyPr/>
                    <a:lstStyle/>
                    <a:p>
                      <a:pPr algn="ctr">
                        <a:lnSpc>
                          <a:spcPct val="110000"/>
                        </a:lnSpc>
                      </a:pPr>
                      <a:r>
                        <a:rPr lang="en-GB" sz="1800" b="0" i="0" dirty="0">
                          <a:effectLst/>
                          <a:latin typeface="Arial Narrow" panose="020B0604020202020204" pitchFamily="34" charset="0"/>
                        </a:rPr>
                        <a:t>20.40 (3.54)</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95000"/>
                      </a:schemeClr>
                    </a:solidFill>
                  </a:tcPr>
                </a:tc>
                <a:tc>
                  <a:txBody>
                    <a:bodyPr/>
                    <a:lstStyle/>
                    <a:p>
                      <a:pPr algn="ctr">
                        <a:lnSpc>
                          <a:spcPct val="110000"/>
                        </a:lnSpc>
                      </a:pPr>
                      <a:r>
                        <a:rPr lang="en-GB" sz="1800" b="0" i="0" dirty="0">
                          <a:effectLst/>
                          <a:latin typeface="Arial Narrow" panose="020B0604020202020204" pitchFamily="34" charset="0"/>
                        </a:rPr>
                        <a:t>&lt;.001</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0003"/>
                  </a:ext>
                </a:extLst>
              </a:tr>
              <a:tr h="370840">
                <a:tc>
                  <a:txBody>
                    <a:bodyPr/>
                    <a:lstStyle/>
                    <a:p>
                      <a:pPr>
                        <a:lnSpc>
                          <a:spcPct val="110000"/>
                        </a:lnSpc>
                      </a:pPr>
                      <a:r>
                        <a:rPr lang="en-GB" sz="1800" b="0" i="0" dirty="0">
                          <a:effectLst/>
                          <a:latin typeface="Arial Narrow" panose="020B0604020202020204" pitchFamily="34" charset="0"/>
                        </a:rPr>
                        <a:t>School Grade Repeated</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tc>
                  <a:txBody>
                    <a:bodyPr/>
                    <a:lstStyle/>
                    <a:p>
                      <a:pPr algn="ctr">
                        <a:lnSpc>
                          <a:spcPct val="110000"/>
                        </a:lnSpc>
                      </a:pPr>
                      <a:r>
                        <a:rPr lang="en-GB" sz="1800" b="0" i="0" dirty="0">
                          <a:effectLst/>
                          <a:latin typeface="Arial Narrow" panose="020B0604020202020204" pitchFamily="34" charset="0"/>
                        </a:rPr>
                        <a:t>581 (60.8%)</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tc>
                  <a:txBody>
                    <a:bodyPr/>
                    <a:lstStyle/>
                    <a:p>
                      <a:pPr algn="ctr">
                        <a:lnSpc>
                          <a:spcPct val="110000"/>
                        </a:lnSpc>
                      </a:pPr>
                      <a:r>
                        <a:rPr lang="en-GB" sz="1800" b="0" i="0" dirty="0">
                          <a:effectLst/>
                          <a:latin typeface="Arial Narrow" panose="020B0604020202020204" pitchFamily="34" charset="0"/>
                        </a:rPr>
                        <a:t>16 (61.5%)</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tc>
                  <a:txBody>
                    <a:bodyPr/>
                    <a:lstStyle/>
                    <a:p>
                      <a:pPr algn="ctr">
                        <a:lnSpc>
                          <a:spcPct val="110000"/>
                        </a:lnSpc>
                      </a:pPr>
                      <a:r>
                        <a:rPr lang="en-GB" sz="1800" b="0" i="0" dirty="0">
                          <a:effectLst/>
                          <a:latin typeface="Arial Narrow" panose="020B0604020202020204" pitchFamily="34" charset="0"/>
                        </a:rPr>
                        <a:t>169 (69.3%)</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tc>
                  <a:txBody>
                    <a:bodyPr/>
                    <a:lstStyle/>
                    <a:p>
                      <a:pPr algn="ctr">
                        <a:lnSpc>
                          <a:spcPct val="110000"/>
                        </a:lnSpc>
                      </a:pPr>
                      <a:r>
                        <a:rPr lang="en-GB" sz="1800" b="0" i="0" dirty="0">
                          <a:effectLst/>
                          <a:latin typeface="Arial Narrow" panose="020B0604020202020204" pitchFamily="34" charset="0"/>
                        </a:rPr>
                        <a:t>396 (57.8%)</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tc>
                  <a:txBody>
                    <a:bodyPr/>
                    <a:lstStyle/>
                    <a:p>
                      <a:pPr algn="ctr">
                        <a:lnSpc>
                          <a:spcPct val="110000"/>
                        </a:lnSpc>
                      </a:pPr>
                      <a:r>
                        <a:rPr lang="en-GB" sz="1800" b="0" i="0" dirty="0">
                          <a:effectLst/>
                          <a:latin typeface="Arial Narrow" panose="020B0604020202020204" pitchFamily="34" charset="0"/>
                        </a:rPr>
                        <a:t>.007</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extLst>
                  <a:ext uri="{0D108BD9-81ED-4DB2-BD59-A6C34878D82A}">
                    <a16:rowId xmlns:a16="http://schemas.microsoft.com/office/drawing/2014/main" val="10004"/>
                  </a:ext>
                </a:extLst>
              </a:tr>
              <a:tr h="370840">
                <a:tc>
                  <a:txBody>
                    <a:bodyPr/>
                    <a:lstStyle/>
                    <a:p>
                      <a:pPr>
                        <a:lnSpc>
                          <a:spcPct val="110000"/>
                        </a:lnSpc>
                      </a:pPr>
                      <a:r>
                        <a:rPr lang="en-GB" sz="1800" b="0" i="0" dirty="0">
                          <a:effectLst/>
                          <a:latin typeface="Arial Narrow" panose="020B0604020202020204" pitchFamily="34" charset="0"/>
                        </a:rPr>
                        <a:t>Depression Score (0-20)</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95000"/>
                      </a:schemeClr>
                    </a:solidFill>
                  </a:tcPr>
                </a:tc>
                <a:tc>
                  <a:txBody>
                    <a:bodyPr/>
                    <a:lstStyle/>
                    <a:p>
                      <a:pPr algn="ctr">
                        <a:lnSpc>
                          <a:spcPct val="110000"/>
                        </a:lnSpc>
                      </a:pPr>
                      <a:r>
                        <a:rPr lang="en-GB" sz="1800" b="0" i="0" dirty="0">
                          <a:effectLst/>
                          <a:latin typeface="Arial Narrow" panose="020B0604020202020204" pitchFamily="34" charset="0"/>
                        </a:rPr>
                        <a:t>.71 (1.42)</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95000"/>
                      </a:schemeClr>
                    </a:solidFill>
                  </a:tcPr>
                </a:tc>
                <a:tc>
                  <a:txBody>
                    <a:bodyPr/>
                    <a:lstStyle/>
                    <a:p>
                      <a:pPr algn="ctr">
                        <a:lnSpc>
                          <a:spcPct val="110000"/>
                        </a:lnSpc>
                      </a:pPr>
                      <a:r>
                        <a:rPr lang="en-GB" sz="1800" b="0" i="0" dirty="0">
                          <a:effectLst/>
                          <a:latin typeface="Arial Narrow" panose="020B0604020202020204" pitchFamily="34" charset="0"/>
                        </a:rPr>
                        <a:t>.30 (.67)</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95000"/>
                      </a:schemeClr>
                    </a:solidFill>
                  </a:tcPr>
                </a:tc>
                <a:tc>
                  <a:txBody>
                    <a:bodyPr/>
                    <a:lstStyle/>
                    <a:p>
                      <a:pPr algn="ctr">
                        <a:lnSpc>
                          <a:spcPct val="110000"/>
                        </a:lnSpc>
                      </a:pPr>
                      <a:r>
                        <a:rPr lang="en-GB" sz="1800" b="0" i="0" dirty="0">
                          <a:effectLst/>
                          <a:latin typeface="Arial Narrow" panose="020B0604020202020204" pitchFamily="34" charset="0"/>
                        </a:rPr>
                        <a:t>.96 (1.72)</a:t>
                      </a:r>
                      <a:r>
                        <a:rPr lang="en-GB" sz="1800" b="0" i="0" baseline="30000" dirty="0">
                          <a:effectLst/>
                          <a:latin typeface="Arial Narrow" panose="020B0604020202020204" pitchFamily="34" charset="0"/>
                        </a:rPr>
                        <a:t>b</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95000"/>
                      </a:schemeClr>
                    </a:solidFill>
                  </a:tcPr>
                </a:tc>
                <a:tc>
                  <a:txBody>
                    <a:bodyPr/>
                    <a:lstStyle/>
                    <a:p>
                      <a:pPr algn="ctr">
                        <a:lnSpc>
                          <a:spcPct val="110000"/>
                        </a:lnSpc>
                      </a:pPr>
                      <a:r>
                        <a:rPr lang="en-GB" sz="1800" b="0" i="0" dirty="0">
                          <a:effectLst/>
                          <a:latin typeface="Arial Narrow" panose="020B0604020202020204" pitchFamily="34" charset="0"/>
                        </a:rPr>
                        <a:t>.64 (1.30)</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95000"/>
                      </a:schemeClr>
                    </a:solidFill>
                  </a:tcPr>
                </a:tc>
                <a:tc>
                  <a:txBody>
                    <a:bodyPr/>
                    <a:lstStyle/>
                    <a:p>
                      <a:pPr algn="ctr">
                        <a:lnSpc>
                          <a:spcPct val="110000"/>
                        </a:lnSpc>
                      </a:pPr>
                      <a:r>
                        <a:rPr lang="en-GB" sz="1800" b="0" i="0" dirty="0">
                          <a:effectLst/>
                          <a:latin typeface="Arial Narrow" panose="020B0604020202020204" pitchFamily="34" charset="0"/>
                        </a:rPr>
                        <a:t>.002</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0005"/>
                  </a:ext>
                </a:extLst>
              </a:tr>
              <a:tr h="370840">
                <a:tc>
                  <a:txBody>
                    <a:bodyPr/>
                    <a:lstStyle/>
                    <a:p>
                      <a:pPr>
                        <a:lnSpc>
                          <a:spcPct val="110000"/>
                        </a:lnSpc>
                      </a:pPr>
                      <a:r>
                        <a:rPr lang="en-GB" sz="1800" b="0" i="0" dirty="0">
                          <a:effectLst/>
                          <a:latin typeface="Arial Narrow" panose="020B0604020202020204" pitchFamily="34" charset="0"/>
                        </a:rPr>
                        <a:t>Anxiety score (0-14)</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tc>
                  <a:txBody>
                    <a:bodyPr/>
                    <a:lstStyle/>
                    <a:p>
                      <a:pPr algn="ctr">
                        <a:lnSpc>
                          <a:spcPct val="110000"/>
                        </a:lnSpc>
                      </a:pPr>
                      <a:r>
                        <a:rPr lang="en-GB" sz="1800" b="0" i="0" dirty="0">
                          <a:effectLst/>
                          <a:latin typeface="Arial Narrow" panose="020B0604020202020204" pitchFamily="34" charset="0"/>
                        </a:rPr>
                        <a:t>.75 (1.88)</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tc>
                  <a:txBody>
                    <a:bodyPr/>
                    <a:lstStyle/>
                    <a:p>
                      <a:pPr algn="ctr">
                        <a:lnSpc>
                          <a:spcPct val="110000"/>
                        </a:lnSpc>
                      </a:pPr>
                      <a:r>
                        <a:rPr lang="en-GB" sz="1800" b="0" i="0" dirty="0">
                          <a:effectLst/>
                          <a:latin typeface="Arial Narrow" panose="020B0604020202020204" pitchFamily="34" charset="0"/>
                        </a:rPr>
                        <a:t>.74 (1.58)</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tc>
                  <a:txBody>
                    <a:bodyPr/>
                    <a:lstStyle/>
                    <a:p>
                      <a:pPr algn="ctr">
                        <a:lnSpc>
                          <a:spcPct val="110000"/>
                        </a:lnSpc>
                      </a:pPr>
                      <a:r>
                        <a:rPr lang="en-GB" sz="1800" b="0" i="0" dirty="0">
                          <a:effectLst/>
                          <a:latin typeface="Arial Narrow" panose="020B0604020202020204" pitchFamily="34" charset="0"/>
                        </a:rPr>
                        <a:t>.62 (1.92)</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tc>
                  <a:txBody>
                    <a:bodyPr/>
                    <a:lstStyle/>
                    <a:p>
                      <a:pPr algn="ctr">
                        <a:lnSpc>
                          <a:spcPct val="110000"/>
                        </a:lnSpc>
                      </a:pPr>
                      <a:r>
                        <a:rPr lang="en-GB" sz="1800" b="0" i="0" dirty="0">
                          <a:effectLst/>
                          <a:latin typeface="Arial Narrow" panose="020B0604020202020204" pitchFamily="34" charset="0"/>
                        </a:rPr>
                        <a:t>.80 (1.88)</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tc>
                  <a:txBody>
                    <a:bodyPr/>
                    <a:lstStyle/>
                    <a:p>
                      <a:pPr algn="ctr">
                        <a:lnSpc>
                          <a:spcPct val="110000"/>
                        </a:lnSpc>
                      </a:pPr>
                      <a:r>
                        <a:rPr lang="en-GB" sz="1800" b="0" i="0" dirty="0">
                          <a:effectLst/>
                          <a:latin typeface="Arial Narrow" panose="020B0604020202020204" pitchFamily="34" charset="0"/>
                        </a:rPr>
                        <a:t>.41</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extLst>
                  <a:ext uri="{0D108BD9-81ED-4DB2-BD59-A6C34878D82A}">
                    <a16:rowId xmlns:a16="http://schemas.microsoft.com/office/drawing/2014/main" val="10006"/>
                  </a:ext>
                </a:extLst>
              </a:tr>
              <a:tr h="370840">
                <a:tc>
                  <a:txBody>
                    <a:bodyPr/>
                    <a:lstStyle/>
                    <a:p>
                      <a:pPr>
                        <a:lnSpc>
                          <a:spcPct val="110000"/>
                        </a:lnSpc>
                      </a:pPr>
                      <a:r>
                        <a:rPr lang="en-GB" sz="1800" b="0" i="0" dirty="0">
                          <a:effectLst/>
                          <a:latin typeface="Arial Narrow" panose="020B0604020202020204" pitchFamily="34" charset="0"/>
                        </a:rPr>
                        <a:t> PTSD score (0-36)</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95000"/>
                      </a:schemeClr>
                    </a:solidFill>
                  </a:tcPr>
                </a:tc>
                <a:tc>
                  <a:txBody>
                    <a:bodyPr/>
                    <a:lstStyle/>
                    <a:p>
                      <a:pPr algn="ctr">
                        <a:lnSpc>
                          <a:spcPct val="110000"/>
                        </a:lnSpc>
                      </a:pPr>
                      <a:r>
                        <a:rPr lang="en-GB" sz="1800" b="0" i="0" dirty="0">
                          <a:effectLst/>
                          <a:latin typeface="Arial Narrow" panose="020B0604020202020204" pitchFamily="34" charset="0"/>
                        </a:rPr>
                        <a:t>3.01 (5.60)</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95000"/>
                      </a:schemeClr>
                    </a:solidFill>
                  </a:tcPr>
                </a:tc>
                <a:tc>
                  <a:txBody>
                    <a:bodyPr/>
                    <a:lstStyle/>
                    <a:p>
                      <a:pPr algn="ctr">
                        <a:lnSpc>
                          <a:spcPct val="110000"/>
                        </a:lnSpc>
                      </a:pPr>
                      <a:r>
                        <a:rPr lang="en-GB" sz="1800" b="0" i="0" dirty="0">
                          <a:effectLst/>
                          <a:latin typeface="Arial Narrow" panose="020B0604020202020204" pitchFamily="34" charset="0"/>
                        </a:rPr>
                        <a:t>1.96 (4.93)</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95000"/>
                      </a:schemeClr>
                    </a:solidFill>
                  </a:tcPr>
                </a:tc>
                <a:tc>
                  <a:txBody>
                    <a:bodyPr/>
                    <a:lstStyle/>
                    <a:p>
                      <a:pPr algn="ctr">
                        <a:lnSpc>
                          <a:spcPct val="110000"/>
                        </a:lnSpc>
                      </a:pPr>
                      <a:r>
                        <a:rPr lang="en-GB" sz="1800" b="0" i="0" dirty="0">
                          <a:effectLst/>
                          <a:latin typeface="Arial Narrow" panose="020B0604020202020204" pitchFamily="34" charset="0"/>
                        </a:rPr>
                        <a:t>3.55 (5.60)</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95000"/>
                      </a:schemeClr>
                    </a:solidFill>
                  </a:tcPr>
                </a:tc>
                <a:tc>
                  <a:txBody>
                    <a:bodyPr/>
                    <a:lstStyle/>
                    <a:p>
                      <a:pPr algn="ctr">
                        <a:lnSpc>
                          <a:spcPct val="110000"/>
                        </a:lnSpc>
                      </a:pPr>
                      <a:r>
                        <a:rPr lang="en-GB" sz="1800" b="0" i="0" dirty="0">
                          <a:effectLst/>
                          <a:latin typeface="Arial Narrow" panose="020B0604020202020204" pitchFamily="34" charset="0"/>
                        </a:rPr>
                        <a:t>2.86 (4.94)</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95000"/>
                      </a:schemeClr>
                    </a:solidFill>
                  </a:tcPr>
                </a:tc>
                <a:tc>
                  <a:txBody>
                    <a:bodyPr/>
                    <a:lstStyle/>
                    <a:p>
                      <a:pPr algn="ctr">
                        <a:lnSpc>
                          <a:spcPct val="110000"/>
                        </a:lnSpc>
                      </a:pPr>
                      <a:r>
                        <a:rPr lang="en-GB" sz="1800" b="0" i="0" dirty="0">
                          <a:effectLst/>
                          <a:latin typeface="Arial Narrow" panose="020B0604020202020204" pitchFamily="34" charset="0"/>
                        </a:rPr>
                        <a:t>.09</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0007"/>
                  </a:ext>
                </a:extLst>
              </a:tr>
              <a:tr h="370840">
                <a:tc>
                  <a:txBody>
                    <a:bodyPr/>
                    <a:lstStyle/>
                    <a:p>
                      <a:pPr>
                        <a:lnSpc>
                          <a:spcPct val="110000"/>
                        </a:lnSpc>
                      </a:pPr>
                      <a:r>
                        <a:rPr lang="en-GB" sz="1800" b="0" i="0" dirty="0">
                          <a:effectLst/>
                          <a:latin typeface="Arial Narrow" panose="020B0604020202020204" pitchFamily="34" charset="0"/>
                        </a:rPr>
                        <a:t>Suicidality Score (0-5)</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tc>
                  <a:txBody>
                    <a:bodyPr/>
                    <a:lstStyle/>
                    <a:p>
                      <a:pPr algn="ctr">
                        <a:lnSpc>
                          <a:spcPct val="110000"/>
                        </a:lnSpc>
                      </a:pPr>
                      <a:r>
                        <a:rPr lang="en-GB" sz="1800" b="0" i="0" dirty="0">
                          <a:effectLst/>
                          <a:latin typeface="Arial Narrow" panose="020B0604020202020204" pitchFamily="34" charset="0"/>
                        </a:rPr>
                        <a:t>.18 (.80)</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tc>
                  <a:txBody>
                    <a:bodyPr/>
                    <a:lstStyle/>
                    <a:p>
                      <a:pPr algn="ctr">
                        <a:lnSpc>
                          <a:spcPct val="110000"/>
                        </a:lnSpc>
                      </a:pPr>
                      <a:r>
                        <a:rPr lang="en-GB" sz="1800" b="0" i="0" dirty="0">
                          <a:effectLst/>
                          <a:latin typeface="Arial Narrow" panose="020B0604020202020204" pitchFamily="34" charset="0"/>
                        </a:rPr>
                        <a:t>.07 (.27)</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tc>
                  <a:txBody>
                    <a:bodyPr/>
                    <a:lstStyle/>
                    <a:p>
                      <a:pPr algn="ctr">
                        <a:lnSpc>
                          <a:spcPct val="110000"/>
                        </a:lnSpc>
                      </a:pPr>
                      <a:r>
                        <a:rPr lang="en-GB" sz="1800" b="0" i="0" dirty="0">
                          <a:effectLst/>
                          <a:latin typeface="Arial Narrow" panose="020B0604020202020204" pitchFamily="34" charset="0"/>
                        </a:rPr>
                        <a:t>.30 (1.08)</a:t>
                      </a:r>
                      <a:r>
                        <a:rPr lang="en-GB" sz="1800" b="0" i="0" baseline="30000" dirty="0">
                          <a:effectLst/>
                          <a:latin typeface="Arial Narrow" panose="020B0604020202020204" pitchFamily="34" charset="0"/>
                        </a:rPr>
                        <a:t>b</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tc>
                  <a:txBody>
                    <a:bodyPr/>
                    <a:lstStyle/>
                    <a:p>
                      <a:pPr algn="ctr">
                        <a:lnSpc>
                          <a:spcPct val="110000"/>
                        </a:lnSpc>
                      </a:pPr>
                      <a:r>
                        <a:rPr lang="en-GB" sz="1800" b="0" i="0" dirty="0">
                          <a:effectLst/>
                          <a:latin typeface="Arial Narrow" panose="020B0604020202020204" pitchFamily="34" charset="0"/>
                        </a:rPr>
                        <a:t>.14 (.67)</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tc>
                  <a:txBody>
                    <a:bodyPr/>
                    <a:lstStyle/>
                    <a:p>
                      <a:pPr algn="ctr">
                        <a:lnSpc>
                          <a:spcPct val="110000"/>
                        </a:lnSpc>
                      </a:pPr>
                      <a:r>
                        <a:rPr lang="en-GB" sz="1800" b="0" i="0" dirty="0">
                          <a:effectLst/>
                          <a:latin typeface="Arial Narrow" panose="020B0604020202020204" pitchFamily="34" charset="0"/>
                        </a:rPr>
                        <a:t>.017</a:t>
                      </a:r>
                      <a:endParaRPr lang="en-GB" sz="1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solidFill>
                      <a:schemeClr val="bg1">
                        <a:lumMod val="85000"/>
                      </a:schemeClr>
                    </a:solidFill>
                  </a:tcPr>
                </a:tc>
                <a:extLst>
                  <a:ext uri="{0D108BD9-81ED-4DB2-BD59-A6C34878D82A}">
                    <a16:rowId xmlns:a16="http://schemas.microsoft.com/office/drawing/2014/main" val="10008"/>
                  </a:ext>
                </a:extLst>
              </a:tr>
            </a:tbl>
          </a:graphicData>
        </a:graphic>
      </p:graphicFrame>
      <p:sp>
        <p:nvSpPr>
          <p:cNvPr id="8" name="Rectangle 7"/>
          <p:cNvSpPr/>
          <p:nvPr/>
        </p:nvSpPr>
        <p:spPr>
          <a:xfrm>
            <a:off x="424069" y="5347699"/>
            <a:ext cx="11258053" cy="923330"/>
          </a:xfrm>
          <a:prstGeom prst="rect">
            <a:avLst/>
          </a:prstGeom>
        </p:spPr>
        <p:txBody>
          <a:bodyPr wrap="square">
            <a:spAutoFit/>
          </a:bodyPr>
          <a:lstStyle/>
          <a:p>
            <a:pPr marL="285750" indent="-285750">
              <a:buFont typeface="Arial" panose="020B0604020202020204" pitchFamily="34" charset="0"/>
              <a:buChar char="•"/>
            </a:pPr>
            <a:r>
              <a:rPr lang="de-DE" dirty="0">
                <a:latin typeface="Arial Narrow" panose="020B0604020202020204" pitchFamily="34" charset="0"/>
              </a:rPr>
              <a:t>Children of the </a:t>
            </a:r>
            <a:r>
              <a:rPr lang="de-DE" b="1" dirty="0">
                <a:solidFill>
                  <a:srgbClr val="F7AD00"/>
                </a:solidFill>
                <a:latin typeface="Arial Narrow" panose="020B0604020202020204" pitchFamily="34" charset="0"/>
              </a:rPr>
              <a:t>third generation </a:t>
            </a:r>
            <a:r>
              <a:rPr lang="de-DE" dirty="0">
                <a:latin typeface="Arial Narrow" panose="020B0604020202020204" pitchFamily="34" charset="0"/>
              </a:rPr>
              <a:t>appear to perform similarly to those not affected by HIV</a:t>
            </a:r>
          </a:p>
          <a:p>
            <a:pPr marL="285750" indent="-285750">
              <a:buFont typeface="Arial" panose="020B0604020202020204" pitchFamily="34" charset="0"/>
              <a:buChar char="•"/>
            </a:pPr>
            <a:r>
              <a:rPr lang="de-DE" dirty="0">
                <a:latin typeface="Arial Narrow" panose="020B0604020202020204" pitchFamily="34" charset="0"/>
                <a:sym typeface="Wingdings" panose="05000000000000000000" pitchFamily="2" charset="2"/>
              </a:rPr>
              <a:t>Families may profit from efforts to provide social protection, links to services and ART – </a:t>
            </a:r>
            <a:r>
              <a:rPr lang="de-DE" b="1" dirty="0">
                <a:solidFill>
                  <a:srgbClr val="F7AD00"/>
                </a:solidFill>
                <a:latin typeface="Arial Narrow" panose="020B0604020202020204" pitchFamily="34" charset="0"/>
                <a:sym typeface="Wingdings" panose="05000000000000000000" pitchFamily="2" charset="2"/>
              </a:rPr>
              <a:t>chronic adversity not perpetuated</a:t>
            </a:r>
            <a:r>
              <a:rPr lang="de-DE" dirty="0">
                <a:latin typeface="Arial Narrow" panose="020B0604020202020204" pitchFamily="34" charset="0"/>
                <a:sym typeface="Wingdings" panose="05000000000000000000" pitchFamily="2" charset="2"/>
              </a:rPr>
              <a:t>?</a:t>
            </a:r>
          </a:p>
          <a:p>
            <a:pPr marL="285750" indent="-285750">
              <a:buFont typeface="Arial" panose="020B0604020202020204" pitchFamily="34" charset="0"/>
              <a:buChar char="•"/>
            </a:pPr>
            <a:r>
              <a:rPr lang="de-DE" b="1" dirty="0">
                <a:solidFill>
                  <a:srgbClr val="F7AD00"/>
                </a:solidFill>
                <a:latin typeface="Arial Narrow" panose="020B0604020202020204" pitchFamily="34" charset="0"/>
              </a:rPr>
              <a:t>Children of the second generation </a:t>
            </a:r>
            <a:r>
              <a:rPr lang="de-DE" dirty="0">
                <a:latin typeface="Arial Narrow" panose="020B0604020202020204" pitchFamily="34" charset="0"/>
              </a:rPr>
              <a:t>appear to struggle the most - </a:t>
            </a:r>
            <a:r>
              <a:rPr lang="de-DE" dirty="0">
                <a:latin typeface="Arial Narrow" panose="020B0604020202020204" pitchFamily="34" charset="0"/>
                <a:sym typeface="Wingdings" panose="05000000000000000000" pitchFamily="2" charset="2"/>
              </a:rPr>
              <a:t>shock of recent diagnosis, compounded by risk factors</a:t>
            </a:r>
            <a:endParaRPr lang="de-DE" dirty="0">
              <a:latin typeface="Arial Narrow" panose="020B0604020202020204" pitchFamily="34" charset="0"/>
            </a:endParaRPr>
          </a:p>
        </p:txBody>
      </p:sp>
    </p:spTree>
    <p:extLst>
      <p:ext uri="{BB962C8B-B14F-4D97-AF65-F5344CB8AC3E}">
        <p14:creationId xmlns:p14="http://schemas.microsoft.com/office/powerpoint/2010/main" val="2440494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12240</TotalTime>
  <Words>3629</Words>
  <Application>Microsoft Macintosh PowerPoint</Application>
  <PresentationFormat>Widescreen</PresentationFormat>
  <Paragraphs>396</Paragraphs>
  <Slides>43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Arial Narrow</vt:lpstr>
      <vt:lpstr>Calibri</vt:lpstr>
      <vt:lpstr>Open Sans</vt:lpstr>
      <vt:lpstr>Univers Condensed</vt:lpstr>
      <vt:lpstr>Office Theme</vt:lpstr>
      <vt:lpstr>PowerPoint Presentation</vt:lpstr>
      <vt:lpstr>SNAPSHOT OF THE CURRENT HORIZON…</vt:lpstr>
      <vt:lpstr>PowerPoint Presentation</vt:lpstr>
      <vt:lpstr>PowerPoint Presentation</vt:lpstr>
      <vt:lpstr>PowerPoint Presentation</vt:lpstr>
      <vt:lpstr>PowerPoint Presentation</vt:lpstr>
      <vt:lpstr>FIRST UNDERSTANDING OF THE 3RD GENERATION OF HIV-INFECTED EXPOSED CHILDREN</vt:lpstr>
      <vt:lpstr>PowerPoint Presentation</vt:lpstr>
      <vt:lpstr>PowerPoint Presentation</vt:lpstr>
      <vt:lpstr>COGNITIVE DEVELOPMENT </vt:lpstr>
      <vt:lpstr>PowerPoint Presentation</vt:lpstr>
      <vt:lpstr>HIV-EXPOSED UNINFECTED CHILDREN</vt:lpstr>
      <vt:lpstr>SCHOOL FUNCTIONING</vt:lpstr>
      <vt:lpstr>PowerPoint Presentation</vt:lpstr>
      <vt:lpstr>MENTAL HEALTH</vt:lpstr>
      <vt:lpstr>INNOVATIONS IN EVIDENCE: Mental health &amp; HIV</vt:lpstr>
      <vt:lpstr>PowerPoint Presentation</vt:lpstr>
      <vt:lpstr>PowerPoint Presentation</vt:lpstr>
      <vt:lpstr>PowerPoint Presentation</vt:lpstr>
      <vt:lpstr>CAREGIVER LOSS</vt:lpstr>
      <vt:lpstr>ORPHANHOOD IN KEY AREAS FOR  AIDS-AFFECTED CHILDREN</vt:lpstr>
      <vt:lpstr>OPPORTUNITIES</vt:lpstr>
      <vt:lpstr>PowerPoint Presentation</vt:lpstr>
      <vt:lpstr>POVERTY – SOCIAL PROTECTION</vt:lpstr>
      <vt:lpstr>PowerPoint Presentation</vt:lpstr>
      <vt:lpstr>PowerPoint Presentation</vt:lpstr>
      <vt:lpstr>PowerPoint Presentation</vt:lpstr>
      <vt:lpstr>PowerPoint Presentation</vt:lpstr>
      <vt:lpstr>INTERGENERATIONAL IDEAS</vt:lpstr>
      <vt:lpstr>PowerPoint Presentation</vt:lpstr>
      <vt:lpstr>DISCLOSURE</vt:lpstr>
      <vt:lpstr>PowerPoint Presentation</vt:lpstr>
      <vt:lpstr>ADHERENCE</vt:lpstr>
      <vt:lpstr>PowerPoint Presentation</vt:lpstr>
      <vt:lpstr>INTEGRATION</vt:lpstr>
      <vt:lpstr>TECHNOLOGY</vt:lpstr>
      <vt:lpstr>PowerPoint Presentation</vt:lpstr>
      <vt:lpstr>RISK</vt:lpstr>
      <vt:lpstr>PowerPoint Presentation</vt:lpstr>
      <vt:lpstr>PowerPoint Presentation</vt:lpstr>
      <vt:lpstr>HYBRID HUMAN-DIGITAL COVID ADAPTATION</vt:lpstr>
      <vt:lpstr>PowerPoint Presentation</vt:lpstr>
      <vt:lpstr>THANK YOU</vt:lpstr>
    </vt:vector>
  </TitlesOfParts>
  <Company>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Lucie Cluver</cp:lastModifiedBy>
  <cp:revision>112</cp:revision>
  <dcterms:created xsi:type="dcterms:W3CDTF">2021-10-12T08:21:37Z</dcterms:created>
  <dcterms:modified xsi:type="dcterms:W3CDTF">2022-01-27T18:42:21Z</dcterms:modified>
</cp:coreProperties>
</file>