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9.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1"/>
  </p:notesMasterIdLst>
  <p:sldIdLst>
    <p:sldId id="263" r:id="rId2"/>
    <p:sldId id="291" r:id="rId3"/>
    <p:sldId id="326" r:id="rId4"/>
    <p:sldId id="320" r:id="rId5"/>
    <p:sldId id="324" r:id="rId6"/>
    <p:sldId id="321" r:id="rId7"/>
    <p:sldId id="300" r:id="rId8"/>
    <p:sldId id="296" r:id="rId9"/>
    <p:sldId id="319" r:id="rId10"/>
    <p:sldId id="316" r:id="rId11"/>
    <p:sldId id="322" r:id="rId12"/>
    <p:sldId id="327" r:id="rId13"/>
    <p:sldId id="312" r:id="rId14"/>
    <p:sldId id="317" r:id="rId15"/>
    <p:sldId id="325" r:id="rId16"/>
    <p:sldId id="328" r:id="rId17"/>
    <p:sldId id="329" r:id="rId18"/>
    <p:sldId id="330" r:id="rId19"/>
    <p:sldId id="315" r:id="rId20"/>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A7E052A-89B2-248F-8F6F-58917971F552}" name="Peter Stegman" initials="PS" userId="b577f8cbaa4acaf5"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7BB6"/>
    <a:srgbClr val="49338F"/>
    <a:srgbClr val="5DAEDF"/>
    <a:srgbClr val="E313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63" autoAdjust="0"/>
    <p:restoredTop sz="87960" autoAdjust="0"/>
  </p:normalViewPr>
  <p:slideViewPr>
    <p:cSldViewPr snapToGrid="0">
      <p:cViewPr varScale="1">
        <p:scale>
          <a:sx n="98" d="100"/>
          <a:sy n="98" d="100"/>
        </p:scale>
        <p:origin x="1472" y="1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0AB-4E8D-A627-C8F528E3BCC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0AB-4E8D-A627-C8F528E3BCC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0AB-4E8D-A627-C8F528E3BCC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0AB-4E8D-A627-C8F528E3BCC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00AB-4E8D-A627-C8F528E3BCC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00AB-4E8D-A627-C8F528E3BCCB}"/>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00AB-4E8D-A627-C8F528E3BCCB}"/>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00AB-4E8D-A627-C8F528E3BCCB}"/>
              </c:ext>
            </c:extLst>
          </c:dPt>
          <c:dLbls>
            <c:numFmt formatCode="&quot;$&quot;#,##0" sourceLinked="0"/>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Sheet1!$A$2:$A$9</c:f>
              <c:strCache>
                <c:ptCount val="8"/>
                <c:pt idx="0">
                  <c:v>Care and treatment</c:v>
                </c:pt>
                <c:pt idx="1">
                  <c:v>Testing</c:v>
                </c:pt>
                <c:pt idx="2">
                  <c:v>Prevention</c:v>
                </c:pt>
                <c:pt idx="3">
                  <c:v>Socioeconomic</c:v>
                </c:pt>
                <c:pt idx="4">
                  <c:v>Orphans and vulnerable children</c:v>
                </c:pt>
                <c:pt idx="5">
                  <c:v>PMTCT</c:v>
                </c:pt>
                <c:pt idx="6">
                  <c:v>Management</c:v>
                </c:pt>
                <c:pt idx="7">
                  <c:v>Above site programming</c:v>
                </c:pt>
              </c:strCache>
            </c:strRef>
          </c:cat>
          <c:val>
            <c:numRef>
              <c:f>Sheet1!$B$2:$B$9</c:f>
              <c:numCache>
                <c:formatCode>General</c:formatCode>
                <c:ptCount val="8"/>
                <c:pt idx="0">
                  <c:v>321</c:v>
                </c:pt>
                <c:pt idx="1">
                  <c:v>61.8</c:v>
                </c:pt>
                <c:pt idx="2">
                  <c:v>186</c:v>
                </c:pt>
                <c:pt idx="3">
                  <c:v>96.8</c:v>
                </c:pt>
                <c:pt idx="4">
                  <c:v>204</c:v>
                </c:pt>
                <c:pt idx="5">
                  <c:v>170</c:v>
                </c:pt>
                <c:pt idx="6">
                  <c:v>114</c:v>
                </c:pt>
                <c:pt idx="7">
                  <c:v>56</c:v>
                </c:pt>
              </c:numCache>
            </c:numRef>
          </c:val>
          <c:extLst>
            <c:ext xmlns:c16="http://schemas.microsoft.com/office/drawing/2014/chart" uri="{C3380CC4-5D6E-409C-BE32-E72D297353CC}">
              <c16:uniqueId val="{00000000-7D34-4D48-9054-274E45DAC6A9}"/>
            </c:ext>
          </c:extLst>
        </c:ser>
        <c:dLbls>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19013216993359"/>
          <c:y val="3.5914010816902757E-2"/>
          <c:w val="0.66974628171478567"/>
          <c:h val="0.8803011855204077"/>
        </c:manualLayout>
      </c:layout>
      <c:barChart>
        <c:barDir val="col"/>
        <c:grouping val="stacked"/>
        <c:varyColors val="0"/>
        <c:ser>
          <c:idx val="0"/>
          <c:order val="0"/>
          <c:tx>
            <c:strRef>
              <c:f>Sheet1!$A$2</c:f>
              <c:strCache>
                <c:ptCount val="1"/>
                <c:pt idx="0">
                  <c:v>PMTCT</c:v>
                </c:pt>
              </c:strCache>
            </c:strRef>
          </c:tx>
          <c:spPr>
            <a:solidFill>
              <a:schemeClr val="accent1"/>
            </a:solidFill>
            <a:ln>
              <a:noFill/>
            </a:ln>
            <a:effectLst/>
          </c:spPr>
          <c:invertIfNegative val="0"/>
          <c:cat>
            <c:strRef>
              <c:f>Sheet1!$B$1:$C$1</c:f>
              <c:strCache>
                <c:ptCount val="2"/>
                <c:pt idx="0">
                  <c:v>Estimated Expenditures in 2020</c:v>
                </c:pt>
                <c:pt idx="1">
                  <c:v>Resource Needs to Achieve Global Targets</c:v>
                </c:pt>
              </c:strCache>
            </c:strRef>
          </c:cat>
          <c:val>
            <c:numRef>
              <c:f>Sheet1!$B$2:$C$2</c:f>
              <c:numCache>
                <c:formatCode>_("$"* #,##0_);_("$"* \(#,##0\);_("$"* "-"??_);_(@_)</c:formatCode>
                <c:ptCount val="2"/>
                <c:pt idx="0" formatCode="#,##0.000_);\(#,##0.000\)">
                  <c:v>0.35699999999999998</c:v>
                </c:pt>
                <c:pt idx="1">
                  <c:v>0</c:v>
                </c:pt>
              </c:numCache>
            </c:numRef>
          </c:val>
          <c:extLst>
            <c:ext xmlns:c16="http://schemas.microsoft.com/office/drawing/2014/chart" uri="{C3380CC4-5D6E-409C-BE32-E72D297353CC}">
              <c16:uniqueId val="{00000000-AEAA-4EFE-BE1D-209B1A1CF5C4}"/>
            </c:ext>
          </c:extLst>
        </c:ser>
        <c:ser>
          <c:idx val="1"/>
          <c:order val="1"/>
          <c:tx>
            <c:strRef>
              <c:f>Sheet1!$A$4</c:f>
              <c:strCache>
                <c:ptCount val="1"/>
                <c:pt idx="0">
                  <c:v>Pediatric ART</c:v>
                </c:pt>
              </c:strCache>
            </c:strRef>
          </c:tx>
          <c:spPr>
            <a:solidFill>
              <a:schemeClr val="accent2"/>
            </a:solidFill>
            <a:ln>
              <a:noFill/>
            </a:ln>
            <a:effectLst/>
          </c:spPr>
          <c:invertIfNegative val="0"/>
          <c:cat>
            <c:strRef>
              <c:f>Sheet1!$B$1:$C$1</c:f>
              <c:strCache>
                <c:ptCount val="2"/>
                <c:pt idx="0">
                  <c:v>Estimated Expenditures in 2020</c:v>
                </c:pt>
                <c:pt idx="1">
                  <c:v>Resource Needs to Achieve Global Targets</c:v>
                </c:pt>
              </c:strCache>
            </c:strRef>
          </c:cat>
          <c:val>
            <c:numRef>
              <c:f>Sheet1!$B$4:$C$4</c:f>
              <c:numCache>
                <c:formatCode>_("$"* #,##0_);_("$"* \(#,##0\);_("$"* "-"??_);_(@_)</c:formatCode>
                <c:ptCount val="2"/>
                <c:pt idx="0" formatCode="#,##0.000_);\(#,##0.000\)">
                  <c:v>0.34699999999999998</c:v>
                </c:pt>
                <c:pt idx="1">
                  <c:v>0</c:v>
                </c:pt>
              </c:numCache>
            </c:numRef>
          </c:val>
          <c:extLst>
            <c:ext xmlns:c16="http://schemas.microsoft.com/office/drawing/2014/chart" uri="{C3380CC4-5D6E-409C-BE32-E72D297353CC}">
              <c16:uniqueId val="{00000001-AEAA-4EFE-BE1D-209B1A1CF5C4}"/>
            </c:ext>
          </c:extLst>
        </c:ser>
        <c:ser>
          <c:idx val="2"/>
          <c:order val="2"/>
          <c:tx>
            <c:strRef>
              <c:f>Sheet1!$A$5</c:f>
              <c:strCache>
                <c:ptCount val="1"/>
                <c:pt idx="0">
                  <c:v>Cash transfers for AGYW</c:v>
                </c:pt>
              </c:strCache>
            </c:strRef>
          </c:tx>
          <c:spPr>
            <a:solidFill>
              <a:schemeClr val="accent3"/>
            </a:solidFill>
            <a:ln>
              <a:noFill/>
            </a:ln>
            <a:effectLst/>
          </c:spPr>
          <c:invertIfNegative val="0"/>
          <c:cat>
            <c:strRef>
              <c:f>Sheet1!$B$1:$C$1</c:f>
              <c:strCache>
                <c:ptCount val="2"/>
                <c:pt idx="0">
                  <c:v>Estimated Expenditures in 2020</c:v>
                </c:pt>
                <c:pt idx="1">
                  <c:v>Resource Needs to Achieve Global Targets</c:v>
                </c:pt>
              </c:strCache>
            </c:strRef>
          </c:cat>
          <c:val>
            <c:numRef>
              <c:f>Sheet1!$B$5:$C$5</c:f>
              <c:numCache>
                <c:formatCode>_("$"* #,##0_);_("$"* \(#,##0\);_("$"* "-"??_);_(@_)</c:formatCode>
                <c:ptCount val="2"/>
                <c:pt idx="0" formatCode="#,##0.000_);\(#,##0.000\)">
                  <c:v>1E-3</c:v>
                </c:pt>
                <c:pt idx="1">
                  <c:v>0</c:v>
                </c:pt>
              </c:numCache>
            </c:numRef>
          </c:val>
          <c:extLst>
            <c:ext xmlns:c16="http://schemas.microsoft.com/office/drawing/2014/chart" uri="{C3380CC4-5D6E-409C-BE32-E72D297353CC}">
              <c16:uniqueId val="{00000002-AEAA-4EFE-BE1D-209B1A1CF5C4}"/>
            </c:ext>
          </c:extLst>
        </c:ser>
        <c:ser>
          <c:idx val="3"/>
          <c:order val="3"/>
          <c:tx>
            <c:strRef>
              <c:f>Sheet1!$A$6</c:f>
              <c:strCache>
                <c:ptCount val="1"/>
                <c:pt idx="0">
                  <c:v>PrEP for AGYW</c:v>
                </c:pt>
              </c:strCache>
            </c:strRef>
          </c:tx>
          <c:spPr>
            <a:solidFill>
              <a:schemeClr val="accent4"/>
            </a:solidFill>
            <a:ln>
              <a:noFill/>
            </a:ln>
            <a:effectLst/>
          </c:spPr>
          <c:invertIfNegative val="0"/>
          <c:cat>
            <c:strRef>
              <c:f>Sheet1!$B$1:$C$1</c:f>
              <c:strCache>
                <c:ptCount val="2"/>
                <c:pt idx="0">
                  <c:v>Estimated Expenditures in 2020</c:v>
                </c:pt>
                <c:pt idx="1">
                  <c:v>Resource Needs to Achieve Global Targets</c:v>
                </c:pt>
              </c:strCache>
            </c:strRef>
          </c:cat>
          <c:val>
            <c:numRef>
              <c:f>Sheet1!$B$6:$C$6</c:f>
              <c:numCache>
                <c:formatCode>_("$"* #,##0_);_("$"* \(#,##0\);_("$"* "-"??_);_(@_)</c:formatCode>
                <c:ptCount val="2"/>
                <c:pt idx="0" formatCode="#,##0.000_);\(#,##0.000\)">
                  <c:v>2E-3</c:v>
                </c:pt>
                <c:pt idx="1">
                  <c:v>0</c:v>
                </c:pt>
              </c:numCache>
            </c:numRef>
          </c:val>
          <c:extLst>
            <c:ext xmlns:c16="http://schemas.microsoft.com/office/drawing/2014/chart" uri="{C3380CC4-5D6E-409C-BE32-E72D297353CC}">
              <c16:uniqueId val="{00000004-AEAA-4EFE-BE1D-209B1A1CF5C4}"/>
            </c:ext>
          </c:extLst>
        </c:ser>
        <c:ser>
          <c:idx val="4"/>
          <c:order val="4"/>
          <c:tx>
            <c:strRef>
              <c:f>Sheet1!$A$7</c:f>
              <c:strCache>
                <c:ptCount val="1"/>
                <c:pt idx="0">
                  <c:v>VMMC</c:v>
                </c:pt>
              </c:strCache>
            </c:strRef>
          </c:tx>
          <c:spPr>
            <a:solidFill>
              <a:schemeClr val="accent5"/>
            </a:solidFill>
            <a:ln>
              <a:noFill/>
            </a:ln>
            <a:effectLst/>
          </c:spPr>
          <c:invertIfNegative val="0"/>
          <c:cat>
            <c:strRef>
              <c:f>Sheet1!$B$1:$C$1</c:f>
              <c:strCache>
                <c:ptCount val="2"/>
                <c:pt idx="0">
                  <c:v>Estimated Expenditures in 2020</c:v>
                </c:pt>
                <c:pt idx="1">
                  <c:v>Resource Needs to Achieve Global Targets</c:v>
                </c:pt>
              </c:strCache>
            </c:strRef>
          </c:cat>
          <c:val>
            <c:numRef>
              <c:f>Sheet1!$B$7:$C$7</c:f>
              <c:numCache>
                <c:formatCode>_("$"* #,##0_);_("$"* \(#,##0\);_("$"* "-"??_);_(@_)</c:formatCode>
                <c:ptCount val="2"/>
                <c:pt idx="0" formatCode="#,##0.000_);\(#,##0.000\)">
                  <c:v>9.1999999999999998E-2</c:v>
                </c:pt>
                <c:pt idx="1">
                  <c:v>0</c:v>
                </c:pt>
              </c:numCache>
            </c:numRef>
          </c:val>
          <c:extLst>
            <c:ext xmlns:c16="http://schemas.microsoft.com/office/drawing/2014/chart" uri="{C3380CC4-5D6E-409C-BE32-E72D297353CC}">
              <c16:uniqueId val="{00000005-AEAA-4EFE-BE1D-209B1A1CF5C4}"/>
            </c:ext>
          </c:extLst>
        </c:ser>
        <c:ser>
          <c:idx val="5"/>
          <c:order val="5"/>
          <c:tx>
            <c:strRef>
              <c:f>Sheet1!$A$8</c:f>
              <c:strCache>
                <c:ptCount val="1"/>
                <c:pt idx="0">
                  <c:v>Key populations</c:v>
                </c:pt>
              </c:strCache>
            </c:strRef>
          </c:tx>
          <c:spPr>
            <a:solidFill>
              <a:schemeClr val="accent6"/>
            </a:solidFill>
            <a:ln>
              <a:noFill/>
            </a:ln>
            <a:effectLst/>
          </c:spPr>
          <c:invertIfNegative val="0"/>
          <c:cat>
            <c:strRef>
              <c:f>Sheet1!$B$1:$C$1</c:f>
              <c:strCache>
                <c:ptCount val="2"/>
                <c:pt idx="0">
                  <c:v>Estimated Expenditures in 2020</c:v>
                </c:pt>
                <c:pt idx="1">
                  <c:v>Resource Needs to Achieve Global Targets</c:v>
                </c:pt>
              </c:strCache>
            </c:strRef>
          </c:cat>
          <c:val>
            <c:numRef>
              <c:f>Sheet1!$B$8:$C$8</c:f>
              <c:numCache>
                <c:formatCode>_("$"* #,##0_);_("$"* \(#,##0\);_("$"* "-"??_);_(@_)</c:formatCode>
                <c:ptCount val="2"/>
                <c:pt idx="0" formatCode="#,##0.000_);\(#,##0.000\)">
                  <c:v>6.0000000000000001E-3</c:v>
                </c:pt>
                <c:pt idx="1">
                  <c:v>0</c:v>
                </c:pt>
              </c:numCache>
            </c:numRef>
          </c:val>
          <c:extLst>
            <c:ext xmlns:c16="http://schemas.microsoft.com/office/drawing/2014/chart" uri="{C3380CC4-5D6E-409C-BE32-E72D297353CC}">
              <c16:uniqueId val="{00000006-AEAA-4EFE-BE1D-209B1A1CF5C4}"/>
            </c:ext>
          </c:extLst>
        </c:ser>
        <c:ser>
          <c:idx val="6"/>
          <c:order val="6"/>
          <c:tx>
            <c:strRef>
              <c:f>Sheet1!$A$9</c:f>
              <c:strCache>
                <c:ptCount val="1"/>
                <c:pt idx="0">
                  <c:v>Social protection</c:v>
                </c:pt>
              </c:strCache>
            </c:strRef>
          </c:tx>
          <c:spPr>
            <a:solidFill>
              <a:schemeClr val="accent1">
                <a:lumMod val="60000"/>
              </a:schemeClr>
            </a:solidFill>
            <a:ln>
              <a:noFill/>
            </a:ln>
            <a:effectLst/>
          </c:spPr>
          <c:invertIfNegative val="0"/>
          <c:cat>
            <c:strRef>
              <c:f>Sheet1!$B$1:$C$1</c:f>
              <c:strCache>
                <c:ptCount val="2"/>
                <c:pt idx="0">
                  <c:v>Estimated Expenditures in 2020</c:v>
                </c:pt>
                <c:pt idx="1">
                  <c:v>Resource Needs to Achieve Global Targets</c:v>
                </c:pt>
              </c:strCache>
            </c:strRef>
          </c:cat>
          <c:val>
            <c:numRef>
              <c:f>Sheet1!$B$9:$C$9</c:f>
              <c:numCache>
                <c:formatCode>_("$"* #,##0_);_("$"* \(#,##0\);_("$"* "-"??_);_(@_)</c:formatCode>
                <c:ptCount val="2"/>
                <c:pt idx="0" formatCode="#,##0.000_);\(#,##0.000\)">
                  <c:v>0.38600000000000001</c:v>
                </c:pt>
                <c:pt idx="1">
                  <c:v>0</c:v>
                </c:pt>
              </c:numCache>
            </c:numRef>
          </c:val>
          <c:extLst>
            <c:ext xmlns:c16="http://schemas.microsoft.com/office/drawing/2014/chart" uri="{C3380CC4-5D6E-409C-BE32-E72D297353CC}">
              <c16:uniqueId val="{00000007-AEAA-4EFE-BE1D-209B1A1CF5C4}"/>
            </c:ext>
          </c:extLst>
        </c:ser>
        <c:ser>
          <c:idx val="9"/>
          <c:order val="7"/>
          <c:tx>
            <c:strRef>
              <c:f>Sheet1!$A$10</c:f>
              <c:strCache>
                <c:ptCount val="1"/>
                <c:pt idx="0">
                  <c:v>Children and adolescents</c:v>
                </c:pt>
              </c:strCache>
            </c:strRef>
          </c:tx>
          <c:spPr>
            <a:solidFill>
              <a:schemeClr val="accent4">
                <a:lumMod val="60000"/>
              </a:schemeClr>
            </a:solidFill>
            <a:ln>
              <a:noFill/>
            </a:ln>
            <a:effectLst/>
          </c:spPr>
          <c:invertIfNegative val="0"/>
          <c:val>
            <c:numRef>
              <c:f>Sheet1!$B$10</c:f>
              <c:numCache>
                <c:formatCode>#,##0.000_);\(#,##0.000\)</c:formatCode>
                <c:ptCount val="1"/>
                <c:pt idx="0">
                  <c:v>9.6000000000000002E-2</c:v>
                </c:pt>
              </c:numCache>
            </c:numRef>
          </c:val>
          <c:extLst>
            <c:ext xmlns:c16="http://schemas.microsoft.com/office/drawing/2014/chart" uri="{C3380CC4-5D6E-409C-BE32-E72D297353CC}">
              <c16:uniqueId val="{00000000-FE8D-4557-9502-3F602EF93283}"/>
            </c:ext>
          </c:extLst>
        </c:ser>
        <c:ser>
          <c:idx val="7"/>
          <c:order val="8"/>
          <c:tx>
            <c:strRef>
              <c:f>Sheet1!$A$11</c:f>
              <c:strCache>
                <c:ptCount val="1"/>
                <c:pt idx="0">
                  <c:v>Above site level costs</c:v>
                </c:pt>
              </c:strCache>
            </c:strRef>
          </c:tx>
          <c:spPr>
            <a:solidFill>
              <a:schemeClr val="accent3">
                <a:lumMod val="60000"/>
              </a:schemeClr>
            </a:solidFill>
            <a:ln>
              <a:noFill/>
            </a:ln>
            <a:effectLst/>
          </c:spPr>
          <c:invertIfNegative val="0"/>
          <c:cat>
            <c:strRef>
              <c:f>Sheet1!$B$1:$C$1</c:f>
              <c:strCache>
                <c:ptCount val="2"/>
                <c:pt idx="0">
                  <c:v>Estimated Expenditures in 2020</c:v>
                </c:pt>
                <c:pt idx="1">
                  <c:v>Resource Needs to Achieve Global Targets</c:v>
                </c:pt>
              </c:strCache>
            </c:strRef>
          </c:cat>
          <c:val>
            <c:numRef>
              <c:f>Sheet1!$B$11:$C$11</c:f>
              <c:numCache>
                <c:formatCode>_("$"* #,##0_);_("$"* \(#,##0\);_("$"* "-"??_);_(@_)</c:formatCode>
                <c:ptCount val="2"/>
                <c:pt idx="0" formatCode="#,##0.000_);\(#,##0.000\)">
                  <c:v>0.26200000000000001</c:v>
                </c:pt>
                <c:pt idx="1">
                  <c:v>0</c:v>
                </c:pt>
              </c:numCache>
            </c:numRef>
          </c:val>
          <c:extLst>
            <c:ext xmlns:c16="http://schemas.microsoft.com/office/drawing/2014/chart" uri="{C3380CC4-5D6E-409C-BE32-E72D297353CC}">
              <c16:uniqueId val="{00000008-AEAA-4EFE-BE1D-209B1A1CF5C4}"/>
            </c:ext>
          </c:extLst>
        </c:ser>
        <c:ser>
          <c:idx val="8"/>
          <c:order val="9"/>
          <c:tx>
            <c:strRef>
              <c:f>Sheet1!$A$12</c:f>
              <c:strCache>
                <c:ptCount val="1"/>
                <c:pt idx="0">
                  <c:v>Program management</c:v>
                </c:pt>
              </c:strCache>
            </c:strRef>
          </c:tx>
          <c:spPr>
            <a:solidFill>
              <a:schemeClr val="accent4">
                <a:lumMod val="60000"/>
              </a:schemeClr>
            </a:solidFill>
            <a:ln>
              <a:noFill/>
            </a:ln>
            <a:effectLst/>
          </c:spPr>
          <c:invertIfNegative val="0"/>
          <c:cat>
            <c:strRef>
              <c:f>Sheet1!$B$1:$C$1</c:f>
              <c:strCache>
                <c:ptCount val="2"/>
                <c:pt idx="0">
                  <c:v>Estimated Expenditures in 2020</c:v>
                </c:pt>
                <c:pt idx="1">
                  <c:v>Resource Needs to Achieve Global Targets</c:v>
                </c:pt>
              </c:strCache>
            </c:strRef>
          </c:cat>
          <c:val>
            <c:numRef>
              <c:f>Sheet1!$B$12:$C$12</c:f>
              <c:numCache>
                <c:formatCode>_("$"* #,##0_);_("$"* \(#,##0\);_("$"* "-"??_);_(@_)</c:formatCode>
                <c:ptCount val="2"/>
                <c:pt idx="0" formatCode="#,##0.000_);\(#,##0.000\)">
                  <c:v>0.20899999999999999</c:v>
                </c:pt>
                <c:pt idx="1">
                  <c:v>0</c:v>
                </c:pt>
              </c:numCache>
            </c:numRef>
          </c:val>
          <c:extLst>
            <c:ext xmlns:c16="http://schemas.microsoft.com/office/drawing/2014/chart" uri="{C3380CC4-5D6E-409C-BE32-E72D297353CC}">
              <c16:uniqueId val="{00000009-AEAA-4EFE-BE1D-209B1A1CF5C4}"/>
            </c:ext>
          </c:extLst>
        </c:ser>
        <c:dLbls>
          <c:showLegendKey val="0"/>
          <c:showVal val="0"/>
          <c:showCatName val="0"/>
          <c:showSerName val="0"/>
          <c:showPercent val="0"/>
          <c:showBubbleSize val="0"/>
        </c:dLbls>
        <c:gapWidth val="50"/>
        <c:overlap val="100"/>
        <c:axId val="406002320"/>
        <c:axId val="406002648"/>
      </c:barChart>
      <c:catAx>
        <c:axId val="406002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06002648"/>
        <c:crosses val="autoZero"/>
        <c:auto val="1"/>
        <c:lblAlgn val="ctr"/>
        <c:lblOffset val="100"/>
        <c:noMultiLvlLbl val="0"/>
      </c:catAx>
      <c:valAx>
        <c:axId val="4060026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Expenditures (Billions of US$)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quot;$&quot;#,##0.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06002320"/>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Amount</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1E4-4B58-9126-5620BF08C67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6-8FD0-40B5-ABEF-32DC4369BE8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1E4-4B58-9126-5620BF08C671}"/>
              </c:ext>
            </c:extLst>
          </c:dPt>
          <c:dPt>
            <c:idx val="3"/>
            <c:bubble3D val="0"/>
            <c:spPr>
              <a:solidFill>
                <a:schemeClr val="accent4">
                  <a:lumMod val="40000"/>
                  <a:lumOff val="60000"/>
                </a:schemeClr>
              </a:solidFill>
              <a:ln w="19050">
                <a:solidFill>
                  <a:schemeClr val="lt1"/>
                </a:solidFill>
              </a:ln>
              <a:effectLst/>
            </c:spPr>
            <c:extLst>
              <c:ext xmlns:c16="http://schemas.microsoft.com/office/drawing/2014/chart" uri="{C3380CC4-5D6E-409C-BE32-E72D297353CC}">
                <c16:uniqueId val="{00000002-8FD0-40B5-ABEF-32DC4369BE86}"/>
              </c:ext>
            </c:extLst>
          </c:dPt>
          <c:dPt>
            <c:idx val="4"/>
            <c:bubble3D val="0"/>
            <c:spPr>
              <a:solidFill>
                <a:schemeClr val="accent4"/>
              </a:solidFill>
              <a:ln w="19050">
                <a:solidFill>
                  <a:schemeClr val="lt1"/>
                </a:solidFill>
              </a:ln>
              <a:effectLst/>
            </c:spPr>
            <c:extLst>
              <c:ext xmlns:c16="http://schemas.microsoft.com/office/drawing/2014/chart" uri="{C3380CC4-5D6E-409C-BE32-E72D297353CC}">
                <c16:uniqueId val="{00000004-8FD0-40B5-ABEF-32DC4369BE86}"/>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5-8FD0-40B5-ABEF-32DC4369BE86}"/>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3-8FD0-40B5-ABEF-32DC4369BE86}"/>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10D9-F74F-9622-783AA750E60E}"/>
              </c:ext>
            </c:extLst>
          </c:dPt>
          <c:dLbls>
            <c:dLbl>
              <c:idx val="1"/>
              <c:layout>
                <c:manualLayout>
                  <c:x val="7.936036423540703E-2"/>
                  <c:y val="-1.401541077182536E-3"/>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43426130262145324"/>
                      <c:h val="0.10604059789963068"/>
                    </c:manualLayout>
                  </c15:layout>
                </c:ext>
                <c:ext xmlns:c16="http://schemas.microsoft.com/office/drawing/2014/chart" uri="{C3380CC4-5D6E-409C-BE32-E72D297353CC}">
                  <c16:uniqueId val="{00000006-8FD0-40B5-ABEF-32DC4369BE86}"/>
                </c:ext>
              </c:extLst>
            </c:dLbl>
            <c:dLbl>
              <c:idx val="3"/>
              <c:layout>
                <c:manualLayout>
                  <c:x val="-2.0810107766629504E-2"/>
                  <c:y val="7.848630032222205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8FD0-40B5-ABEF-32DC4369BE86}"/>
                </c:ext>
              </c:extLst>
            </c:dLbl>
            <c:dLbl>
              <c:idx val="4"/>
              <c:layout>
                <c:manualLayout>
                  <c:x val="-4.8309178743961359E-2"/>
                  <c:y val="5.2997896364093432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19578589465614454"/>
                      <c:h val="9.0315307013642626E-2"/>
                    </c:manualLayout>
                  </c15:layout>
                </c:ext>
                <c:ext xmlns:c16="http://schemas.microsoft.com/office/drawing/2014/chart" uri="{C3380CC4-5D6E-409C-BE32-E72D297353CC}">
                  <c16:uniqueId val="{00000004-8FD0-40B5-ABEF-32DC4369BE86}"/>
                </c:ext>
              </c:extLst>
            </c:dLbl>
            <c:dLbl>
              <c:idx val="5"/>
              <c:layout>
                <c:manualLayout>
                  <c:x val="-8.1753994797473056E-2"/>
                  <c:y val="0"/>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8FD0-40B5-ABEF-32DC4369BE86}"/>
                </c:ext>
              </c:extLst>
            </c:dLbl>
            <c:dLbl>
              <c:idx val="6"/>
              <c:layout>
                <c:manualLayout>
                  <c:x val="7.1348940914158304E-2"/>
                  <c:y val="0"/>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8FD0-40B5-ABEF-32DC4369BE86}"/>
                </c:ext>
              </c:extLst>
            </c:dLbl>
            <c:dLbl>
              <c:idx val="7"/>
              <c:layout>
                <c:manualLayout>
                  <c:x val="0.22593831289483463"/>
                  <c:y val="1.7511854974263087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F-10D9-F74F-9622-783AA750E60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Sheet1!$A$2:$A$9</c:f>
              <c:strCache>
                <c:ptCount val="8"/>
                <c:pt idx="0">
                  <c:v>National governments</c:v>
                </c:pt>
                <c:pt idx="1">
                  <c:v>Private (households, NGOs, corporationts)</c:v>
                </c:pt>
                <c:pt idx="2">
                  <c:v>PEPFAR</c:v>
                </c:pt>
                <c:pt idx="3">
                  <c:v>Global Fund: PEPFAR</c:v>
                </c:pt>
                <c:pt idx="4">
                  <c:v>Global Fund: Other</c:v>
                </c:pt>
                <c:pt idx="5">
                  <c:v>Other bi-lateral donors</c:v>
                </c:pt>
                <c:pt idx="6">
                  <c:v>Other multilateral donors</c:v>
                </c:pt>
                <c:pt idx="7">
                  <c:v>Other sources</c:v>
                </c:pt>
              </c:strCache>
            </c:strRef>
          </c:cat>
          <c:val>
            <c:numRef>
              <c:f>Sheet1!$B$2:$B$9</c:f>
              <c:numCache>
                <c:formatCode>_("$"* #,##0_);_("$"* \(#,##0\);_("$"* "-"??_);_(@_)</c:formatCode>
                <c:ptCount val="8"/>
                <c:pt idx="0">
                  <c:v>814000000</c:v>
                </c:pt>
                <c:pt idx="1">
                  <c:v>74000000</c:v>
                </c:pt>
                <c:pt idx="2">
                  <c:v>645000000</c:v>
                </c:pt>
                <c:pt idx="3">
                  <c:v>50000000</c:v>
                </c:pt>
                <c:pt idx="4">
                  <c:v>99000000</c:v>
                </c:pt>
                <c:pt idx="5">
                  <c:v>38000000</c:v>
                </c:pt>
                <c:pt idx="6">
                  <c:v>34000000</c:v>
                </c:pt>
                <c:pt idx="7">
                  <c:v>25000000</c:v>
                </c:pt>
              </c:numCache>
            </c:numRef>
          </c:val>
          <c:extLst>
            <c:ext xmlns:c16="http://schemas.microsoft.com/office/drawing/2014/chart" uri="{C3380CC4-5D6E-409C-BE32-E72D297353CC}">
              <c16:uniqueId val="{00000000-8FD0-40B5-ABEF-32DC4369BE86}"/>
            </c:ext>
          </c:extLst>
        </c:ser>
        <c:dLbls>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Amount</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1E4-4B58-9126-5620BF08C67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6-8FD0-40B5-ABEF-32DC4369BE8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1E4-4B58-9126-5620BF08C67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2-8FD0-40B5-ABEF-32DC4369BE86}"/>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4-8FD0-40B5-ABEF-32DC4369BE86}"/>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5-8FD0-40B5-ABEF-32DC4369BE86}"/>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3-8FD0-40B5-ABEF-32DC4369BE86}"/>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2085-4925-BED9-CF8FC5DFCEC4}"/>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2085-4925-BED9-CF8FC5DFCEC4}"/>
              </c:ext>
            </c:extLst>
          </c:dPt>
          <c:dLbls>
            <c:dLbl>
              <c:idx val="1"/>
              <c:layout>
                <c:manualLayout>
                  <c:x val="-6.6889046895894956E-3"/>
                  <c:y val="1.401541077182536E-3"/>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3656527883847289"/>
                      <c:h val="0.10604059789963068"/>
                    </c:manualLayout>
                  </c15:layout>
                </c:ext>
                <c:ext xmlns:c16="http://schemas.microsoft.com/office/drawing/2014/chart" uri="{C3380CC4-5D6E-409C-BE32-E72D297353CC}">
                  <c16:uniqueId val="{00000006-8FD0-40B5-ABEF-32DC4369BE86}"/>
                </c:ext>
              </c:extLst>
            </c:dLbl>
            <c:dLbl>
              <c:idx val="3"/>
              <c:layout>
                <c:manualLayout>
                  <c:x val="0.2021553325901152"/>
                  <c:y val="-1.0277849168747957E-16"/>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1056107117045153"/>
                      <c:h val="9.0315307013642626E-2"/>
                    </c:manualLayout>
                  </c15:layout>
                </c:ext>
                <c:ext xmlns:c16="http://schemas.microsoft.com/office/drawing/2014/chart" uri="{C3380CC4-5D6E-409C-BE32-E72D297353CC}">
                  <c16:uniqueId val="{00000002-8FD0-40B5-ABEF-32DC4369BE86}"/>
                </c:ext>
              </c:extLst>
            </c:dLbl>
            <c:dLbl>
              <c:idx val="4"/>
              <c:layout>
                <c:manualLayout>
                  <c:x val="4.3106651802303976E-2"/>
                  <c:y val="-1.0277849168747957E-16"/>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8FD0-40B5-ABEF-32DC4369BE86}"/>
                </c:ext>
              </c:extLst>
            </c:dLbl>
            <c:dLbl>
              <c:idx val="5"/>
              <c:layout>
                <c:manualLayout>
                  <c:x val="7.1348940914158304E-2"/>
                  <c:y val="0"/>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8FD0-40B5-ABEF-32DC4369BE86}"/>
                </c:ext>
              </c:extLst>
            </c:dLbl>
            <c:dLbl>
              <c:idx val="6"/>
              <c:layout>
                <c:manualLayout>
                  <c:x val="-1.932367149758454E-2"/>
                  <c:y val="-2.1098159302028129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8FD0-40B5-ABEF-32DC4369BE8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Sheet1!$A$2:$A$10</c:f>
              <c:strCache>
                <c:ptCount val="9"/>
                <c:pt idx="0">
                  <c:v>PMTCT</c:v>
                </c:pt>
                <c:pt idx="1">
                  <c:v>Early infant diagnosis</c:v>
                </c:pt>
                <c:pt idx="2">
                  <c:v>Pediatric ART</c:v>
                </c:pt>
                <c:pt idx="3">
                  <c:v>Cash transfers for AGYW</c:v>
                </c:pt>
                <c:pt idx="4">
                  <c:v>PrEP for AGYW</c:v>
                </c:pt>
                <c:pt idx="5">
                  <c:v>VMMC</c:v>
                </c:pt>
                <c:pt idx="6">
                  <c:v>Key populations</c:v>
                </c:pt>
                <c:pt idx="7">
                  <c:v>Social protection</c:v>
                </c:pt>
                <c:pt idx="8">
                  <c:v>Children and adolescents</c:v>
                </c:pt>
              </c:strCache>
            </c:strRef>
          </c:cat>
          <c:val>
            <c:numRef>
              <c:f>Sheet1!$B$2:$B$10</c:f>
              <c:numCache>
                <c:formatCode>_("$"* #,##0_);_("$"* \(#,##0\);_("$"* "-"??_);_(@_)</c:formatCode>
                <c:ptCount val="9"/>
                <c:pt idx="0">
                  <c:v>357000000</c:v>
                </c:pt>
                <c:pt idx="1">
                  <c:v>22000000</c:v>
                </c:pt>
                <c:pt idx="2">
                  <c:v>347000000</c:v>
                </c:pt>
                <c:pt idx="3">
                  <c:v>2000000</c:v>
                </c:pt>
                <c:pt idx="4">
                  <c:v>6000000</c:v>
                </c:pt>
                <c:pt idx="5">
                  <c:v>229000000</c:v>
                </c:pt>
                <c:pt idx="6">
                  <c:v>85000000</c:v>
                </c:pt>
                <c:pt idx="7">
                  <c:v>386000000</c:v>
                </c:pt>
                <c:pt idx="8">
                  <c:v>96000000</c:v>
                </c:pt>
              </c:numCache>
            </c:numRef>
          </c:val>
          <c:extLst>
            <c:ext xmlns:c16="http://schemas.microsoft.com/office/drawing/2014/chart" uri="{C3380CC4-5D6E-409C-BE32-E72D297353CC}">
              <c16:uniqueId val="{00000000-8FD0-40B5-ABEF-32DC4369BE86}"/>
            </c:ext>
          </c:extLst>
        </c:ser>
        <c:dLbls>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Amount</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0A0-4394-8EF4-FDFD0A6F701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6-8FD0-40B5-ABEF-32DC4369BE8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0A0-4394-8EF4-FDFD0A6F701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2-8FD0-40B5-ABEF-32DC4369BE86}"/>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4-8FD0-40B5-ABEF-32DC4369BE86}"/>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5-8FD0-40B5-ABEF-32DC4369BE86}"/>
              </c:ext>
            </c:extLst>
          </c:dPt>
          <c:dPt>
            <c:idx val="6"/>
            <c:bubble3D val="0"/>
            <c:spPr>
              <a:solidFill>
                <a:schemeClr val="accent6"/>
              </a:solidFill>
              <a:ln w="19050">
                <a:solidFill>
                  <a:schemeClr val="lt1"/>
                </a:solidFill>
              </a:ln>
              <a:effectLst/>
            </c:spPr>
            <c:extLst>
              <c:ext xmlns:c16="http://schemas.microsoft.com/office/drawing/2014/chart" uri="{C3380CC4-5D6E-409C-BE32-E72D297353CC}">
                <c16:uniqueId val="{0000000D-0A67-4CF9-B2AB-657F19CFE0E8}"/>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45C7-4573-9B0A-7B91D22CF3DC}"/>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45C7-4573-9B0A-7B91D22CF3DC}"/>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45C7-4573-9B0A-7B91D22CF3DC}"/>
              </c:ext>
            </c:extLst>
          </c:dPt>
          <c:dPt>
            <c:idx val="10"/>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15-45C7-4573-9B0A-7B91D22CF3DC}"/>
              </c:ext>
            </c:extLst>
          </c:dPt>
          <c:dPt>
            <c:idx val="11"/>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17-45C7-4573-9B0A-7B91D22CF3DC}"/>
              </c:ext>
            </c:extLst>
          </c:dPt>
          <c:dPt>
            <c:idx val="12"/>
            <c:bubble3D val="0"/>
            <c:spPr>
              <a:solidFill>
                <a:schemeClr val="accent1">
                  <a:lumMod val="80000"/>
                  <a:lumOff val="20000"/>
                </a:schemeClr>
              </a:solidFill>
              <a:ln w="19050">
                <a:solidFill>
                  <a:schemeClr val="lt1"/>
                </a:solidFill>
              </a:ln>
              <a:effectLst/>
            </c:spPr>
            <c:extLst>
              <c:ext xmlns:c16="http://schemas.microsoft.com/office/drawing/2014/chart" uri="{C3380CC4-5D6E-409C-BE32-E72D297353CC}">
                <c16:uniqueId val="{00000019-45C7-4573-9B0A-7B91D22CF3DC}"/>
              </c:ext>
            </c:extLst>
          </c:dPt>
          <c:dPt>
            <c:idx val="13"/>
            <c:bubble3D val="0"/>
            <c:spPr>
              <a:solidFill>
                <a:schemeClr val="accent2">
                  <a:lumMod val="80000"/>
                  <a:lumOff val="20000"/>
                </a:schemeClr>
              </a:solidFill>
              <a:ln w="19050">
                <a:solidFill>
                  <a:schemeClr val="lt1"/>
                </a:solidFill>
              </a:ln>
              <a:effectLst/>
            </c:spPr>
            <c:extLst>
              <c:ext xmlns:c16="http://schemas.microsoft.com/office/drawing/2014/chart" uri="{C3380CC4-5D6E-409C-BE32-E72D297353CC}">
                <c16:uniqueId val="{0000001B-45C7-4573-9B0A-7B91D22CF3DC}"/>
              </c:ext>
            </c:extLst>
          </c:dPt>
          <c:dPt>
            <c:idx val="14"/>
            <c:bubble3D val="0"/>
            <c:spPr>
              <a:solidFill>
                <a:schemeClr val="accent3">
                  <a:lumMod val="80000"/>
                  <a:lumOff val="20000"/>
                </a:schemeClr>
              </a:solidFill>
              <a:ln w="19050">
                <a:solidFill>
                  <a:schemeClr val="lt1"/>
                </a:solidFill>
              </a:ln>
              <a:effectLst/>
            </c:spPr>
            <c:extLst>
              <c:ext xmlns:c16="http://schemas.microsoft.com/office/drawing/2014/chart" uri="{C3380CC4-5D6E-409C-BE32-E72D297353CC}">
                <c16:uniqueId val="{0000001D-45C7-4573-9B0A-7B91D22CF3DC}"/>
              </c:ext>
            </c:extLst>
          </c:dPt>
          <c:dPt>
            <c:idx val="15"/>
            <c:bubble3D val="0"/>
            <c:spPr>
              <a:solidFill>
                <a:schemeClr val="accent4">
                  <a:lumMod val="80000"/>
                  <a:lumOff val="20000"/>
                </a:schemeClr>
              </a:solidFill>
              <a:ln w="19050">
                <a:solidFill>
                  <a:schemeClr val="lt1"/>
                </a:solidFill>
              </a:ln>
              <a:effectLst/>
            </c:spPr>
            <c:extLst>
              <c:ext xmlns:c16="http://schemas.microsoft.com/office/drawing/2014/chart" uri="{C3380CC4-5D6E-409C-BE32-E72D297353CC}">
                <c16:uniqueId val="{0000001F-45C7-4573-9B0A-7B91D22CF3DC}"/>
              </c:ext>
            </c:extLst>
          </c:dPt>
          <c:dPt>
            <c:idx val="16"/>
            <c:bubble3D val="0"/>
            <c:spPr>
              <a:solidFill>
                <a:schemeClr val="accent5">
                  <a:lumMod val="80000"/>
                  <a:lumOff val="20000"/>
                </a:schemeClr>
              </a:solidFill>
              <a:ln w="19050">
                <a:solidFill>
                  <a:schemeClr val="lt1"/>
                </a:solidFill>
              </a:ln>
              <a:effectLst/>
            </c:spPr>
            <c:extLst>
              <c:ext xmlns:c16="http://schemas.microsoft.com/office/drawing/2014/chart" uri="{C3380CC4-5D6E-409C-BE32-E72D297353CC}">
                <c16:uniqueId val="{00000021-45C7-4573-9B0A-7B91D22CF3DC}"/>
              </c:ext>
            </c:extLst>
          </c:dPt>
          <c:dPt>
            <c:idx val="17"/>
            <c:bubble3D val="0"/>
            <c:spPr>
              <a:solidFill>
                <a:schemeClr val="accent6">
                  <a:lumMod val="80000"/>
                  <a:lumOff val="20000"/>
                </a:schemeClr>
              </a:solidFill>
              <a:ln w="19050">
                <a:solidFill>
                  <a:schemeClr val="lt1"/>
                </a:solidFill>
              </a:ln>
              <a:effectLst/>
            </c:spPr>
            <c:extLst>
              <c:ext xmlns:c16="http://schemas.microsoft.com/office/drawing/2014/chart" uri="{C3380CC4-5D6E-409C-BE32-E72D297353CC}">
                <c16:uniqueId val="{00000023-45C7-4573-9B0A-7B91D22CF3DC}"/>
              </c:ext>
            </c:extLst>
          </c:dPt>
          <c:dPt>
            <c:idx val="18"/>
            <c:bubble3D val="0"/>
            <c:spPr>
              <a:solidFill>
                <a:schemeClr val="accent1">
                  <a:lumMod val="80000"/>
                </a:schemeClr>
              </a:solidFill>
              <a:ln w="19050">
                <a:solidFill>
                  <a:schemeClr val="lt1"/>
                </a:solidFill>
              </a:ln>
              <a:effectLst/>
            </c:spPr>
            <c:extLst>
              <c:ext xmlns:c16="http://schemas.microsoft.com/office/drawing/2014/chart" uri="{C3380CC4-5D6E-409C-BE32-E72D297353CC}">
                <c16:uniqueId val="{00000025-45C7-4573-9B0A-7B91D22CF3DC}"/>
              </c:ext>
            </c:extLst>
          </c:dPt>
          <c:dPt>
            <c:idx val="19"/>
            <c:bubble3D val="0"/>
            <c:spPr>
              <a:solidFill>
                <a:schemeClr val="accent2">
                  <a:lumMod val="80000"/>
                </a:schemeClr>
              </a:solidFill>
              <a:ln w="19050">
                <a:solidFill>
                  <a:schemeClr val="lt1"/>
                </a:solidFill>
              </a:ln>
              <a:effectLst/>
            </c:spPr>
            <c:extLst>
              <c:ext xmlns:c16="http://schemas.microsoft.com/office/drawing/2014/chart" uri="{C3380CC4-5D6E-409C-BE32-E72D297353CC}">
                <c16:uniqueId val="{00000027-45C7-4573-9B0A-7B91D22CF3DC}"/>
              </c:ext>
            </c:extLst>
          </c:dPt>
          <c:dPt>
            <c:idx val="20"/>
            <c:bubble3D val="0"/>
            <c:spPr>
              <a:solidFill>
                <a:schemeClr val="accent3">
                  <a:lumMod val="80000"/>
                </a:schemeClr>
              </a:solidFill>
              <a:ln w="19050">
                <a:solidFill>
                  <a:schemeClr val="lt1"/>
                </a:solidFill>
              </a:ln>
              <a:effectLst/>
            </c:spPr>
            <c:extLst>
              <c:ext xmlns:c16="http://schemas.microsoft.com/office/drawing/2014/chart" uri="{C3380CC4-5D6E-409C-BE32-E72D297353CC}">
                <c16:uniqueId val="{00000029-45C7-4573-9B0A-7B91D22CF3DC}"/>
              </c:ext>
            </c:extLst>
          </c:dPt>
          <c:dLbls>
            <c:dLbl>
              <c:idx val="1"/>
              <c:dLblPos val="outEnd"/>
              <c:showLegendKey val="0"/>
              <c:showVal val="0"/>
              <c:showCatName val="1"/>
              <c:showSerName val="0"/>
              <c:showPercent val="0"/>
              <c:showBubbleSize val="0"/>
              <c:extLst>
                <c:ext xmlns:c15="http://schemas.microsoft.com/office/drawing/2012/chart" uri="{CE6537A1-D6FC-4f65-9D91-7224C49458BB}">
                  <c15:layout>
                    <c:manualLayout>
                      <c:w val="0.31864734299516906"/>
                      <c:h val="0.13126833728891632"/>
                    </c:manualLayout>
                  </c15:layout>
                </c:ext>
                <c:ext xmlns:c16="http://schemas.microsoft.com/office/drawing/2014/chart" uri="{C3380CC4-5D6E-409C-BE32-E72D297353CC}">
                  <c16:uniqueId val="{00000006-8FD0-40B5-ABEF-32DC4369BE8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1"/>
            <c:showSerName val="0"/>
            <c:showPercent val="0"/>
            <c:showBubbleSize val="0"/>
            <c:showLeaderLines val="0"/>
            <c:extLst>
              <c:ext xmlns:c15="http://schemas.microsoft.com/office/drawing/2012/chart" uri="{CE6537A1-D6FC-4f65-9D91-7224C49458BB}"/>
            </c:extLst>
          </c:dLbls>
          <c:cat>
            <c:strRef>
              <c:f>Sheet1!$A$2:$A$22</c:f>
              <c:strCache>
                <c:ptCount val="21"/>
                <c:pt idx="0">
                  <c:v>South Africa</c:v>
                </c:pt>
                <c:pt idx="1">
                  <c:v>Kenya</c:v>
                </c:pt>
                <c:pt idx="2">
                  <c:v>Mexico</c:v>
                </c:pt>
                <c:pt idx="3">
                  <c:v>Mozambique</c:v>
                </c:pt>
                <c:pt idx="4">
                  <c:v>Russian Federation</c:v>
                </c:pt>
                <c:pt idx="5">
                  <c:v>Uganda</c:v>
                </c:pt>
                <c:pt idx="6">
                  <c:v>Malawi</c:v>
                </c:pt>
                <c:pt idx="7">
                  <c:v>Namibia</c:v>
                </c:pt>
                <c:pt idx="8">
                  <c:v>Botswana</c:v>
                </c:pt>
                <c:pt idx="9">
                  <c:v>Zimbabwe</c:v>
                </c:pt>
                <c:pt idx="10">
                  <c:v>Nigeria</c:v>
                </c:pt>
                <c:pt idx="11">
                  <c:v>Thailand</c:v>
                </c:pt>
                <c:pt idx="12">
                  <c:v>Ethiopia</c:v>
                </c:pt>
                <c:pt idx="13">
                  <c:v>Swaziland</c:v>
                </c:pt>
                <c:pt idx="14">
                  <c:v>Brazil</c:v>
                </c:pt>
                <c:pt idx="15">
                  <c:v>Côte d'Ivoire</c:v>
                </c:pt>
                <c:pt idx="16">
                  <c:v>Rwanda</c:v>
                </c:pt>
                <c:pt idx="17">
                  <c:v>India</c:v>
                </c:pt>
                <c:pt idx="18">
                  <c:v>Haiti</c:v>
                </c:pt>
                <c:pt idx="19">
                  <c:v>Zambia</c:v>
                </c:pt>
                <c:pt idx="20">
                  <c:v>Rest of World</c:v>
                </c:pt>
              </c:strCache>
            </c:strRef>
          </c:cat>
          <c:val>
            <c:numRef>
              <c:f>Sheet1!$B$2:$B$22</c:f>
              <c:numCache>
                <c:formatCode>_("$"* #,##0_);_("$"* \(#,##0\);_("$"* "-"??_);_(@_)</c:formatCode>
                <c:ptCount val="21"/>
                <c:pt idx="0">
                  <c:v>243653655.27533898</c:v>
                </c:pt>
                <c:pt idx="1">
                  <c:v>239132816.66950715</c:v>
                </c:pt>
                <c:pt idx="2">
                  <c:v>118753862.59215</c:v>
                </c:pt>
                <c:pt idx="3">
                  <c:v>57448192.837224007</c:v>
                </c:pt>
                <c:pt idx="4">
                  <c:v>52745797.416610003</c:v>
                </c:pt>
                <c:pt idx="5">
                  <c:v>52239891.806888424</c:v>
                </c:pt>
                <c:pt idx="6">
                  <c:v>52198922.824953333</c:v>
                </c:pt>
                <c:pt idx="7">
                  <c:v>48485785.643119119</c:v>
                </c:pt>
                <c:pt idx="8">
                  <c:v>45423735.801372014</c:v>
                </c:pt>
                <c:pt idx="9">
                  <c:v>40996687.237156667</c:v>
                </c:pt>
                <c:pt idx="10">
                  <c:v>35276242</c:v>
                </c:pt>
                <c:pt idx="11">
                  <c:v>27236618.219851956</c:v>
                </c:pt>
                <c:pt idx="12">
                  <c:v>25438861.947516669</c:v>
                </c:pt>
                <c:pt idx="13">
                  <c:v>25087849.642910175</c:v>
                </c:pt>
                <c:pt idx="14">
                  <c:v>19710939.904909935</c:v>
                </c:pt>
                <c:pt idx="15">
                  <c:v>18704366.132379994</c:v>
                </c:pt>
                <c:pt idx="16">
                  <c:v>16750249.554000001</c:v>
                </c:pt>
                <c:pt idx="17">
                  <c:v>16577259.59431405</c:v>
                </c:pt>
                <c:pt idx="18">
                  <c:v>14983005.982999999</c:v>
                </c:pt>
                <c:pt idx="19">
                  <c:v>14725116</c:v>
                </c:pt>
                <c:pt idx="20">
                  <c:v>181713563.95353144</c:v>
                </c:pt>
              </c:numCache>
            </c:numRef>
          </c:val>
          <c:extLst>
            <c:ext xmlns:c16="http://schemas.microsoft.com/office/drawing/2014/chart" uri="{C3380CC4-5D6E-409C-BE32-E72D297353CC}">
              <c16:uniqueId val="{00000000-8FD0-40B5-ABEF-32DC4369BE86}"/>
            </c:ext>
          </c:extLst>
        </c:ser>
        <c:dLbls>
          <c:showLegendKey val="0"/>
          <c:showVal val="1"/>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PedART</c:v>
                </c:pt>
              </c:strCache>
            </c:strRef>
          </c:tx>
          <c:spPr>
            <a:solidFill>
              <a:schemeClr val="accent1"/>
            </a:solidFill>
            <a:ln>
              <a:noFill/>
            </a:ln>
            <a:effectLst/>
          </c:spPr>
          <c:invertIfNegative val="0"/>
          <c:cat>
            <c:strRef>
              <c:f>Sheet1!$A$2:$A$4</c:f>
              <c:strCache>
                <c:ptCount val="3"/>
                <c:pt idx="0">
                  <c:v>Low income</c:v>
                </c:pt>
                <c:pt idx="1">
                  <c:v>Lower middle income</c:v>
                </c:pt>
                <c:pt idx="2">
                  <c:v>Upper middle income</c:v>
                </c:pt>
              </c:strCache>
            </c:strRef>
          </c:cat>
          <c:val>
            <c:numRef>
              <c:f>Sheet1!$B$2:$B$4</c:f>
              <c:numCache>
                <c:formatCode>"$"#,##0</c:formatCode>
                <c:ptCount val="3"/>
                <c:pt idx="0">
                  <c:v>68781000</c:v>
                </c:pt>
                <c:pt idx="1">
                  <c:v>155930000</c:v>
                </c:pt>
                <c:pt idx="2">
                  <c:v>122770000</c:v>
                </c:pt>
              </c:numCache>
            </c:numRef>
          </c:val>
          <c:extLst>
            <c:ext xmlns:c16="http://schemas.microsoft.com/office/drawing/2014/chart" uri="{C3380CC4-5D6E-409C-BE32-E72D297353CC}">
              <c16:uniqueId val="{00000000-6EE1-4218-816B-C763D05CE4D6}"/>
            </c:ext>
          </c:extLst>
        </c:ser>
        <c:ser>
          <c:idx val="1"/>
          <c:order val="1"/>
          <c:tx>
            <c:strRef>
              <c:f>Sheet1!$C$1</c:f>
              <c:strCache>
                <c:ptCount val="1"/>
                <c:pt idx="0">
                  <c:v>PMTCT</c:v>
                </c:pt>
              </c:strCache>
            </c:strRef>
          </c:tx>
          <c:spPr>
            <a:solidFill>
              <a:schemeClr val="accent2"/>
            </a:solidFill>
            <a:ln>
              <a:noFill/>
            </a:ln>
            <a:effectLst/>
          </c:spPr>
          <c:invertIfNegative val="0"/>
          <c:cat>
            <c:strRef>
              <c:f>Sheet1!$A$2:$A$4</c:f>
              <c:strCache>
                <c:ptCount val="3"/>
                <c:pt idx="0">
                  <c:v>Low income</c:v>
                </c:pt>
                <c:pt idx="1">
                  <c:v>Lower middle income</c:v>
                </c:pt>
                <c:pt idx="2">
                  <c:v>Upper middle income</c:v>
                </c:pt>
              </c:strCache>
            </c:strRef>
          </c:cat>
          <c:val>
            <c:numRef>
              <c:f>Sheet1!$C$2:$C$4</c:f>
              <c:numCache>
                <c:formatCode>"$"#,##0</c:formatCode>
                <c:ptCount val="3"/>
                <c:pt idx="0">
                  <c:v>80142389.695197299</c:v>
                </c:pt>
                <c:pt idx="1">
                  <c:v>91734625.040866077</c:v>
                </c:pt>
                <c:pt idx="2">
                  <c:v>184962452.7820707</c:v>
                </c:pt>
              </c:numCache>
            </c:numRef>
          </c:val>
          <c:extLst>
            <c:ext xmlns:c16="http://schemas.microsoft.com/office/drawing/2014/chart" uri="{C3380CC4-5D6E-409C-BE32-E72D297353CC}">
              <c16:uniqueId val="{00000001-6EE1-4218-816B-C763D05CE4D6}"/>
            </c:ext>
          </c:extLst>
        </c:ser>
        <c:ser>
          <c:idx val="2"/>
          <c:order val="2"/>
          <c:tx>
            <c:strRef>
              <c:f>Sheet1!$D$1</c:f>
              <c:strCache>
                <c:ptCount val="1"/>
                <c:pt idx="0">
                  <c:v>VMMC</c:v>
                </c:pt>
              </c:strCache>
            </c:strRef>
          </c:tx>
          <c:spPr>
            <a:solidFill>
              <a:schemeClr val="accent3"/>
            </a:solidFill>
            <a:ln>
              <a:noFill/>
            </a:ln>
            <a:effectLst/>
          </c:spPr>
          <c:invertIfNegative val="0"/>
          <c:cat>
            <c:strRef>
              <c:f>Sheet1!$A$2:$A$4</c:f>
              <c:strCache>
                <c:ptCount val="3"/>
                <c:pt idx="0">
                  <c:v>Low income</c:v>
                </c:pt>
                <c:pt idx="1">
                  <c:v>Lower middle income</c:v>
                </c:pt>
                <c:pt idx="2">
                  <c:v>Upper middle income</c:v>
                </c:pt>
              </c:strCache>
            </c:strRef>
          </c:cat>
          <c:val>
            <c:numRef>
              <c:f>Sheet1!$D$2:$D$4</c:f>
              <c:numCache>
                <c:formatCode>"$"#,##0</c:formatCode>
                <c:ptCount val="3"/>
                <c:pt idx="0">
                  <c:v>47860242.268059224</c:v>
                </c:pt>
                <c:pt idx="1">
                  <c:v>7303150.7704027258</c:v>
                </c:pt>
                <c:pt idx="2">
                  <c:v>36410895.628760621</c:v>
                </c:pt>
              </c:numCache>
            </c:numRef>
          </c:val>
          <c:extLst>
            <c:ext xmlns:c16="http://schemas.microsoft.com/office/drawing/2014/chart" uri="{C3380CC4-5D6E-409C-BE32-E72D297353CC}">
              <c16:uniqueId val="{00000002-6EE1-4218-816B-C763D05CE4D6}"/>
            </c:ext>
          </c:extLst>
        </c:ser>
        <c:ser>
          <c:idx val="3"/>
          <c:order val="3"/>
          <c:tx>
            <c:strRef>
              <c:f>Sheet1!$E$1</c:f>
              <c:strCache>
                <c:ptCount val="1"/>
                <c:pt idx="0">
                  <c:v>PrEP_AGYW</c:v>
                </c:pt>
              </c:strCache>
            </c:strRef>
          </c:tx>
          <c:spPr>
            <a:solidFill>
              <a:schemeClr val="accent4"/>
            </a:solidFill>
            <a:ln>
              <a:noFill/>
            </a:ln>
            <a:effectLst/>
          </c:spPr>
          <c:invertIfNegative val="0"/>
          <c:cat>
            <c:strRef>
              <c:f>Sheet1!$A$2:$A$4</c:f>
              <c:strCache>
                <c:ptCount val="3"/>
                <c:pt idx="0">
                  <c:v>Low income</c:v>
                </c:pt>
                <c:pt idx="1">
                  <c:v>Lower middle income</c:v>
                </c:pt>
                <c:pt idx="2">
                  <c:v>Upper middle income</c:v>
                </c:pt>
              </c:strCache>
            </c:strRef>
          </c:cat>
          <c:val>
            <c:numRef>
              <c:f>Sheet1!$E$2:$E$4</c:f>
              <c:numCache>
                <c:formatCode>"$"#,##0</c:formatCode>
                <c:ptCount val="3"/>
                <c:pt idx="0">
                  <c:v>196697.4</c:v>
                </c:pt>
                <c:pt idx="1">
                  <c:v>415426.34476614703</c:v>
                </c:pt>
                <c:pt idx="2">
                  <c:v>1071930.7139999999</c:v>
                </c:pt>
              </c:numCache>
            </c:numRef>
          </c:val>
          <c:extLst>
            <c:ext xmlns:c16="http://schemas.microsoft.com/office/drawing/2014/chart" uri="{C3380CC4-5D6E-409C-BE32-E72D297353CC}">
              <c16:uniqueId val="{0000000C-6EE1-4218-816B-C763D05CE4D6}"/>
            </c:ext>
          </c:extLst>
        </c:ser>
        <c:ser>
          <c:idx val="4"/>
          <c:order val="4"/>
          <c:tx>
            <c:strRef>
              <c:f>Sheet1!$F$1</c:f>
              <c:strCache>
                <c:ptCount val="1"/>
                <c:pt idx="0">
                  <c:v>CashTransfers</c:v>
                </c:pt>
              </c:strCache>
            </c:strRef>
          </c:tx>
          <c:spPr>
            <a:solidFill>
              <a:schemeClr val="accent5"/>
            </a:solidFill>
            <a:ln>
              <a:noFill/>
            </a:ln>
            <a:effectLst/>
          </c:spPr>
          <c:invertIfNegative val="0"/>
          <c:cat>
            <c:strRef>
              <c:f>Sheet1!$A$2:$A$4</c:f>
              <c:strCache>
                <c:ptCount val="3"/>
                <c:pt idx="0">
                  <c:v>Low income</c:v>
                </c:pt>
                <c:pt idx="1">
                  <c:v>Lower middle income</c:v>
                </c:pt>
                <c:pt idx="2">
                  <c:v>Upper middle income</c:v>
                </c:pt>
              </c:strCache>
            </c:strRef>
          </c:cat>
          <c:val>
            <c:numRef>
              <c:f>Sheet1!$F$2:$F$4</c:f>
              <c:numCache>
                <c:formatCode>"$"#,##0</c:formatCode>
                <c:ptCount val="3"/>
                <c:pt idx="0">
                  <c:v>276835.45947121346</c:v>
                </c:pt>
                <c:pt idx="1">
                  <c:v>223119.3234893617</c:v>
                </c:pt>
                <c:pt idx="2">
                  <c:v>152473.69817583004</c:v>
                </c:pt>
              </c:numCache>
            </c:numRef>
          </c:val>
          <c:extLst>
            <c:ext xmlns:c16="http://schemas.microsoft.com/office/drawing/2014/chart" uri="{C3380CC4-5D6E-409C-BE32-E72D297353CC}">
              <c16:uniqueId val="{0000000D-6EE1-4218-816B-C763D05CE4D6}"/>
            </c:ext>
          </c:extLst>
        </c:ser>
        <c:ser>
          <c:idx val="5"/>
          <c:order val="5"/>
          <c:tx>
            <c:strRef>
              <c:f>Sheet1!$G$1</c:f>
              <c:strCache>
                <c:ptCount val="1"/>
                <c:pt idx="0">
                  <c:v>EID</c:v>
                </c:pt>
              </c:strCache>
            </c:strRef>
          </c:tx>
          <c:spPr>
            <a:solidFill>
              <a:schemeClr val="accent6"/>
            </a:solidFill>
            <a:ln>
              <a:noFill/>
            </a:ln>
            <a:effectLst/>
          </c:spPr>
          <c:invertIfNegative val="0"/>
          <c:cat>
            <c:strRef>
              <c:f>Sheet1!$A$2:$A$4</c:f>
              <c:strCache>
                <c:ptCount val="3"/>
                <c:pt idx="0">
                  <c:v>Low income</c:v>
                </c:pt>
                <c:pt idx="1">
                  <c:v>Lower middle income</c:v>
                </c:pt>
                <c:pt idx="2">
                  <c:v>Upper middle income</c:v>
                </c:pt>
              </c:strCache>
            </c:strRef>
          </c:cat>
          <c:val>
            <c:numRef>
              <c:f>Sheet1!$G$2:$G$4</c:f>
              <c:numCache>
                <c:formatCode>"$"#,##0</c:formatCode>
                <c:ptCount val="3"/>
                <c:pt idx="0">
                  <c:v>6596729.4683637219</c:v>
                </c:pt>
                <c:pt idx="1">
                  <c:v>12585477.701468</c:v>
                </c:pt>
                <c:pt idx="2">
                  <c:v>2438482.2137531359</c:v>
                </c:pt>
              </c:numCache>
            </c:numRef>
          </c:val>
          <c:extLst>
            <c:ext xmlns:c16="http://schemas.microsoft.com/office/drawing/2014/chart" uri="{C3380CC4-5D6E-409C-BE32-E72D297353CC}">
              <c16:uniqueId val="{0000000E-6EE1-4218-816B-C763D05CE4D6}"/>
            </c:ext>
          </c:extLst>
        </c:ser>
        <c:ser>
          <c:idx val="6"/>
          <c:order val="6"/>
          <c:tx>
            <c:strRef>
              <c:f>Sheet1!$H$1</c:f>
              <c:strCache>
                <c:ptCount val="1"/>
                <c:pt idx="0">
                  <c:v>SocialProtection</c:v>
                </c:pt>
              </c:strCache>
            </c:strRef>
          </c:tx>
          <c:spPr>
            <a:solidFill>
              <a:schemeClr val="accent1">
                <a:lumMod val="60000"/>
              </a:schemeClr>
            </a:solidFill>
            <a:ln>
              <a:noFill/>
            </a:ln>
            <a:effectLst/>
          </c:spPr>
          <c:invertIfNegative val="0"/>
          <c:cat>
            <c:strRef>
              <c:f>Sheet1!$A$2:$A$4</c:f>
              <c:strCache>
                <c:ptCount val="3"/>
                <c:pt idx="0">
                  <c:v>Low income</c:v>
                </c:pt>
                <c:pt idx="1">
                  <c:v>Lower middle income</c:v>
                </c:pt>
                <c:pt idx="2">
                  <c:v>Upper middle income</c:v>
                </c:pt>
              </c:strCache>
            </c:strRef>
          </c:cat>
          <c:val>
            <c:numRef>
              <c:f>Sheet1!$H$2:$H$4</c:f>
              <c:numCache>
                <c:formatCode>"$"#,##0</c:formatCode>
                <c:ptCount val="3"/>
                <c:pt idx="0">
                  <c:v>85324260.776036918</c:v>
                </c:pt>
                <c:pt idx="1">
                  <c:v>112528416.9376002</c:v>
                </c:pt>
                <c:pt idx="2">
                  <c:v>188587878.19278026</c:v>
                </c:pt>
              </c:numCache>
            </c:numRef>
          </c:val>
          <c:extLst>
            <c:ext xmlns:c16="http://schemas.microsoft.com/office/drawing/2014/chart" uri="{C3380CC4-5D6E-409C-BE32-E72D297353CC}">
              <c16:uniqueId val="{0000000F-6EE1-4218-816B-C763D05CE4D6}"/>
            </c:ext>
          </c:extLst>
        </c:ser>
        <c:ser>
          <c:idx val="7"/>
          <c:order val="7"/>
          <c:tx>
            <c:strRef>
              <c:f>Sheet1!$I$1</c:f>
              <c:strCache>
                <c:ptCount val="1"/>
                <c:pt idx="0">
                  <c:v>Key Pops</c:v>
                </c:pt>
              </c:strCache>
            </c:strRef>
          </c:tx>
          <c:spPr>
            <a:solidFill>
              <a:schemeClr val="accent2">
                <a:lumMod val="60000"/>
              </a:schemeClr>
            </a:solidFill>
            <a:ln>
              <a:noFill/>
            </a:ln>
            <a:effectLst/>
          </c:spPr>
          <c:invertIfNegative val="0"/>
          <c:cat>
            <c:strRef>
              <c:f>Sheet1!$A$2:$A$4</c:f>
              <c:strCache>
                <c:ptCount val="3"/>
                <c:pt idx="0">
                  <c:v>Low income</c:v>
                </c:pt>
                <c:pt idx="1">
                  <c:v>Lower middle income</c:v>
                </c:pt>
                <c:pt idx="2">
                  <c:v>Upper middle income</c:v>
                </c:pt>
              </c:strCache>
            </c:strRef>
          </c:cat>
          <c:val>
            <c:numRef>
              <c:f>Sheet1!$I$2:$I$4</c:f>
              <c:numCache>
                <c:formatCode>"$"#,##0</c:formatCode>
                <c:ptCount val="3"/>
                <c:pt idx="0">
                  <c:v>616505.87065060239</c:v>
                </c:pt>
                <c:pt idx="1">
                  <c:v>4266922.0451716911</c:v>
                </c:pt>
                <c:pt idx="2">
                  <c:v>1097588.2604558142</c:v>
                </c:pt>
              </c:numCache>
            </c:numRef>
          </c:val>
          <c:extLst>
            <c:ext xmlns:c16="http://schemas.microsoft.com/office/drawing/2014/chart" uri="{C3380CC4-5D6E-409C-BE32-E72D297353CC}">
              <c16:uniqueId val="{00000010-6EE1-4218-816B-C763D05CE4D6}"/>
            </c:ext>
          </c:extLst>
        </c:ser>
        <c:ser>
          <c:idx val="11"/>
          <c:order val="8"/>
          <c:tx>
            <c:strRef>
              <c:f>Sheet1!$J$1</c:f>
              <c:strCache>
                <c:ptCount val="1"/>
                <c:pt idx="0">
                  <c:v>Children and adolescents</c:v>
                </c:pt>
              </c:strCache>
            </c:strRef>
          </c:tx>
          <c:spPr>
            <a:solidFill>
              <a:schemeClr val="accent6">
                <a:lumMod val="60000"/>
              </a:schemeClr>
            </a:solidFill>
            <a:ln>
              <a:noFill/>
            </a:ln>
            <a:effectLst/>
          </c:spPr>
          <c:invertIfNegative val="0"/>
          <c:cat>
            <c:strRef>
              <c:f>Sheet1!$A$2:$A$4</c:f>
              <c:strCache>
                <c:ptCount val="3"/>
                <c:pt idx="0">
                  <c:v>Low income</c:v>
                </c:pt>
                <c:pt idx="1">
                  <c:v>Lower middle income</c:v>
                </c:pt>
                <c:pt idx="2">
                  <c:v>Upper middle income</c:v>
                </c:pt>
              </c:strCache>
            </c:strRef>
          </c:cat>
          <c:val>
            <c:numRef>
              <c:f>Sheet1!$J$2:$J$4</c:f>
              <c:numCache>
                <c:formatCode>"$"#,##0</c:formatCode>
                <c:ptCount val="3"/>
                <c:pt idx="0">
                  <c:v>20674796.027962677</c:v>
                </c:pt>
                <c:pt idx="1">
                  <c:v>23711703.622574084</c:v>
                </c:pt>
                <c:pt idx="2">
                  <c:v>52112507.369159013</c:v>
                </c:pt>
              </c:numCache>
            </c:numRef>
          </c:val>
          <c:extLst>
            <c:ext xmlns:c16="http://schemas.microsoft.com/office/drawing/2014/chart" uri="{C3380CC4-5D6E-409C-BE32-E72D297353CC}">
              <c16:uniqueId val="{00000014-6EE1-4218-816B-C763D05CE4D6}"/>
            </c:ext>
          </c:extLst>
        </c:ser>
        <c:dLbls>
          <c:showLegendKey val="0"/>
          <c:showVal val="0"/>
          <c:showCatName val="0"/>
          <c:showSerName val="0"/>
          <c:showPercent val="0"/>
          <c:showBubbleSize val="0"/>
        </c:dLbls>
        <c:gapWidth val="100"/>
        <c:overlap val="100"/>
        <c:axId val="707225136"/>
        <c:axId val="707219232"/>
      </c:barChart>
      <c:catAx>
        <c:axId val="707225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95000"/>
                    <a:lumOff val="5000"/>
                  </a:schemeClr>
                </a:solidFill>
                <a:latin typeface="+mn-lt"/>
                <a:ea typeface="+mn-ea"/>
                <a:cs typeface="+mn-cs"/>
              </a:defRPr>
            </a:pPr>
            <a:endParaRPr lang="en-US"/>
          </a:p>
        </c:txPr>
        <c:crossAx val="707219232"/>
        <c:crosses val="autoZero"/>
        <c:auto val="1"/>
        <c:lblAlgn val="ctr"/>
        <c:lblOffset val="100"/>
        <c:noMultiLvlLbl val="0"/>
      </c:catAx>
      <c:valAx>
        <c:axId val="707219232"/>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95000"/>
                    <a:lumOff val="5000"/>
                  </a:schemeClr>
                </a:solidFill>
                <a:latin typeface="+mn-lt"/>
                <a:ea typeface="+mn-ea"/>
                <a:cs typeface="+mn-cs"/>
              </a:defRPr>
            </a:pPr>
            <a:endParaRPr lang="en-US"/>
          </a:p>
        </c:txPr>
        <c:crossAx val="707225136"/>
        <c:crosses val="autoZero"/>
        <c:crossBetween val="between"/>
        <c:dispUnits>
          <c:builtInUnit val="millions"/>
          <c:dispUnitsLbl>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95000"/>
                  <a:lumOff val="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19013216993359"/>
          <c:y val="3.5914010816902757E-2"/>
          <c:w val="0.66974628171478567"/>
          <c:h val="0.8803011855204077"/>
        </c:manualLayout>
      </c:layout>
      <c:barChart>
        <c:barDir val="col"/>
        <c:grouping val="stacked"/>
        <c:varyColors val="0"/>
        <c:ser>
          <c:idx val="0"/>
          <c:order val="0"/>
          <c:tx>
            <c:strRef>
              <c:f>Sheet1!$A$2</c:f>
              <c:strCache>
                <c:ptCount val="1"/>
                <c:pt idx="0">
                  <c:v>PMTCT</c:v>
                </c:pt>
              </c:strCache>
            </c:strRef>
          </c:tx>
          <c:spPr>
            <a:solidFill>
              <a:schemeClr val="accent1"/>
            </a:solidFill>
            <a:ln>
              <a:noFill/>
            </a:ln>
            <a:effectLst/>
          </c:spPr>
          <c:invertIfNegative val="0"/>
          <c:cat>
            <c:strRef>
              <c:f>Sheet1!$B$1:$C$1</c:f>
              <c:strCache>
                <c:ptCount val="2"/>
                <c:pt idx="0">
                  <c:v>Estimated Expenditures in 2020</c:v>
                </c:pt>
                <c:pt idx="1">
                  <c:v>Resource Needs to Achieve Global Targets</c:v>
                </c:pt>
              </c:strCache>
            </c:strRef>
          </c:cat>
          <c:val>
            <c:numRef>
              <c:f>Sheet1!$B$2:$C$2</c:f>
              <c:numCache>
                <c:formatCode>#,##0.00</c:formatCode>
                <c:ptCount val="2"/>
                <c:pt idx="0">
                  <c:v>0.35699999999999998</c:v>
                </c:pt>
                <c:pt idx="1">
                  <c:v>0.38500000000000001</c:v>
                </c:pt>
              </c:numCache>
            </c:numRef>
          </c:val>
          <c:extLst>
            <c:ext xmlns:c16="http://schemas.microsoft.com/office/drawing/2014/chart" uri="{C3380CC4-5D6E-409C-BE32-E72D297353CC}">
              <c16:uniqueId val="{00000000-AEAA-4EFE-BE1D-209B1A1CF5C4}"/>
            </c:ext>
          </c:extLst>
        </c:ser>
        <c:ser>
          <c:idx val="10"/>
          <c:order val="1"/>
          <c:tx>
            <c:strRef>
              <c:f>Sheet1!$A$3</c:f>
              <c:strCache>
                <c:ptCount val="1"/>
                <c:pt idx="0">
                  <c:v>EID</c:v>
                </c:pt>
              </c:strCache>
            </c:strRef>
          </c:tx>
          <c:spPr>
            <a:solidFill>
              <a:schemeClr val="accent5">
                <a:lumMod val="60000"/>
              </a:schemeClr>
            </a:solidFill>
            <a:ln>
              <a:noFill/>
            </a:ln>
            <a:effectLst/>
          </c:spPr>
          <c:invertIfNegative val="0"/>
          <c:val>
            <c:numRef>
              <c:f>Sheet1!$B$3:$C$3</c:f>
              <c:numCache>
                <c:formatCode>"$"#,##0</c:formatCode>
                <c:ptCount val="2"/>
                <c:pt idx="0" formatCode="#,##0.00">
                  <c:v>2.1999999999999999E-2</c:v>
                </c:pt>
                <c:pt idx="1">
                  <c:v>3.3000000000000002E-2</c:v>
                </c:pt>
              </c:numCache>
            </c:numRef>
          </c:val>
          <c:extLst>
            <c:ext xmlns:c16="http://schemas.microsoft.com/office/drawing/2014/chart" uri="{C3380CC4-5D6E-409C-BE32-E72D297353CC}">
              <c16:uniqueId val="{00000001-60DD-4317-9939-8224A54C6E95}"/>
            </c:ext>
          </c:extLst>
        </c:ser>
        <c:ser>
          <c:idx val="1"/>
          <c:order val="2"/>
          <c:tx>
            <c:strRef>
              <c:f>Sheet1!$A$4</c:f>
              <c:strCache>
                <c:ptCount val="1"/>
                <c:pt idx="0">
                  <c:v>Pediatric ART</c:v>
                </c:pt>
              </c:strCache>
            </c:strRef>
          </c:tx>
          <c:spPr>
            <a:solidFill>
              <a:schemeClr val="accent2"/>
            </a:solidFill>
            <a:ln>
              <a:noFill/>
            </a:ln>
            <a:effectLst/>
          </c:spPr>
          <c:invertIfNegative val="0"/>
          <c:cat>
            <c:strRef>
              <c:f>Sheet1!$B$1:$C$1</c:f>
              <c:strCache>
                <c:ptCount val="2"/>
                <c:pt idx="0">
                  <c:v>Estimated Expenditures in 2020</c:v>
                </c:pt>
                <c:pt idx="1">
                  <c:v>Resource Needs to Achieve Global Targets</c:v>
                </c:pt>
              </c:strCache>
            </c:strRef>
          </c:cat>
          <c:val>
            <c:numRef>
              <c:f>Sheet1!$B$4:$C$4</c:f>
              <c:numCache>
                <c:formatCode>#,##0.00</c:formatCode>
                <c:ptCount val="2"/>
                <c:pt idx="0">
                  <c:v>0.34699999999999998</c:v>
                </c:pt>
                <c:pt idx="1">
                  <c:v>0.45</c:v>
                </c:pt>
              </c:numCache>
            </c:numRef>
          </c:val>
          <c:extLst>
            <c:ext xmlns:c16="http://schemas.microsoft.com/office/drawing/2014/chart" uri="{C3380CC4-5D6E-409C-BE32-E72D297353CC}">
              <c16:uniqueId val="{00000001-AEAA-4EFE-BE1D-209B1A1CF5C4}"/>
            </c:ext>
          </c:extLst>
        </c:ser>
        <c:ser>
          <c:idx val="2"/>
          <c:order val="3"/>
          <c:tx>
            <c:strRef>
              <c:f>Sheet1!$A$5</c:f>
              <c:strCache>
                <c:ptCount val="1"/>
                <c:pt idx="0">
                  <c:v>Cash transfers for AGYW</c:v>
                </c:pt>
              </c:strCache>
            </c:strRef>
          </c:tx>
          <c:spPr>
            <a:solidFill>
              <a:schemeClr val="accent3"/>
            </a:solidFill>
            <a:ln>
              <a:noFill/>
            </a:ln>
            <a:effectLst/>
          </c:spPr>
          <c:invertIfNegative val="0"/>
          <c:cat>
            <c:strRef>
              <c:f>Sheet1!$B$1:$C$1</c:f>
              <c:strCache>
                <c:ptCount val="2"/>
                <c:pt idx="0">
                  <c:v>Estimated Expenditures in 2020</c:v>
                </c:pt>
                <c:pt idx="1">
                  <c:v>Resource Needs to Achieve Global Targets</c:v>
                </c:pt>
              </c:strCache>
            </c:strRef>
          </c:cat>
          <c:val>
            <c:numRef>
              <c:f>Sheet1!$B$5:$C$5</c:f>
              <c:numCache>
                <c:formatCode>#,##0.00</c:formatCode>
                <c:ptCount val="2"/>
                <c:pt idx="0">
                  <c:v>1E-3</c:v>
                </c:pt>
                <c:pt idx="1">
                  <c:v>7.0000000000000007E-2</c:v>
                </c:pt>
              </c:numCache>
            </c:numRef>
          </c:val>
          <c:extLst>
            <c:ext xmlns:c16="http://schemas.microsoft.com/office/drawing/2014/chart" uri="{C3380CC4-5D6E-409C-BE32-E72D297353CC}">
              <c16:uniqueId val="{00000002-AEAA-4EFE-BE1D-209B1A1CF5C4}"/>
            </c:ext>
          </c:extLst>
        </c:ser>
        <c:ser>
          <c:idx val="3"/>
          <c:order val="4"/>
          <c:tx>
            <c:strRef>
              <c:f>Sheet1!$A$6</c:f>
              <c:strCache>
                <c:ptCount val="1"/>
                <c:pt idx="0">
                  <c:v>PrEP for AGYW</c:v>
                </c:pt>
              </c:strCache>
            </c:strRef>
          </c:tx>
          <c:spPr>
            <a:solidFill>
              <a:schemeClr val="accent4"/>
            </a:solidFill>
            <a:ln>
              <a:noFill/>
            </a:ln>
            <a:effectLst/>
          </c:spPr>
          <c:invertIfNegative val="0"/>
          <c:cat>
            <c:strRef>
              <c:f>Sheet1!$B$1:$C$1</c:f>
              <c:strCache>
                <c:ptCount val="2"/>
                <c:pt idx="0">
                  <c:v>Estimated Expenditures in 2020</c:v>
                </c:pt>
                <c:pt idx="1">
                  <c:v>Resource Needs to Achieve Global Targets</c:v>
                </c:pt>
              </c:strCache>
            </c:strRef>
          </c:cat>
          <c:val>
            <c:numRef>
              <c:f>Sheet1!$B$6:$C$6</c:f>
              <c:numCache>
                <c:formatCode>#,##0.00</c:formatCode>
                <c:ptCount val="2"/>
                <c:pt idx="0">
                  <c:v>2E-3</c:v>
                </c:pt>
                <c:pt idx="1">
                  <c:v>0.02</c:v>
                </c:pt>
              </c:numCache>
            </c:numRef>
          </c:val>
          <c:extLst>
            <c:ext xmlns:c16="http://schemas.microsoft.com/office/drawing/2014/chart" uri="{C3380CC4-5D6E-409C-BE32-E72D297353CC}">
              <c16:uniqueId val="{00000004-AEAA-4EFE-BE1D-209B1A1CF5C4}"/>
            </c:ext>
          </c:extLst>
        </c:ser>
        <c:ser>
          <c:idx val="4"/>
          <c:order val="5"/>
          <c:tx>
            <c:strRef>
              <c:f>Sheet1!$A$7</c:f>
              <c:strCache>
                <c:ptCount val="1"/>
                <c:pt idx="0">
                  <c:v>VMMC</c:v>
                </c:pt>
              </c:strCache>
            </c:strRef>
          </c:tx>
          <c:spPr>
            <a:solidFill>
              <a:schemeClr val="accent5"/>
            </a:solidFill>
            <a:ln>
              <a:noFill/>
            </a:ln>
            <a:effectLst/>
          </c:spPr>
          <c:invertIfNegative val="0"/>
          <c:cat>
            <c:strRef>
              <c:f>Sheet1!$B$1:$C$1</c:f>
              <c:strCache>
                <c:ptCount val="2"/>
                <c:pt idx="0">
                  <c:v>Estimated Expenditures in 2020</c:v>
                </c:pt>
                <c:pt idx="1">
                  <c:v>Resource Needs to Achieve Global Targets</c:v>
                </c:pt>
              </c:strCache>
            </c:strRef>
          </c:cat>
          <c:val>
            <c:numRef>
              <c:f>Sheet1!$B$7:$C$7</c:f>
              <c:numCache>
                <c:formatCode>#,##0.00</c:formatCode>
                <c:ptCount val="2"/>
                <c:pt idx="0">
                  <c:v>9.1999999999999998E-2</c:v>
                </c:pt>
                <c:pt idx="1">
                  <c:v>0.109</c:v>
                </c:pt>
              </c:numCache>
            </c:numRef>
          </c:val>
          <c:extLst>
            <c:ext xmlns:c16="http://schemas.microsoft.com/office/drawing/2014/chart" uri="{C3380CC4-5D6E-409C-BE32-E72D297353CC}">
              <c16:uniqueId val="{00000005-AEAA-4EFE-BE1D-209B1A1CF5C4}"/>
            </c:ext>
          </c:extLst>
        </c:ser>
        <c:ser>
          <c:idx val="5"/>
          <c:order val="6"/>
          <c:tx>
            <c:strRef>
              <c:f>Sheet1!$A$8</c:f>
              <c:strCache>
                <c:ptCount val="1"/>
                <c:pt idx="0">
                  <c:v>Key populations</c:v>
                </c:pt>
              </c:strCache>
            </c:strRef>
          </c:tx>
          <c:spPr>
            <a:solidFill>
              <a:schemeClr val="accent6"/>
            </a:solidFill>
            <a:ln>
              <a:noFill/>
            </a:ln>
            <a:effectLst/>
          </c:spPr>
          <c:invertIfNegative val="0"/>
          <c:cat>
            <c:strRef>
              <c:f>Sheet1!$B$1:$C$1</c:f>
              <c:strCache>
                <c:ptCount val="2"/>
                <c:pt idx="0">
                  <c:v>Estimated Expenditures in 2020</c:v>
                </c:pt>
                <c:pt idx="1">
                  <c:v>Resource Needs to Achieve Global Targets</c:v>
                </c:pt>
              </c:strCache>
            </c:strRef>
          </c:cat>
          <c:val>
            <c:numRef>
              <c:f>Sheet1!$B$8:$C$8</c:f>
              <c:numCache>
                <c:formatCode>#,##0.00</c:formatCode>
                <c:ptCount val="2"/>
                <c:pt idx="0">
                  <c:v>6.0000000000000001E-3</c:v>
                </c:pt>
                <c:pt idx="1">
                  <c:v>0.41399999999999998</c:v>
                </c:pt>
              </c:numCache>
            </c:numRef>
          </c:val>
          <c:extLst>
            <c:ext xmlns:c16="http://schemas.microsoft.com/office/drawing/2014/chart" uri="{C3380CC4-5D6E-409C-BE32-E72D297353CC}">
              <c16:uniqueId val="{00000006-AEAA-4EFE-BE1D-209B1A1CF5C4}"/>
            </c:ext>
          </c:extLst>
        </c:ser>
        <c:ser>
          <c:idx val="6"/>
          <c:order val="7"/>
          <c:tx>
            <c:strRef>
              <c:f>Sheet1!$A$9</c:f>
              <c:strCache>
                <c:ptCount val="1"/>
                <c:pt idx="0">
                  <c:v>Social protection</c:v>
                </c:pt>
              </c:strCache>
            </c:strRef>
          </c:tx>
          <c:spPr>
            <a:solidFill>
              <a:schemeClr val="accent1">
                <a:lumMod val="60000"/>
              </a:schemeClr>
            </a:solidFill>
            <a:ln>
              <a:noFill/>
            </a:ln>
            <a:effectLst/>
          </c:spPr>
          <c:invertIfNegative val="0"/>
          <c:cat>
            <c:strRef>
              <c:f>Sheet1!$B$1:$C$1</c:f>
              <c:strCache>
                <c:ptCount val="2"/>
                <c:pt idx="0">
                  <c:v>Estimated Expenditures in 2020</c:v>
                </c:pt>
                <c:pt idx="1">
                  <c:v>Resource Needs to Achieve Global Targets</c:v>
                </c:pt>
              </c:strCache>
            </c:strRef>
          </c:cat>
          <c:val>
            <c:numRef>
              <c:f>Sheet1!$B$9:$C$9</c:f>
              <c:numCache>
                <c:formatCode>#,##0.00</c:formatCode>
                <c:ptCount val="2"/>
                <c:pt idx="0">
                  <c:v>0.38600000000000001</c:v>
                </c:pt>
                <c:pt idx="1">
                  <c:v>0.38600000000000001</c:v>
                </c:pt>
              </c:numCache>
            </c:numRef>
          </c:val>
          <c:extLst>
            <c:ext xmlns:c16="http://schemas.microsoft.com/office/drawing/2014/chart" uri="{C3380CC4-5D6E-409C-BE32-E72D297353CC}">
              <c16:uniqueId val="{00000007-AEAA-4EFE-BE1D-209B1A1CF5C4}"/>
            </c:ext>
          </c:extLst>
        </c:ser>
        <c:ser>
          <c:idx val="9"/>
          <c:order val="8"/>
          <c:tx>
            <c:strRef>
              <c:f>Sheet1!$A$10</c:f>
              <c:strCache>
                <c:ptCount val="1"/>
                <c:pt idx="0">
                  <c:v>Children and adolescents</c:v>
                </c:pt>
              </c:strCache>
            </c:strRef>
          </c:tx>
          <c:spPr>
            <a:solidFill>
              <a:schemeClr val="accent4">
                <a:lumMod val="60000"/>
              </a:schemeClr>
            </a:solidFill>
            <a:ln>
              <a:noFill/>
            </a:ln>
            <a:effectLst/>
          </c:spPr>
          <c:invertIfNegative val="0"/>
          <c:val>
            <c:numRef>
              <c:f>Sheet1!$B$10:$C$10</c:f>
              <c:numCache>
                <c:formatCode>"$"#,##0</c:formatCode>
                <c:ptCount val="2"/>
                <c:pt idx="0" formatCode="#,##0.00">
                  <c:v>9.6000000000000002E-2</c:v>
                </c:pt>
                <c:pt idx="1">
                  <c:v>9.6000000000000002E-2</c:v>
                </c:pt>
              </c:numCache>
            </c:numRef>
          </c:val>
          <c:extLst>
            <c:ext xmlns:c16="http://schemas.microsoft.com/office/drawing/2014/chart" uri="{C3380CC4-5D6E-409C-BE32-E72D297353CC}">
              <c16:uniqueId val="{00000000-60DD-4317-9939-8224A54C6E95}"/>
            </c:ext>
          </c:extLst>
        </c:ser>
        <c:ser>
          <c:idx val="7"/>
          <c:order val="9"/>
          <c:tx>
            <c:strRef>
              <c:f>Sheet1!$A$11</c:f>
              <c:strCache>
                <c:ptCount val="1"/>
                <c:pt idx="0">
                  <c:v>Above site level costs</c:v>
                </c:pt>
              </c:strCache>
            </c:strRef>
          </c:tx>
          <c:spPr>
            <a:solidFill>
              <a:schemeClr val="accent3">
                <a:lumMod val="60000"/>
              </a:schemeClr>
            </a:solidFill>
            <a:ln>
              <a:noFill/>
            </a:ln>
            <a:effectLst/>
          </c:spPr>
          <c:invertIfNegative val="0"/>
          <c:cat>
            <c:strRef>
              <c:f>Sheet1!$B$1:$C$1</c:f>
              <c:strCache>
                <c:ptCount val="2"/>
                <c:pt idx="0">
                  <c:v>Estimated Expenditures in 2020</c:v>
                </c:pt>
                <c:pt idx="1">
                  <c:v>Resource Needs to Achieve Global Targets</c:v>
                </c:pt>
              </c:strCache>
            </c:strRef>
          </c:cat>
          <c:val>
            <c:numRef>
              <c:f>Sheet1!$B$11:$C$11</c:f>
              <c:numCache>
                <c:formatCode>#,##0.00</c:formatCode>
                <c:ptCount val="2"/>
                <c:pt idx="0">
                  <c:v>0.26200000000000001</c:v>
                </c:pt>
                <c:pt idx="1">
                  <c:v>0.39300000000000002</c:v>
                </c:pt>
              </c:numCache>
            </c:numRef>
          </c:val>
          <c:extLst>
            <c:ext xmlns:c16="http://schemas.microsoft.com/office/drawing/2014/chart" uri="{C3380CC4-5D6E-409C-BE32-E72D297353CC}">
              <c16:uniqueId val="{00000008-AEAA-4EFE-BE1D-209B1A1CF5C4}"/>
            </c:ext>
          </c:extLst>
        </c:ser>
        <c:ser>
          <c:idx val="8"/>
          <c:order val="10"/>
          <c:tx>
            <c:strRef>
              <c:f>Sheet1!$A$12</c:f>
              <c:strCache>
                <c:ptCount val="1"/>
                <c:pt idx="0">
                  <c:v>Program management</c:v>
                </c:pt>
              </c:strCache>
            </c:strRef>
          </c:tx>
          <c:spPr>
            <a:solidFill>
              <a:schemeClr val="accent4">
                <a:lumMod val="60000"/>
              </a:schemeClr>
            </a:solidFill>
            <a:ln>
              <a:noFill/>
            </a:ln>
            <a:effectLst/>
          </c:spPr>
          <c:invertIfNegative val="0"/>
          <c:cat>
            <c:strRef>
              <c:f>Sheet1!$B$1:$C$1</c:f>
              <c:strCache>
                <c:ptCount val="2"/>
                <c:pt idx="0">
                  <c:v>Estimated Expenditures in 2020</c:v>
                </c:pt>
                <c:pt idx="1">
                  <c:v>Resource Needs to Achieve Global Targets</c:v>
                </c:pt>
              </c:strCache>
            </c:strRef>
          </c:cat>
          <c:val>
            <c:numRef>
              <c:f>Sheet1!$B$12:$C$12</c:f>
              <c:numCache>
                <c:formatCode>#,##0.00</c:formatCode>
                <c:ptCount val="2"/>
                <c:pt idx="0">
                  <c:v>0.20899999999999999</c:v>
                </c:pt>
                <c:pt idx="1">
                  <c:v>0.314</c:v>
                </c:pt>
              </c:numCache>
            </c:numRef>
          </c:val>
          <c:extLst>
            <c:ext xmlns:c16="http://schemas.microsoft.com/office/drawing/2014/chart" uri="{C3380CC4-5D6E-409C-BE32-E72D297353CC}">
              <c16:uniqueId val="{00000009-AEAA-4EFE-BE1D-209B1A1CF5C4}"/>
            </c:ext>
          </c:extLst>
        </c:ser>
        <c:dLbls>
          <c:showLegendKey val="0"/>
          <c:showVal val="0"/>
          <c:showCatName val="0"/>
          <c:showSerName val="0"/>
          <c:showPercent val="0"/>
          <c:showBubbleSize val="0"/>
        </c:dLbls>
        <c:gapWidth val="50"/>
        <c:overlap val="100"/>
        <c:axId val="406002320"/>
        <c:axId val="406002648"/>
      </c:barChart>
      <c:catAx>
        <c:axId val="406002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06002648"/>
        <c:crosses val="autoZero"/>
        <c:auto val="1"/>
        <c:lblAlgn val="ctr"/>
        <c:lblOffset val="100"/>
        <c:noMultiLvlLbl val="0"/>
      </c:catAx>
      <c:valAx>
        <c:axId val="4060026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Resource Needs (Billions of US$)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quot;$&quot;#,##0.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06002320"/>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Coverage</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2021</c:v>
                </c:pt>
              </c:strCache>
            </c:strRef>
          </c:tx>
          <c:spPr>
            <a:solidFill>
              <a:schemeClr val="accent1"/>
            </a:solidFill>
            <a:ln>
              <a:noFill/>
            </a:ln>
            <a:effectLst/>
          </c:spPr>
          <c:invertIfNegative val="0"/>
          <c:cat>
            <c:strRef>
              <c:f>Sheet1!$A$2:$A$6</c:f>
              <c:strCache>
                <c:ptCount val="5"/>
                <c:pt idx="0">
                  <c:v>PMTCT</c:v>
                </c:pt>
                <c:pt idx="1">
                  <c:v>EID</c:v>
                </c:pt>
                <c:pt idx="2">
                  <c:v>ART (0-14)</c:v>
                </c:pt>
                <c:pt idx="3">
                  <c:v>ART (15-17)</c:v>
                </c:pt>
                <c:pt idx="4">
                  <c:v>VMMC</c:v>
                </c:pt>
              </c:strCache>
            </c:strRef>
          </c:cat>
          <c:val>
            <c:numRef>
              <c:f>Sheet1!$B$2:$B$6</c:f>
              <c:numCache>
                <c:formatCode>0%</c:formatCode>
                <c:ptCount val="5"/>
                <c:pt idx="0">
                  <c:v>0.88</c:v>
                </c:pt>
                <c:pt idx="1">
                  <c:v>0.63</c:v>
                </c:pt>
                <c:pt idx="2">
                  <c:v>0.61</c:v>
                </c:pt>
                <c:pt idx="3">
                  <c:v>0.75</c:v>
                </c:pt>
                <c:pt idx="4">
                  <c:v>0.8</c:v>
                </c:pt>
              </c:numCache>
            </c:numRef>
          </c:val>
          <c:extLst>
            <c:ext xmlns:c16="http://schemas.microsoft.com/office/drawing/2014/chart" uri="{C3380CC4-5D6E-409C-BE32-E72D297353CC}">
              <c16:uniqueId val="{00000000-EA5B-4349-A890-758C782374A1}"/>
            </c:ext>
          </c:extLst>
        </c:ser>
        <c:ser>
          <c:idx val="1"/>
          <c:order val="1"/>
          <c:tx>
            <c:strRef>
              <c:f>Sheet1!$C$1</c:f>
              <c:strCache>
                <c:ptCount val="1"/>
                <c:pt idx="0">
                  <c:v>Target</c:v>
                </c:pt>
              </c:strCache>
            </c:strRef>
          </c:tx>
          <c:spPr>
            <a:solidFill>
              <a:schemeClr val="accent2"/>
            </a:solidFill>
            <a:ln>
              <a:noFill/>
            </a:ln>
            <a:effectLst/>
          </c:spPr>
          <c:invertIfNegative val="0"/>
          <c:cat>
            <c:strRef>
              <c:f>Sheet1!$A$2:$A$6</c:f>
              <c:strCache>
                <c:ptCount val="5"/>
                <c:pt idx="0">
                  <c:v>PMTCT</c:v>
                </c:pt>
                <c:pt idx="1">
                  <c:v>EID</c:v>
                </c:pt>
                <c:pt idx="2">
                  <c:v>ART (0-14)</c:v>
                </c:pt>
                <c:pt idx="3">
                  <c:v>ART (15-17)</c:v>
                </c:pt>
                <c:pt idx="4">
                  <c:v>VMMC</c:v>
                </c:pt>
              </c:strCache>
            </c:strRef>
          </c:cat>
          <c:val>
            <c:numRef>
              <c:f>Sheet1!$C$2:$C$6</c:f>
              <c:numCache>
                <c:formatCode>0%</c:formatCode>
                <c:ptCount val="5"/>
                <c:pt idx="0">
                  <c:v>0.95</c:v>
                </c:pt>
                <c:pt idx="1">
                  <c:v>0.95</c:v>
                </c:pt>
                <c:pt idx="2">
                  <c:v>0.9</c:v>
                </c:pt>
                <c:pt idx="3">
                  <c:v>0.9</c:v>
                </c:pt>
                <c:pt idx="4">
                  <c:v>0.9</c:v>
                </c:pt>
              </c:numCache>
            </c:numRef>
          </c:val>
          <c:extLst>
            <c:ext xmlns:c16="http://schemas.microsoft.com/office/drawing/2014/chart" uri="{C3380CC4-5D6E-409C-BE32-E72D297353CC}">
              <c16:uniqueId val="{00000001-EA5B-4349-A890-758C782374A1}"/>
            </c:ext>
          </c:extLst>
        </c:ser>
        <c:dLbls>
          <c:showLegendKey val="0"/>
          <c:showVal val="0"/>
          <c:showCatName val="0"/>
          <c:showSerName val="0"/>
          <c:showPercent val="0"/>
          <c:showBubbleSize val="0"/>
        </c:dLbls>
        <c:gapWidth val="219"/>
        <c:overlap val="-27"/>
        <c:axId val="938698088"/>
        <c:axId val="938693496"/>
      </c:barChart>
      <c:catAx>
        <c:axId val="938698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38693496"/>
        <c:crosses val="autoZero"/>
        <c:auto val="1"/>
        <c:lblAlgn val="ctr"/>
        <c:lblOffset val="100"/>
        <c:noMultiLvlLbl val="0"/>
      </c:catAx>
      <c:valAx>
        <c:axId val="93869349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386980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Coverage</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2021</c:v>
                </c:pt>
              </c:strCache>
            </c:strRef>
          </c:tx>
          <c:spPr>
            <a:solidFill>
              <a:schemeClr val="accent1"/>
            </a:solidFill>
            <a:ln>
              <a:noFill/>
            </a:ln>
            <a:effectLst/>
          </c:spPr>
          <c:invertIfNegative val="0"/>
          <c:cat>
            <c:strRef>
              <c:f>Sheet1!$A$2:$A$5</c:f>
              <c:strCache>
                <c:ptCount val="4"/>
                <c:pt idx="0">
                  <c:v>FSW</c:v>
                </c:pt>
                <c:pt idx="1">
                  <c:v>MSM</c:v>
                </c:pt>
                <c:pt idx="2">
                  <c:v>TG</c:v>
                </c:pt>
                <c:pt idx="3">
                  <c:v>PWID</c:v>
                </c:pt>
              </c:strCache>
            </c:strRef>
          </c:cat>
          <c:val>
            <c:numRef>
              <c:f>Sheet1!$B$2:$B$5</c:f>
              <c:numCache>
                <c:formatCode>0%</c:formatCode>
                <c:ptCount val="4"/>
                <c:pt idx="0">
                  <c:v>0.43</c:v>
                </c:pt>
                <c:pt idx="1">
                  <c:v>0.38</c:v>
                </c:pt>
                <c:pt idx="2">
                  <c:v>0.46</c:v>
                </c:pt>
                <c:pt idx="3">
                  <c:v>0.36</c:v>
                </c:pt>
              </c:numCache>
            </c:numRef>
          </c:val>
          <c:extLst>
            <c:ext xmlns:c16="http://schemas.microsoft.com/office/drawing/2014/chart" uri="{C3380CC4-5D6E-409C-BE32-E72D297353CC}">
              <c16:uniqueId val="{00000000-EA5B-4349-A890-758C782374A1}"/>
            </c:ext>
          </c:extLst>
        </c:ser>
        <c:ser>
          <c:idx val="1"/>
          <c:order val="1"/>
          <c:tx>
            <c:strRef>
              <c:f>Sheet1!$C$1</c:f>
              <c:strCache>
                <c:ptCount val="1"/>
                <c:pt idx="0">
                  <c:v>Target</c:v>
                </c:pt>
              </c:strCache>
            </c:strRef>
          </c:tx>
          <c:spPr>
            <a:solidFill>
              <a:schemeClr val="accent2"/>
            </a:solidFill>
            <a:ln>
              <a:noFill/>
            </a:ln>
            <a:effectLst/>
          </c:spPr>
          <c:invertIfNegative val="0"/>
          <c:cat>
            <c:strRef>
              <c:f>Sheet1!$A$2:$A$5</c:f>
              <c:strCache>
                <c:ptCount val="4"/>
                <c:pt idx="0">
                  <c:v>FSW</c:v>
                </c:pt>
                <c:pt idx="1">
                  <c:v>MSM</c:v>
                </c:pt>
                <c:pt idx="2">
                  <c:v>TG</c:v>
                </c:pt>
                <c:pt idx="3">
                  <c:v>PWID</c:v>
                </c:pt>
              </c:strCache>
            </c:strRef>
          </c:cat>
          <c:val>
            <c:numRef>
              <c:f>Sheet1!$C$2:$C$5</c:f>
              <c:numCache>
                <c:formatCode>0%</c:formatCode>
                <c:ptCount val="4"/>
                <c:pt idx="0">
                  <c:v>0.9</c:v>
                </c:pt>
                <c:pt idx="1">
                  <c:v>0.9</c:v>
                </c:pt>
                <c:pt idx="2">
                  <c:v>0.9</c:v>
                </c:pt>
                <c:pt idx="3">
                  <c:v>0.75</c:v>
                </c:pt>
              </c:numCache>
            </c:numRef>
          </c:val>
          <c:extLst>
            <c:ext xmlns:c16="http://schemas.microsoft.com/office/drawing/2014/chart" uri="{C3380CC4-5D6E-409C-BE32-E72D297353CC}">
              <c16:uniqueId val="{00000001-EA5B-4349-A890-758C782374A1}"/>
            </c:ext>
          </c:extLst>
        </c:ser>
        <c:dLbls>
          <c:showLegendKey val="0"/>
          <c:showVal val="0"/>
          <c:showCatName val="0"/>
          <c:showSerName val="0"/>
          <c:showPercent val="0"/>
          <c:showBubbleSize val="0"/>
        </c:dLbls>
        <c:gapWidth val="219"/>
        <c:overlap val="-27"/>
        <c:axId val="938698088"/>
        <c:axId val="938693496"/>
      </c:barChart>
      <c:catAx>
        <c:axId val="938698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38693496"/>
        <c:crosses val="autoZero"/>
        <c:auto val="1"/>
        <c:lblAlgn val="ctr"/>
        <c:lblOffset val="100"/>
        <c:noMultiLvlLbl val="0"/>
      </c:catAx>
      <c:valAx>
        <c:axId val="93869349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386980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E4AB11-45C1-49B4-8CB0-49E274381F96}" type="datetimeFigureOut">
              <a:rPr lang="en-US" smtClean="0"/>
              <a:t>2/20/23</a:t>
            </a:fld>
            <a:endParaRPr lang="en-US"/>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FC4483-7CF5-4CF7-BC54-0B04140F1C27}" type="slidenum">
              <a:rPr lang="en-US" smtClean="0"/>
              <a:t>‹#›</a:t>
            </a:fld>
            <a:endParaRPr lang="en-US"/>
          </a:p>
        </p:txBody>
      </p:sp>
    </p:spTree>
    <p:extLst>
      <p:ext uri="{BB962C8B-B14F-4D97-AF65-F5344CB8AC3E}">
        <p14:creationId xmlns:p14="http://schemas.microsoft.com/office/powerpoint/2010/main" val="2530484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1143000"/>
            <a:ext cx="4457700" cy="3086100"/>
          </a:xfrm>
        </p:spPr>
      </p:sp>
      <p:sp>
        <p:nvSpPr>
          <p:cNvPr id="3" name="Notes Placeholder 2"/>
          <p:cNvSpPr>
            <a:spLocks noGrp="1"/>
          </p:cNvSpPr>
          <p:nvPr>
            <p:ph type="body" idx="1"/>
          </p:nvPr>
        </p:nvSpPr>
        <p:spPr/>
        <p:txBody>
          <a:bodyPr/>
          <a:lstStyle/>
          <a:p>
            <a:r>
              <a:rPr lang="en-US" dirty="0"/>
              <a:t>This presentation will describe the information available on current spending on programs for children and adolescents affected by HIV/AIDS and compare current spending with estimates of the resources needed. We hope that this will help to mobilize additional resources to close the spending gap.</a:t>
            </a:r>
          </a:p>
        </p:txBody>
      </p:sp>
      <p:sp>
        <p:nvSpPr>
          <p:cNvPr id="4" name="Slide Number Placeholder 3"/>
          <p:cNvSpPr>
            <a:spLocks noGrp="1"/>
          </p:cNvSpPr>
          <p:nvPr>
            <p:ph type="sldNum" sz="quarter" idx="5"/>
          </p:nvPr>
        </p:nvSpPr>
        <p:spPr/>
        <p:txBody>
          <a:bodyPr/>
          <a:lstStyle/>
          <a:p>
            <a:fld id="{B3FC4483-7CF5-4CF7-BC54-0B04140F1C27}" type="slidenum">
              <a:rPr lang="en-US" smtClean="0"/>
              <a:t>2</a:t>
            </a:fld>
            <a:endParaRPr lang="en-US"/>
          </a:p>
        </p:txBody>
      </p:sp>
    </p:spTree>
    <p:extLst>
      <p:ext uri="{BB962C8B-B14F-4D97-AF65-F5344CB8AC3E}">
        <p14:creationId xmlns:p14="http://schemas.microsoft.com/office/powerpoint/2010/main" val="31926907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1143000"/>
            <a:ext cx="44577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FC4483-7CF5-4CF7-BC54-0B04140F1C27}" type="slidenum">
              <a:rPr lang="en-US" smtClean="0"/>
              <a:t>19</a:t>
            </a:fld>
            <a:endParaRPr lang="en-US"/>
          </a:p>
        </p:txBody>
      </p:sp>
    </p:spTree>
    <p:extLst>
      <p:ext uri="{BB962C8B-B14F-4D97-AF65-F5344CB8AC3E}">
        <p14:creationId xmlns:p14="http://schemas.microsoft.com/office/powerpoint/2010/main" val="1881863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FC4483-7CF5-4CF7-BC54-0B04140F1C27}" type="slidenum">
              <a:rPr lang="en-US" smtClean="0"/>
              <a:t>3</a:t>
            </a:fld>
            <a:endParaRPr lang="en-US"/>
          </a:p>
        </p:txBody>
      </p:sp>
    </p:spTree>
    <p:extLst>
      <p:ext uri="{BB962C8B-B14F-4D97-AF65-F5344CB8AC3E}">
        <p14:creationId xmlns:p14="http://schemas.microsoft.com/office/powerpoint/2010/main" val="436050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OVC support includes all types of support for OVC and their families and could include food, clothing, housing, health care, school fees, etc. </a:t>
            </a:r>
          </a:p>
          <a:p>
            <a:r>
              <a:rPr lang="en-US" dirty="0"/>
              <a:t>Socio-economic programs could include education assistance, economic strengthening, food and nutrition support, psychosocial support, legal services, human rights and protection</a:t>
            </a:r>
          </a:p>
          <a:p>
            <a:r>
              <a:rPr lang="en-US" dirty="0"/>
              <a:t>Above-site level expenditures support activities at a district, provincial or national level that do not involve interaction with beneficiaries or activities at the point of service. It could include procurement, training, research, etc. Management refers to program and project support activities including planning, coordinating, evaluating and managing contracts. </a:t>
            </a:r>
          </a:p>
        </p:txBody>
      </p:sp>
      <p:sp>
        <p:nvSpPr>
          <p:cNvPr id="4" name="Slide Number Placeholder 3"/>
          <p:cNvSpPr>
            <a:spLocks noGrp="1"/>
          </p:cNvSpPr>
          <p:nvPr>
            <p:ph type="sldNum" sz="quarter" idx="5"/>
          </p:nvPr>
        </p:nvSpPr>
        <p:spPr/>
        <p:txBody>
          <a:bodyPr/>
          <a:lstStyle/>
          <a:p>
            <a:fld id="{B3FC4483-7CF5-4CF7-BC54-0B04140F1C27}" type="slidenum">
              <a:rPr lang="en-US" smtClean="0"/>
              <a:t>5</a:t>
            </a:fld>
            <a:endParaRPr lang="en-US"/>
          </a:p>
        </p:txBody>
      </p:sp>
    </p:spTree>
    <p:extLst>
      <p:ext uri="{BB962C8B-B14F-4D97-AF65-F5344CB8AC3E}">
        <p14:creationId xmlns:p14="http://schemas.microsoft.com/office/powerpoint/2010/main" val="19326963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1143000"/>
            <a:ext cx="4457700" cy="3086100"/>
          </a:xfrm>
        </p:spPr>
      </p:sp>
      <p:sp>
        <p:nvSpPr>
          <p:cNvPr id="3" name="Notes Placeholder 2"/>
          <p:cNvSpPr>
            <a:spLocks noGrp="1"/>
          </p:cNvSpPr>
          <p:nvPr>
            <p:ph type="body" idx="1"/>
          </p:nvPr>
        </p:nvSpPr>
        <p:spPr/>
        <p:txBody>
          <a:bodyPr/>
          <a:lstStyle/>
          <a:p>
            <a:r>
              <a:rPr lang="en-US" dirty="0"/>
              <a:t>This chart shows the best estimate of total expenditures on programs for children and adolescents in 2020 by intervention type. These are based on the UNAIDS estimates described earlier. The major programs include ART, PMTCT, OVC and VMMC. When we add program management and above site level costs the total comes to about US$ 1.6 billion. This represents about 12% of all HIV/AIDS expenditures. In some categories spending is too small to show in the stacked bar. We will return to this slide later when we look at resource needs. </a:t>
            </a:r>
          </a:p>
        </p:txBody>
      </p:sp>
      <p:sp>
        <p:nvSpPr>
          <p:cNvPr id="4" name="Slide Number Placeholder 3"/>
          <p:cNvSpPr>
            <a:spLocks noGrp="1"/>
          </p:cNvSpPr>
          <p:nvPr>
            <p:ph type="sldNum" sz="quarter" idx="5"/>
          </p:nvPr>
        </p:nvSpPr>
        <p:spPr/>
        <p:txBody>
          <a:bodyPr/>
          <a:lstStyle/>
          <a:p>
            <a:fld id="{B3FC4483-7CF5-4CF7-BC54-0B04140F1C27}" type="slidenum">
              <a:rPr lang="en-US" smtClean="0"/>
              <a:t>7</a:t>
            </a:fld>
            <a:endParaRPr lang="en-US"/>
          </a:p>
        </p:txBody>
      </p:sp>
    </p:spTree>
    <p:extLst>
      <p:ext uri="{BB962C8B-B14F-4D97-AF65-F5344CB8AC3E}">
        <p14:creationId xmlns:p14="http://schemas.microsoft.com/office/powerpoint/2010/main" val="2311776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1143000"/>
            <a:ext cx="4457700" cy="3086100"/>
          </a:xfrm>
        </p:spPr>
      </p:sp>
      <p:sp>
        <p:nvSpPr>
          <p:cNvPr id="3" name="Notes Placeholder 2"/>
          <p:cNvSpPr>
            <a:spLocks noGrp="1"/>
          </p:cNvSpPr>
          <p:nvPr>
            <p:ph type="body" idx="1"/>
          </p:nvPr>
        </p:nvSpPr>
        <p:spPr/>
        <p:txBody>
          <a:bodyPr/>
          <a:lstStyle/>
          <a:p>
            <a:r>
              <a:rPr lang="en-US" dirty="0"/>
              <a:t>These estimates indicate that half of expenditures are from domestic sources, mostly national governments. PEPFAR accounts for about 36% and the Global Fund 8%. </a:t>
            </a:r>
          </a:p>
        </p:txBody>
      </p:sp>
      <p:sp>
        <p:nvSpPr>
          <p:cNvPr id="4" name="Slide Number Placeholder 3"/>
          <p:cNvSpPr>
            <a:spLocks noGrp="1"/>
          </p:cNvSpPr>
          <p:nvPr>
            <p:ph type="sldNum" sz="quarter" idx="5"/>
          </p:nvPr>
        </p:nvSpPr>
        <p:spPr/>
        <p:txBody>
          <a:bodyPr/>
          <a:lstStyle/>
          <a:p>
            <a:fld id="{B3FC4483-7CF5-4CF7-BC54-0B04140F1C27}" type="slidenum">
              <a:rPr lang="en-US" smtClean="0"/>
              <a:t>8</a:t>
            </a:fld>
            <a:endParaRPr lang="en-US"/>
          </a:p>
        </p:txBody>
      </p:sp>
    </p:spTree>
    <p:extLst>
      <p:ext uri="{BB962C8B-B14F-4D97-AF65-F5344CB8AC3E}">
        <p14:creationId xmlns:p14="http://schemas.microsoft.com/office/powerpoint/2010/main" val="1476999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1143000"/>
            <a:ext cx="4457700" cy="3086100"/>
          </a:xfrm>
        </p:spPr>
      </p:sp>
      <p:sp>
        <p:nvSpPr>
          <p:cNvPr id="3" name="Notes Placeholder 2"/>
          <p:cNvSpPr>
            <a:spLocks noGrp="1"/>
          </p:cNvSpPr>
          <p:nvPr>
            <p:ph type="body" idx="1"/>
          </p:nvPr>
        </p:nvSpPr>
        <p:spPr/>
        <p:txBody>
          <a:bodyPr/>
          <a:lstStyle/>
          <a:p>
            <a:r>
              <a:rPr lang="en-US" dirty="0"/>
              <a:t>Social protection accounts for the largest share of expenditures. This is mostly support for OVC but may include some other activities as well.</a:t>
            </a:r>
          </a:p>
          <a:p>
            <a:r>
              <a:rPr lang="en-US" dirty="0"/>
              <a:t>PMTCT accounts for the second largest amount of spending, although it is decreasing as prevalence declines among pregnant women. </a:t>
            </a:r>
          </a:p>
          <a:p>
            <a:r>
              <a:rPr lang="en-US" dirty="0"/>
              <a:t>Pediatric ART is the third largest component at 19% of the total. </a:t>
            </a:r>
          </a:p>
          <a:p>
            <a:r>
              <a:rPr lang="en-US" dirty="0"/>
              <a:t>VMMC accounts for the 4</a:t>
            </a:r>
            <a:r>
              <a:rPr lang="en-US" baseline="30000" dirty="0"/>
              <a:t>th</a:t>
            </a:r>
            <a:r>
              <a:rPr lang="en-US" dirty="0"/>
              <a:t> largest amount. Note that this includes only the amount for males under 18, which were about 40% of VMMC recipients in 2020. This may decline in the future as VMMC for children under 15 is not recommended, except for infant circumcision. </a:t>
            </a:r>
          </a:p>
          <a:p>
            <a:r>
              <a:rPr lang="en-US" dirty="0"/>
              <a:t>For key populations this represents only the amounts for &lt;17 years old, estimated as 7% of the total expenditures.</a:t>
            </a:r>
          </a:p>
          <a:p>
            <a:r>
              <a:rPr lang="en-US" dirty="0"/>
              <a:t>The category ‘Children and Adolescents’ represent additional expenditures not disaggregate by type of intervention. </a:t>
            </a:r>
          </a:p>
          <a:p>
            <a:endParaRPr lang="en-US" dirty="0"/>
          </a:p>
        </p:txBody>
      </p:sp>
      <p:sp>
        <p:nvSpPr>
          <p:cNvPr id="4" name="Slide Number Placeholder 3"/>
          <p:cNvSpPr>
            <a:spLocks noGrp="1"/>
          </p:cNvSpPr>
          <p:nvPr>
            <p:ph type="sldNum" sz="quarter" idx="5"/>
          </p:nvPr>
        </p:nvSpPr>
        <p:spPr/>
        <p:txBody>
          <a:bodyPr/>
          <a:lstStyle/>
          <a:p>
            <a:fld id="{B3FC4483-7CF5-4CF7-BC54-0B04140F1C27}" type="slidenum">
              <a:rPr lang="en-US" smtClean="0"/>
              <a:t>9</a:t>
            </a:fld>
            <a:endParaRPr lang="en-US"/>
          </a:p>
        </p:txBody>
      </p:sp>
    </p:spTree>
    <p:extLst>
      <p:ext uri="{BB962C8B-B14F-4D97-AF65-F5344CB8AC3E}">
        <p14:creationId xmlns:p14="http://schemas.microsoft.com/office/powerpoint/2010/main" val="30135580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1143000"/>
            <a:ext cx="4457700" cy="3086100"/>
          </a:xfrm>
        </p:spPr>
      </p:sp>
      <p:sp>
        <p:nvSpPr>
          <p:cNvPr id="3" name="Notes Placeholder 2"/>
          <p:cNvSpPr>
            <a:spLocks noGrp="1"/>
          </p:cNvSpPr>
          <p:nvPr>
            <p:ph type="body" idx="1"/>
          </p:nvPr>
        </p:nvSpPr>
        <p:spPr/>
        <p:txBody>
          <a:bodyPr/>
          <a:lstStyle/>
          <a:p>
            <a:r>
              <a:rPr lang="en-US" dirty="0"/>
              <a:t>Among reporting countries more than half of all spending for children and adolescents is in 5 countries: Kenya, South Africa, Mexico, Mozambique and Uganda. </a:t>
            </a:r>
          </a:p>
          <a:p>
            <a:endParaRPr lang="en-US" dirty="0"/>
          </a:p>
          <a:p>
            <a:r>
              <a:rPr lang="en-US" dirty="0"/>
              <a:t>As expected, most spending for children occurs in the high burden countries for SSA, however Mexico, Russia, Thailand, India and Haiti are in the top 20.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Mexico the spending is almost all on PMTCT.</a:t>
            </a:r>
          </a:p>
          <a:p>
            <a:r>
              <a:rPr lang="en-US" dirty="0"/>
              <a:t>For Russia most spending in on pediatric treatment and PMTCT.</a:t>
            </a:r>
          </a:p>
          <a:p>
            <a:r>
              <a:rPr lang="en-US" dirty="0"/>
              <a:t>For Thailand two-thirds is for social protection.</a:t>
            </a:r>
          </a:p>
          <a:p>
            <a:r>
              <a:rPr lang="en-US" dirty="0"/>
              <a:t>For India there is no disaggregation of spending for children and adolescents.</a:t>
            </a:r>
          </a:p>
          <a:p>
            <a:endParaRPr lang="en-US" dirty="0"/>
          </a:p>
        </p:txBody>
      </p:sp>
      <p:sp>
        <p:nvSpPr>
          <p:cNvPr id="4" name="Slide Number Placeholder 3"/>
          <p:cNvSpPr>
            <a:spLocks noGrp="1"/>
          </p:cNvSpPr>
          <p:nvPr>
            <p:ph type="sldNum" sz="quarter" idx="5"/>
          </p:nvPr>
        </p:nvSpPr>
        <p:spPr/>
        <p:txBody>
          <a:bodyPr/>
          <a:lstStyle/>
          <a:p>
            <a:fld id="{B3FC4483-7CF5-4CF7-BC54-0B04140F1C27}" type="slidenum">
              <a:rPr lang="en-US" smtClean="0"/>
              <a:t>10</a:t>
            </a:fld>
            <a:endParaRPr lang="en-US"/>
          </a:p>
        </p:txBody>
      </p:sp>
    </p:spTree>
    <p:extLst>
      <p:ext uri="{BB962C8B-B14F-4D97-AF65-F5344CB8AC3E}">
        <p14:creationId xmlns:p14="http://schemas.microsoft.com/office/powerpoint/2010/main" val="40006568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1143000"/>
            <a:ext cx="4457700" cy="3086100"/>
          </a:xfrm>
        </p:spPr>
      </p:sp>
      <p:sp>
        <p:nvSpPr>
          <p:cNvPr id="3" name="Notes Placeholder 2"/>
          <p:cNvSpPr>
            <a:spLocks noGrp="1"/>
          </p:cNvSpPr>
          <p:nvPr>
            <p:ph type="body" idx="1"/>
          </p:nvPr>
        </p:nvSpPr>
        <p:spPr/>
        <p:txBody>
          <a:bodyPr/>
          <a:lstStyle/>
          <a:p>
            <a:r>
              <a:rPr lang="en-US" dirty="0"/>
              <a:t>The pattern of spending varies somewhat by income grouping. The low-income group (26 countries) accounts for 24% of spending. The lower middle income group accounts for 32% with the rest 43% in the upper middle-income group. </a:t>
            </a:r>
          </a:p>
        </p:txBody>
      </p:sp>
      <p:sp>
        <p:nvSpPr>
          <p:cNvPr id="4" name="Slide Number Placeholder 3"/>
          <p:cNvSpPr>
            <a:spLocks noGrp="1"/>
          </p:cNvSpPr>
          <p:nvPr>
            <p:ph type="sldNum" sz="quarter" idx="5"/>
          </p:nvPr>
        </p:nvSpPr>
        <p:spPr/>
        <p:txBody>
          <a:bodyPr/>
          <a:lstStyle/>
          <a:p>
            <a:fld id="{B3FC4483-7CF5-4CF7-BC54-0B04140F1C27}" type="slidenum">
              <a:rPr lang="en-US" smtClean="0"/>
              <a:t>11</a:t>
            </a:fld>
            <a:endParaRPr lang="en-US"/>
          </a:p>
        </p:txBody>
      </p:sp>
    </p:spTree>
    <p:extLst>
      <p:ext uri="{BB962C8B-B14F-4D97-AF65-F5344CB8AC3E}">
        <p14:creationId xmlns:p14="http://schemas.microsoft.com/office/powerpoint/2010/main" val="29613258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1143000"/>
            <a:ext cx="4457700" cy="3086100"/>
          </a:xfrm>
        </p:spPr>
      </p:sp>
      <p:sp>
        <p:nvSpPr>
          <p:cNvPr id="3" name="Notes Placeholder 2"/>
          <p:cNvSpPr>
            <a:spLocks noGrp="1"/>
          </p:cNvSpPr>
          <p:nvPr>
            <p:ph type="body" idx="1"/>
          </p:nvPr>
        </p:nvSpPr>
        <p:spPr/>
        <p:txBody>
          <a:bodyPr/>
          <a:lstStyle/>
          <a:p>
            <a:r>
              <a:rPr lang="en-US" dirty="0"/>
              <a:t>This chart compares current spending with resources need to achieve the UNAIDS global targets. The total gap is about $820 million. </a:t>
            </a:r>
          </a:p>
        </p:txBody>
      </p:sp>
      <p:sp>
        <p:nvSpPr>
          <p:cNvPr id="4" name="Slide Number Placeholder 3"/>
          <p:cNvSpPr>
            <a:spLocks noGrp="1"/>
          </p:cNvSpPr>
          <p:nvPr>
            <p:ph type="sldNum" sz="quarter" idx="5"/>
          </p:nvPr>
        </p:nvSpPr>
        <p:spPr/>
        <p:txBody>
          <a:bodyPr/>
          <a:lstStyle/>
          <a:p>
            <a:fld id="{B3FC4483-7CF5-4CF7-BC54-0B04140F1C27}" type="slidenum">
              <a:rPr lang="en-US" smtClean="0"/>
              <a:t>14</a:t>
            </a:fld>
            <a:endParaRPr lang="en-US"/>
          </a:p>
        </p:txBody>
      </p:sp>
    </p:spTree>
    <p:extLst>
      <p:ext uri="{BB962C8B-B14F-4D97-AF65-F5344CB8AC3E}">
        <p14:creationId xmlns:p14="http://schemas.microsoft.com/office/powerpoint/2010/main" val="2769329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12" indent="0" algn="ctr">
              <a:buNone/>
              <a:defRPr sz="2000"/>
            </a:lvl2pPr>
            <a:lvl3pPr marL="914423" indent="0" algn="ctr">
              <a:buNone/>
              <a:defRPr sz="1800"/>
            </a:lvl3pPr>
            <a:lvl4pPr marL="1371634" indent="0" algn="ctr">
              <a:buNone/>
              <a:defRPr sz="1600"/>
            </a:lvl4pPr>
            <a:lvl5pPr marL="1828846" indent="0" algn="ctr">
              <a:buNone/>
              <a:defRPr sz="1600"/>
            </a:lvl5pPr>
            <a:lvl6pPr marL="2286057" indent="0" algn="ctr">
              <a:buNone/>
              <a:defRPr sz="1600"/>
            </a:lvl6pPr>
            <a:lvl7pPr marL="2743269" indent="0" algn="ctr">
              <a:buNone/>
              <a:defRPr sz="1600"/>
            </a:lvl7pPr>
            <a:lvl8pPr marL="3200480" indent="0" algn="ctr">
              <a:buNone/>
              <a:defRPr sz="1600"/>
            </a:lvl8pPr>
            <a:lvl9pPr marL="3657691"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C9815C0-9D66-4541-8E11-B69383B3C42B}" type="datetime1">
              <a:rPr lang="en-US" smtClean="0"/>
              <a:t>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3D369-8700-4468-8CC4-EE7C53720160}" type="slidenum">
              <a:rPr lang="en-US" smtClean="0"/>
              <a:t>‹#›</a:t>
            </a:fld>
            <a:endParaRPr lang="en-US"/>
          </a:p>
        </p:txBody>
      </p:sp>
    </p:spTree>
    <p:extLst>
      <p:ext uri="{BB962C8B-B14F-4D97-AF65-F5344CB8AC3E}">
        <p14:creationId xmlns:p14="http://schemas.microsoft.com/office/powerpoint/2010/main" val="24830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61128E-712B-4887-8407-3A35F15867CE}" type="datetime1">
              <a:rPr lang="en-US" smtClean="0"/>
              <a:t>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3D369-8700-4468-8CC4-EE7C53720160}" type="slidenum">
              <a:rPr lang="en-US" smtClean="0"/>
              <a:t>‹#›</a:t>
            </a:fld>
            <a:endParaRPr lang="en-US"/>
          </a:p>
        </p:txBody>
      </p:sp>
    </p:spTree>
    <p:extLst>
      <p:ext uri="{BB962C8B-B14F-4D97-AF65-F5344CB8AC3E}">
        <p14:creationId xmlns:p14="http://schemas.microsoft.com/office/powerpoint/2010/main" val="2339387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898F68-DB58-406D-A67A-8F9D04739816}" type="datetime1">
              <a:rPr lang="en-US" smtClean="0"/>
              <a:t>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3D369-8700-4468-8CC4-EE7C53720160}" type="slidenum">
              <a:rPr lang="en-US" smtClean="0"/>
              <a:t>‹#›</a:t>
            </a:fld>
            <a:endParaRPr lang="en-US"/>
          </a:p>
        </p:txBody>
      </p:sp>
    </p:spTree>
    <p:extLst>
      <p:ext uri="{BB962C8B-B14F-4D97-AF65-F5344CB8AC3E}">
        <p14:creationId xmlns:p14="http://schemas.microsoft.com/office/powerpoint/2010/main" val="691536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49338F"/>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buClr>
                <a:srgbClr val="5DAEDF"/>
              </a:buClr>
              <a:defRPr/>
            </a:lvl1pPr>
            <a:lvl2pPr marL="685817" indent="-228606">
              <a:buClr>
                <a:srgbClr val="49338F"/>
              </a:buClr>
              <a:buFont typeface="Wingdings" panose="05000000000000000000" pitchFamily="2" charset="2"/>
              <a:buChar char="§"/>
              <a:defRPr/>
            </a:lvl2pPr>
            <a:lvl3pPr>
              <a:buClr>
                <a:srgbClr val="5DAEDF"/>
              </a:buClr>
              <a:defRPr/>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6A8F8BD-08BB-4A8A-8AA8-0E91AB431CE6}" type="datetime1">
              <a:rPr lang="en-US" smtClean="0"/>
              <a:t>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3D369-8700-4468-8CC4-EE7C53720160}" type="slidenum">
              <a:rPr lang="en-US" smtClean="0"/>
              <a:t>‹#›</a:t>
            </a:fld>
            <a:endParaRPr lang="en-US"/>
          </a:p>
        </p:txBody>
      </p:sp>
    </p:spTree>
    <p:extLst>
      <p:ext uri="{BB962C8B-B14F-4D97-AF65-F5344CB8AC3E}">
        <p14:creationId xmlns:p14="http://schemas.microsoft.com/office/powerpoint/2010/main" val="1374207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80" y="1709742"/>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80" y="4589467"/>
            <a:ext cx="8543925" cy="1500187"/>
          </a:xfrm>
        </p:spPr>
        <p:txBody>
          <a:bodyPr/>
          <a:lstStyle>
            <a:lvl1pPr marL="0" indent="0">
              <a:buNone/>
              <a:defRPr sz="2400">
                <a:solidFill>
                  <a:schemeClr val="tx1"/>
                </a:solidFill>
              </a:defRPr>
            </a:lvl1pPr>
            <a:lvl2pPr marL="457212" indent="0">
              <a:buNone/>
              <a:defRPr sz="2000">
                <a:solidFill>
                  <a:schemeClr val="tx1">
                    <a:tint val="75000"/>
                  </a:schemeClr>
                </a:solidFill>
              </a:defRPr>
            </a:lvl2pPr>
            <a:lvl3pPr marL="914423" indent="0">
              <a:buNone/>
              <a:defRPr sz="1800">
                <a:solidFill>
                  <a:schemeClr val="tx1">
                    <a:tint val="75000"/>
                  </a:schemeClr>
                </a:solidFill>
              </a:defRPr>
            </a:lvl3pPr>
            <a:lvl4pPr marL="1371634"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9" indent="0">
              <a:buNone/>
              <a:defRPr sz="1600">
                <a:solidFill>
                  <a:schemeClr val="tx1">
                    <a:tint val="75000"/>
                  </a:schemeClr>
                </a:solidFill>
              </a:defRPr>
            </a:lvl7pPr>
            <a:lvl8pPr marL="3200480" indent="0">
              <a:buNone/>
              <a:defRPr sz="1600">
                <a:solidFill>
                  <a:schemeClr val="tx1">
                    <a:tint val="75000"/>
                  </a:schemeClr>
                </a:solidFill>
              </a:defRPr>
            </a:lvl8pPr>
            <a:lvl9pPr marL="3657691"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B27DEC-FE6B-4C45-AEFE-23E3916E4A2C}" type="datetime1">
              <a:rPr lang="en-US" smtClean="0"/>
              <a:t>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3D369-8700-4468-8CC4-EE7C53720160}" type="slidenum">
              <a:rPr lang="en-US" smtClean="0"/>
              <a:t>‹#›</a:t>
            </a:fld>
            <a:endParaRPr lang="en-US"/>
          </a:p>
        </p:txBody>
      </p:sp>
    </p:spTree>
    <p:extLst>
      <p:ext uri="{BB962C8B-B14F-4D97-AF65-F5344CB8AC3E}">
        <p14:creationId xmlns:p14="http://schemas.microsoft.com/office/powerpoint/2010/main" val="1632126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F26BF74-6D9E-4704-9FB6-10854F62FD25}" type="datetime1">
              <a:rPr lang="en-US" smtClean="0"/>
              <a:t>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13D369-8700-4468-8CC4-EE7C53720160}" type="slidenum">
              <a:rPr lang="en-US" smtClean="0"/>
              <a:t>‹#›</a:t>
            </a:fld>
            <a:endParaRPr lang="en-US"/>
          </a:p>
        </p:txBody>
      </p:sp>
    </p:spTree>
    <p:extLst>
      <p:ext uri="{BB962C8B-B14F-4D97-AF65-F5344CB8AC3E}">
        <p14:creationId xmlns:p14="http://schemas.microsoft.com/office/powerpoint/2010/main" val="1964613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9" y="365129"/>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30" y="1681163"/>
            <a:ext cx="4190702" cy="823912"/>
          </a:xfrm>
        </p:spPr>
        <p:txBody>
          <a:bodyPr anchor="b"/>
          <a:lstStyle>
            <a:lvl1pPr marL="0" indent="0">
              <a:buNone/>
              <a:defRPr sz="2400" b="1"/>
            </a:lvl1pPr>
            <a:lvl2pPr marL="457212" indent="0">
              <a:buNone/>
              <a:defRPr sz="2000" b="1"/>
            </a:lvl2pPr>
            <a:lvl3pPr marL="914423" indent="0">
              <a:buNone/>
              <a:defRPr sz="1800" b="1"/>
            </a:lvl3pPr>
            <a:lvl4pPr marL="1371634" indent="0">
              <a:buNone/>
              <a:defRPr sz="1600" b="1"/>
            </a:lvl4pPr>
            <a:lvl5pPr marL="1828846" indent="0">
              <a:buNone/>
              <a:defRPr sz="1600" b="1"/>
            </a:lvl5pPr>
            <a:lvl6pPr marL="2286057" indent="0">
              <a:buNone/>
              <a:defRPr sz="1600" b="1"/>
            </a:lvl6pPr>
            <a:lvl7pPr marL="2743269" indent="0">
              <a:buNone/>
              <a:defRPr sz="1600" b="1"/>
            </a:lvl7pPr>
            <a:lvl8pPr marL="3200480" indent="0">
              <a:buNone/>
              <a:defRPr sz="1600" b="1"/>
            </a:lvl8pPr>
            <a:lvl9pPr marL="3657691" indent="0">
              <a:buNone/>
              <a:defRPr sz="1600" b="1"/>
            </a:lvl9pPr>
          </a:lstStyle>
          <a:p>
            <a:pPr lvl="0"/>
            <a:r>
              <a:rPr lang="en-US"/>
              <a:t>Edit Master text styles</a:t>
            </a:r>
          </a:p>
        </p:txBody>
      </p:sp>
      <p:sp>
        <p:nvSpPr>
          <p:cNvPr id="4" name="Content Placeholder 3"/>
          <p:cNvSpPr>
            <a:spLocks noGrp="1"/>
          </p:cNvSpPr>
          <p:nvPr>
            <p:ph sz="half" idx="2"/>
          </p:nvPr>
        </p:nvSpPr>
        <p:spPr>
          <a:xfrm>
            <a:off x="682330"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12" indent="0">
              <a:buNone/>
              <a:defRPr sz="2000" b="1"/>
            </a:lvl2pPr>
            <a:lvl3pPr marL="914423" indent="0">
              <a:buNone/>
              <a:defRPr sz="1800" b="1"/>
            </a:lvl3pPr>
            <a:lvl4pPr marL="1371634" indent="0">
              <a:buNone/>
              <a:defRPr sz="1600" b="1"/>
            </a:lvl4pPr>
            <a:lvl5pPr marL="1828846" indent="0">
              <a:buNone/>
              <a:defRPr sz="1600" b="1"/>
            </a:lvl5pPr>
            <a:lvl6pPr marL="2286057" indent="0">
              <a:buNone/>
              <a:defRPr sz="1600" b="1"/>
            </a:lvl6pPr>
            <a:lvl7pPr marL="2743269" indent="0">
              <a:buNone/>
              <a:defRPr sz="1600" b="1"/>
            </a:lvl7pPr>
            <a:lvl8pPr marL="3200480" indent="0">
              <a:buNone/>
              <a:defRPr sz="1600" b="1"/>
            </a:lvl8pPr>
            <a:lvl9pPr marL="3657691"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6269F49-6F24-41E3-99E1-36D6A62E0123}" type="datetime1">
              <a:rPr lang="en-US" smtClean="0"/>
              <a:t>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13D369-8700-4468-8CC4-EE7C53720160}" type="slidenum">
              <a:rPr lang="en-US" smtClean="0"/>
              <a:t>‹#›</a:t>
            </a:fld>
            <a:endParaRPr lang="en-US"/>
          </a:p>
        </p:txBody>
      </p:sp>
    </p:spTree>
    <p:extLst>
      <p:ext uri="{BB962C8B-B14F-4D97-AF65-F5344CB8AC3E}">
        <p14:creationId xmlns:p14="http://schemas.microsoft.com/office/powerpoint/2010/main" val="1817068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AEA245D-C950-427F-90AD-A5991B6CD881}" type="datetime1">
              <a:rPr lang="en-US" smtClean="0"/>
              <a:t>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13D369-8700-4468-8CC4-EE7C53720160}" type="slidenum">
              <a:rPr lang="en-US" smtClean="0"/>
              <a:t>‹#›</a:t>
            </a:fld>
            <a:endParaRPr lang="en-US"/>
          </a:p>
        </p:txBody>
      </p:sp>
    </p:spTree>
    <p:extLst>
      <p:ext uri="{BB962C8B-B14F-4D97-AF65-F5344CB8AC3E}">
        <p14:creationId xmlns:p14="http://schemas.microsoft.com/office/powerpoint/2010/main" val="2715808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502B6E-3404-4F23-A953-FDF3AA194680}" type="datetime1">
              <a:rPr lang="en-US" smtClean="0"/>
              <a:t>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13D369-8700-4468-8CC4-EE7C53720160}" type="slidenum">
              <a:rPr lang="en-US" smtClean="0"/>
              <a:t>‹#›</a:t>
            </a:fld>
            <a:endParaRPr lang="en-US"/>
          </a:p>
        </p:txBody>
      </p:sp>
    </p:spTree>
    <p:extLst>
      <p:ext uri="{BB962C8B-B14F-4D97-AF65-F5344CB8AC3E}">
        <p14:creationId xmlns:p14="http://schemas.microsoft.com/office/powerpoint/2010/main" val="3872164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9"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1" y="987429"/>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9" y="2057400"/>
            <a:ext cx="3194943" cy="3811588"/>
          </a:xfrm>
        </p:spPr>
        <p:txBody>
          <a:bodyPr/>
          <a:lstStyle>
            <a:lvl1pPr marL="0" indent="0">
              <a:buNone/>
              <a:defRPr sz="1600"/>
            </a:lvl1pPr>
            <a:lvl2pPr marL="457212" indent="0">
              <a:buNone/>
              <a:defRPr sz="1400"/>
            </a:lvl2pPr>
            <a:lvl3pPr marL="914423" indent="0">
              <a:buNone/>
              <a:defRPr sz="1200"/>
            </a:lvl3pPr>
            <a:lvl4pPr marL="1371634" indent="0">
              <a:buNone/>
              <a:defRPr sz="1000"/>
            </a:lvl4pPr>
            <a:lvl5pPr marL="1828846" indent="0">
              <a:buNone/>
              <a:defRPr sz="1000"/>
            </a:lvl5pPr>
            <a:lvl6pPr marL="2286057" indent="0">
              <a:buNone/>
              <a:defRPr sz="1000"/>
            </a:lvl6pPr>
            <a:lvl7pPr marL="2743269" indent="0">
              <a:buNone/>
              <a:defRPr sz="1000"/>
            </a:lvl7pPr>
            <a:lvl8pPr marL="3200480" indent="0">
              <a:buNone/>
              <a:defRPr sz="1000"/>
            </a:lvl8pPr>
            <a:lvl9pPr marL="3657691"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07DB540-1546-4174-8277-76BD957A9002}" type="datetime1">
              <a:rPr lang="en-US" smtClean="0"/>
              <a:t>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13D369-8700-4468-8CC4-EE7C53720160}" type="slidenum">
              <a:rPr lang="en-US" smtClean="0"/>
              <a:t>‹#›</a:t>
            </a:fld>
            <a:endParaRPr lang="en-US"/>
          </a:p>
        </p:txBody>
      </p:sp>
    </p:spTree>
    <p:extLst>
      <p:ext uri="{BB962C8B-B14F-4D97-AF65-F5344CB8AC3E}">
        <p14:creationId xmlns:p14="http://schemas.microsoft.com/office/powerpoint/2010/main" val="660222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9"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1" y="987429"/>
            <a:ext cx="5014913" cy="4873625"/>
          </a:xfrm>
        </p:spPr>
        <p:txBody>
          <a:bodyPr anchor="t"/>
          <a:lstStyle>
            <a:lvl1pPr marL="0" indent="0">
              <a:buNone/>
              <a:defRPr sz="3200"/>
            </a:lvl1pPr>
            <a:lvl2pPr marL="457212" indent="0">
              <a:buNone/>
              <a:defRPr sz="2800"/>
            </a:lvl2pPr>
            <a:lvl3pPr marL="914423" indent="0">
              <a:buNone/>
              <a:defRPr sz="2400"/>
            </a:lvl3pPr>
            <a:lvl4pPr marL="1371634" indent="0">
              <a:buNone/>
              <a:defRPr sz="2000"/>
            </a:lvl4pPr>
            <a:lvl5pPr marL="1828846" indent="0">
              <a:buNone/>
              <a:defRPr sz="2000"/>
            </a:lvl5pPr>
            <a:lvl6pPr marL="2286057" indent="0">
              <a:buNone/>
              <a:defRPr sz="2000"/>
            </a:lvl6pPr>
            <a:lvl7pPr marL="2743269" indent="0">
              <a:buNone/>
              <a:defRPr sz="2000"/>
            </a:lvl7pPr>
            <a:lvl8pPr marL="3200480" indent="0">
              <a:buNone/>
              <a:defRPr sz="2000"/>
            </a:lvl8pPr>
            <a:lvl9pPr marL="3657691"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9" y="2057400"/>
            <a:ext cx="3194943" cy="3811588"/>
          </a:xfrm>
        </p:spPr>
        <p:txBody>
          <a:bodyPr/>
          <a:lstStyle>
            <a:lvl1pPr marL="0" indent="0">
              <a:buNone/>
              <a:defRPr sz="1600"/>
            </a:lvl1pPr>
            <a:lvl2pPr marL="457212" indent="0">
              <a:buNone/>
              <a:defRPr sz="1400"/>
            </a:lvl2pPr>
            <a:lvl3pPr marL="914423" indent="0">
              <a:buNone/>
              <a:defRPr sz="1200"/>
            </a:lvl3pPr>
            <a:lvl4pPr marL="1371634" indent="0">
              <a:buNone/>
              <a:defRPr sz="1000"/>
            </a:lvl4pPr>
            <a:lvl5pPr marL="1828846" indent="0">
              <a:buNone/>
              <a:defRPr sz="1000"/>
            </a:lvl5pPr>
            <a:lvl6pPr marL="2286057" indent="0">
              <a:buNone/>
              <a:defRPr sz="1000"/>
            </a:lvl6pPr>
            <a:lvl7pPr marL="2743269" indent="0">
              <a:buNone/>
              <a:defRPr sz="1000"/>
            </a:lvl7pPr>
            <a:lvl8pPr marL="3200480" indent="0">
              <a:buNone/>
              <a:defRPr sz="1000"/>
            </a:lvl8pPr>
            <a:lvl9pPr marL="3657691"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97A57B1-A5D9-45E6-A279-9AEA52C5FC22}" type="datetime1">
              <a:rPr lang="en-US" smtClean="0"/>
              <a:t>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13D369-8700-4468-8CC4-EE7C53720160}" type="slidenum">
              <a:rPr lang="en-US" smtClean="0"/>
              <a:t>‹#›</a:t>
            </a:fld>
            <a:endParaRPr lang="en-US"/>
          </a:p>
        </p:txBody>
      </p:sp>
    </p:spTree>
    <p:extLst>
      <p:ext uri="{BB962C8B-B14F-4D97-AF65-F5344CB8AC3E}">
        <p14:creationId xmlns:p14="http://schemas.microsoft.com/office/powerpoint/2010/main" val="1780315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9"/>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4"/>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D45AFB-5F80-4C18-8A26-A6AD51EE6895}" type="datetime1">
              <a:rPr lang="en-US" smtClean="0"/>
              <a:t>2/20/23</a:t>
            </a:fld>
            <a:endParaRPr lang="en-US"/>
          </a:p>
        </p:txBody>
      </p:sp>
      <p:sp>
        <p:nvSpPr>
          <p:cNvPr id="5" name="Footer Placeholder 4"/>
          <p:cNvSpPr>
            <a:spLocks noGrp="1"/>
          </p:cNvSpPr>
          <p:nvPr>
            <p:ph type="ftr" sz="quarter" idx="3"/>
          </p:nvPr>
        </p:nvSpPr>
        <p:spPr>
          <a:xfrm>
            <a:off x="3281363" y="6356354"/>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4"/>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13D369-8700-4468-8CC4-EE7C53720160}" type="slidenum">
              <a:rPr lang="en-US" smtClean="0"/>
              <a:t>‹#›</a:t>
            </a:fld>
            <a:endParaRPr lang="en-US"/>
          </a:p>
        </p:txBody>
      </p:sp>
    </p:spTree>
    <p:extLst>
      <p:ext uri="{BB962C8B-B14F-4D97-AF65-F5344CB8AC3E}">
        <p14:creationId xmlns:p14="http://schemas.microsoft.com/office/powerpoint/2010/main" val="14585605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23" rtl="0" eaLnBrk="1" latinLnBrk="0" hangingPunct="1">
        <a:lnSpc>
          <a:spcPct val="90000"/>
        </a:lnSpc>
        <a:spcBef>
          <a:spcPct val="0"/>
        </a:spcBef>
        <a:buNone/>
        <a:defRPr sz="4401" kern="1200">
          <a:solidFill>
            <a:schemeClr val="tx1"/>
          </a:solidFill>
          <a:latin typeface="+mj-lt"/>
          <a:ea typeface="+mj-ea"/>
          <a:cs typeface="+mj-cs"/>
        </a:defRPr>
      </a:lvl1pPr>
    </p:titleStyle>
    <p:bodyStyle>
      <a:lvl1pPr marL="228606" indent="-228606" algn="l" defTabSz="914423"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17" indent="-228606" algn="l" defTabSz="914423"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28" indent="-228606" algn="l" defTabSz="914423"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40"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52"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63"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74"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86"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97" indent="-228606" algn="l" defTabSz="914423"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23" rtl="0" eaLnBrk="1" latinLnBrk="0" hangingPunct="1">
        <a:defRPr sz="1800" kern="1200">
          <a:solidFill>
            <a:schemeClr val="tx1"/>
          </a:solidFill>
          <a:latin typeface="+mn-lt"/>
          <a:ea typeface="+mn-ea"/>
          <a:cs typeface="+mn-cs"/>
        </a:defRPr>
      </a:lvl1pPr>
      <a:lvl2pPr marL="457212" algn="l" defTabSz="914423" rtl="0" eaLnBrk="1" latinLnBrk="0" hangingPunct="1">
        <a:defRPr sz="1800" kern="1200">
          <a:solidFill>
            <a:schemeClr val="tx1"/>
          </a:solidFill>
          <a:latin typeface="+mn-lt"/>
          <a:ea typeface="+mn-ea"/>
          <a:cs typeface="+mn-cs"/>
        </a:defRPr>
      </a:lvl2pPr>
      <a:lvl3pPr marL="914423" algn="l" defTabSz="914423" rtl="0" eaLnBrk="1" latinLnBrk="0" hangingPunct="1">
        <a:defRPr sz="1800" kern="1200">
          <a:solidFill>
            <a:schemeClr val="tx1"/>
          </a:solidFill>
          <a:latin typeface="+mn-lt"/>
          <a:ea typeface="+mn-ea"/>
          <a:cs typeface="+mn-cs"/>
        </a:defRPr>
      </a:lvl3pPr>
      <a:lvl4pPr marL="1371634" algn="l" defTabSz="914423" rtl="0" eaLnBrk="1" latinLnBrk="0" hangingPunct="1">
        <a:defRPr sz="1800" kern="1200">
          <a:solidFill>
            <a:schemeClr val="tx1"/>
          </a:solidFill>
          <a:latin typeface="+mn-lt"/>
          <a:ea typeface="+mn-ea"/>
          <a:cs typeface="+mn-cs"/>
        </a:defRPr>
      </a:lvl4pPr>
      <a:lvl5pPr marL="1828846" algn="l" defTabSz="914423" rtl="0" eaLnBrk="1" latinLnBrk="0" hangingPunct="1">
        <a:defRPr sz="1800" kern="1200">
          <a:solidFill>
            <a:schemeClr val="tx1"/>
          </a:solidFill>
          <a:latin typeface="+mn-lt"/>
          <a:ea typeface="+mn-ea"/>
          <a:cs typeface="+mn-cs"/>
        </a:defRPr>
      </a:lvl5pPr>
      <a:lvl6pPr marL="2286057" algn="l" defTabSz="914423" rtl="0" eaLnBrk="1" latinLnBrk="0" hangingPunct="1">
        <a:defRPr sz="1800" kern="1200">
          <a:solidFill>
            <a:schemeClr val="tx1"/>
          </a:solidFill>
          <a:latin typeface="+mn-lt"/>
          <a:ea typeface="+mn-ea"/>
          <a:cs typeface="+mn-cs"/>
        </a:defRPr>
      </a:lvl6pPr>
      <a:lvl7pPr marL="2743269" algn="l" defTabSz="914423" rtl="0" eaLnBrk="1" latinLnBrk="0" hangingPunct="1">
        <a:defRPr sz="1800" kern="1200">
          <a:solidFill>
            <a:schemeClr val="tx1"/>
          </a:solidFill>
          <a:latin typeface="+mn-lt"/>
          <a:ea typeface="+mn-ea"/>
          <a:cs typeface="+mn-cs"/>
        </a:defRPr>
      </a:lvl7pPr>
      <a:lvl8pPr marL="3200480" algn="l" defTabSz="914423" rtl="0" eaLnBrk="1" latinLnBrk="0" hangingPunct="1">
        <a:defRPr sz="1800" kern="1200">
          <a:solidFill>
            <a:schemeClr val="tx1"/>
          </a:solidFill>
          <a:latin typeface="+mn-lt"/>
          <a:ea typeface="+mn-ea"/>
          <a:cs typeface="+mn-cs"/>
        </a:defRPr>
      </a:lvl8pPr>
      <a:lvl9pPr marL="3657691" algn="l" defTabSz="91442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data.pepfar.gov/library"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6071C-6CFA-48C5-974E-94217AA79DC1}"/>
              </a:ext>
            </a:extLst>
          </p:cNvPr>
          <p:cNvSpPr>
            <a:spLocks noGrp="1"/>
          </p:cNvSpPr>
          <p:nvPr>
            <p:ph type="ctrTitle"/>
          </p:nvPr>
        </p:nvSpPr>
        <p:spPr>
          <a:xfrm>
            <a:off x="283336" y="1600201"/>
            <a:ext cx="9272789" cy="2387600"/>
          </a:xfrm>
        </p:spPr>
        <p:txBody>
          <a:bodyPr>
            <a:noAutofit/>
          </a:bodyPr>
          <a:lstStyle/>
          <a:p>
            <a:r>
              <a:rPr lang="en-CA" sz="4401" b="1" dirty="0">
                <a:solidFill>
                  <a:srgbClr val="49338F"/>
                </a:solidFill>
                <a:latin typeface="+mn-lt"/>
              </a:rPr>
              <a:t>Expenditures and Resource Needs to Support Children and Adolescents Affected by HIV and AIDS</a:t>
            </a:r>
            <a:endParaRPr lang="en-US" sz="4401" b="1" dirty="0">
              <a:solidFill>
                <a:srgbClr val="49338F"/>
              </a:solidFill>
              <a:latin typeface="+mn-lt"/>
            </a:endParaRPr>
          </a:p>
        </p:txBody>
      </p:sp>
      <p:sp>
        <p:nvSpPr>
          <p:cNvPr id="3" name="Subtitle 2">
            <a:extLst>
              <a:ext uri="{FF2B5EF4-FFF2-40B4-BE49-F238E27FC236}">
                <a16:creationId xmlns:a16="http://schemas.microsoft.com/office/drawing/2014/main" id="{9D3F90A7-CDD9-4C9A-9C9F-342EBDFA09C7}"/>
              </a:ext>
            </a:extLst>
          </p:cNvPr>
          <p:cNvSpPr>
            <a:spLocks noGrp="1"/>
          </p:cNvSpPr>
          <p:nvPr>
            <p:ph type="subTitle" idx="1"/>
          </p:nvPr>
        </p:nvSpPr>
        <p:spPr>
          <a:xfrm>
            <a:off x="1238250" y="5471393"/>
            <a:ext cx="7429500" cy="638265"/>
          </a:xfrm>
        </p:spPr>
        <p:txBody>
          <a:bodyPr>
            <a:normAutofit/>
          </a:bodyPr>
          <a:lstStyle/>
          <a:p>
            <a:r>
              <a:rPr lang="en-US" dirty="0"/>
              <a:t>22 February 2023</a:t>
            </a:r>
          </a:p>
        </p:txBody>
      </p:sp>
      <p:pic>
        <p:nvPicPr>
          <p:cNvPr id="4" name="Picture 3">
            <a:extLst>
              <a:ext uri="{FF2B5EF4-FFF2-40B4-BE49-F238E27FC236}">
                <a16:creationId xmlns:a16="http://schemas.microsoft.com/office/drawing/2014/main" id="{A8D430C3-B66D-4672-9A40-8F80A7CE4D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1113" y="6060013"/>
            <a:ext cx="1614713" cy="638264"/>
          </a:xfrm>
          <a:prstGeom prst="rect">
            <a:avLst/>
          </a:prstGeom>
        </p:spPr>
      </p:pic>
      <p:sp>
        <p:nvSpPr>
          <p:cNvPr id="5" name="TextBox 4">
            <a:extLst>
              <a:ext uri="{FF2B5EF4-FFF2-40B4-BE49-F238E27FC236}">
                <a16:creationId xmlns:a16="http://schemas.microsoft.com/office/drawing/2014/main" id="{F9E53B6C-F9AD-397D-BC0E-9C6D36CED668}"/>
              </a:ext>
            </a:extLst>
          </p:cNvPr>
          <p:cNvSpPr txBox="1"/>
          <p:nvPr/>
        </p:nvSpPr>
        <p:spPr>
          <a:xfrm>
            <a:off x="2184797" y="4316022"/>
            <a:ext cx="5976316" cy="707886"/>
          </a:xfrm>
          <a:prstGeom prst="rect">
            <a:avLst/>
          </a:prstGeom>
          <a:noFill/>
        </p:spPr>
        <p:txBody>
          <a:bodyPr wrap="none" rtlCol="0">
            <a:spAutoFit/>
          </a:bodyPr>
          <a:lstStyle/>
          <a:p>
            <a:pPr algn="ctr"/>
            <a:r>
              <a:rPr lang="en-US" sz="4000" b="1" i="1" dirty="0">
                <a:solidFill>
                  <a:srgbClr val="327BB6"/>
                </a:solidFill>
              </a:rPr>
              <a:t>John Stover, Peter Stegman</a:t>
            </a:r>
          </a:p>
        </p:txBody>
      </p:sp>
    </p:spTree>
    <p:extLst>
      <p:ext uri="{BB962C8B-B14F-4D97-AF65-F5344CB8AC3E}">
        <p14:creationId xmlns:p14="http://schemas.microsoft.com/office/powerpoint/2010/main" val="4218238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B1396-46F8-D3C2-ACB8-A32C84680727}"/>
              </a:ext>
            </a:extLst>
          </p:cNvPr>
          <p:cNvSpPr>
            <a:spLocks noGrp="1"/>
          </p:cNvSpPr>
          <p:nvPr>
            <p:ph type="title"/>
          </p:nvPr>
        </p:nvSpPr>
        <p:spPr/>
        <p:txBody>
          <a:bodyPr/>
          <a:lstStyle/>
          <a:p>
            <a:r>
              <a:rPr lang="en-US" dirty="0"/>
              <a:t>Distribution of Spending by Country</a:t>
            </a:r>
          </a:p>
        </p:txBody>
      </p:sp>
      <p:graphicFrame>
        <p:nvGraphicFramePr>
          <p:cNvPr id="7" name="Content Placeholder 6">
            <a:extLst>
              <a:ext uri="{FF2B5EF4-FFF2-40B4-BE49-F238E27FC236}">
                <a16:creationId xmlns:a16="http://schemas.microsoft.com/office/drawing/2014/main" id="{1A00F8E4-2582-8360-154A-9FAEF9812331}"/>
              </a:ext>
            </a:extLst>
          </p:cNvPr>
          <p:cNvGraphicFramePr>
            <a:graphicFrameLocks noGrp="1"/>
          </p:cNvGraphicFramePr>
          <p:nvPr>
            <p:ph idx="1"/>
            <p:extLst>
              <p:ext uri="{D42A27DB-BD31-4B8C-83A1-F6EECF244321}">
                <p14:modId xmlns:p14="http://schemas.microsoft.com/office/powerpoint/2010/main" val="8727297"/>
              </p:ext>
            </p:extLst>
          </p:nvPr>
        </p:nvGraphicFramePr>
        <p:xfrm>
          <a:off x="681038" y="1352282"/>
          <a:ext cx="8543925" cy="5004069"/>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98492093-A68E-8758-4A6B-4A2720A22A37}"/>
              </a:ext>
            </a:extLst>
          </p:cNvPr>
          <p:cNvSpPr txBox="1"/>
          <p:nvPr/>
        </p:nvSpPr>
        <p:spPr>
          <a:xfrm>
            <a:off x="578734" y="6356351"/>
            <a:ext cx="8148577" cy="369332"/>
          </a:xfrm>
          <a:prstGeom prst="rect">
            <a:avLst/>
          </a:prstGeom>
          <a:noFill/>
        </p:spPr>
        <p:txBody>
          <a:bodyPr wrap="square" rtlCol="0">
            <a:spAutoFit/>
          </a:bodyPr>
          <a:lstStyle/>
          <a:p>
            <a:r>
              <a:rPr lang="en-US" dirty="0"/>
              <a:t>Source: UNAIDS GARPR16-GAM2021Oct2021</a:t>
            </a:r>
          </a:p>
        </p:txBody>
      </p:sp>
    </p:spTree>
    <p:extLst>
      <p:ext uri="{BB962C8B-B14F-4D97-AF65-F5344CB8AC3E}">
        <p14:creationId xmlns:p14="http://schemas.microsoft.com/office/powerpoint/2010/main" val="1008348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2C0A4-D77E-2BF8-00C7-8A37B401D53F}"/>
              </a:ext>
            </a:extLst>
          </p:cNvPr>
          <p:cNvSpPr>
            <a:spLocks noGrp="1"/>
          </p:cNvSpPr>
          <p:nvPr>
            <p:ph type="title"/>
          </p:nvPr>
        </p:nvSpPr>
        <p:spPr>
          <a:xfrm>
            <a:off x="422032" y="365128"/>
            <a:ext cx="8802932" cy="1041642"/>
          </a:xfrm>
        </p:spPr>
        <p:txBody>
          <a:bodyPr>
            <a:normAutofit/>
          </a:bodyPr>
          <a:lstStyle/>
          <a:p>
            <a:r>
              <a:rPr lang="en-US" sz="3600" dirty="0"/>
              <a:t>Distribution of Spending by Income Group</a:t>
            </a:r>
          </a:p>
        </p:txBody>
      </p:sp>
      <p:graphicFrame>
        <p:nvGraphicFramePr>
          <p:cNvPr id="7" name="Content Placeholder 6">
            <a:extLst>
              <a:ext uri="{FF2B5EF4-FFF2-40B4-BE49-F238E27FC236}">
                <a16:creationId xmlns:a16="http://schemas.microsoft.com/office/drawing/2014/main" id="{C9B8966F-E516-42F5-6450-B2480ED55BC7}"/>
              </a:ext>
            </a:extLst>
          </p:cNvPr>
          <p:cNvGraphicFramePr>
            <a:graphicFrameLocks noGrp="1"/>
          </p:cNvGraphicFramePr>
          <p:nvPr>
            <p:ph idx="1"/>
            <p:extLst>
              <p:ext uri="{D42A27DB-BD31-4B8C-83A1-F6EECF244321}">
                <p14:modId xmlns:p14="http://schemas.microsoft.com/office/powerpoint/2010/main" val="3289119406"/>
              </p:ext>
            </p:extLst>
          </p:nvPr>
        </p:nvGraphicFramePr>
        <p:xfrm>
          <a:off x="681038" y="1406771"/>
          <a:ext cx="8543925" cy="4770193"/>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a:extLst>
              <a:ext uri="{FF2B5EF4-FFF2-40B4-BE49-F238E27FC236}">
                <a16:creationId xmlns:a16="http://schemas.microsoft.com/office/drawing/2014/main" id="{354187D6-F275-A865-9287-22A03708A26D}"/>
              </a:ext>
            </a:extLst>
          </p:cNvPr>
          <p:cNvSpPr>
            <a:spLocks noGrp="1"/>
          </p:cNvSpPr>
          <p:nvPr>
            <p:ph type="sldNum" sz="quarter" idx="12"/>
          </p:nvPr>
        </p:nvSpPr>
        <p:spPr/>
        <p:txBody>
          <a:bodyPr/>
          <a:lstStyle/>
          <a:p>
            <a:fld id="{CF13D369-8700-4468-8CC4-EE7C53720160}" type="slidenum">
              <a:rPr lang="en-US" smtClean="0"/>
              <a:t>11</a:t>
            </a:fld>
            <a:endParaRPr lang="en-US"/>
          </a:p>
        </p:txBody>
      </p:sp>
    </p:spTree>
    <p:extLst>
      <p:ext uri="{BB962C8B-B14F-4D97-AF65-F5344CB8AC3E}">
        <p14:creationId xmlns:p14="http://schemas.microsoft.com/office/powerpoint/2010/main" val="114835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5FB946D7-1CA4-446E-8795-007CACFDE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906000" cy="6861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192416F2-BC84-4D7C-80C6-6296C10C3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646212" y="981075"/>
            <a:ext cx="8613576" cy="4552949"/>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Title 6">
            <a:extLst>
              <a:ext uri="{FF2B5EF4-FFF2-40B4-BE49-F238E27FC236}">
                <a16:creationId xmlns:a16="http://schemas.microsoft.com/office/drawing/2014/main" id="{090B17E7-F66F-694E-8EA2-A69AC2AE4FE3}"/>
              </a:ext>
            </a:extLst>
          </p:cNvPr>
          <p:cNvSpPr>
            <a:spLocks noGrp="1"/>
          </p:cNvSpPr>
          <p:nvPr>
            <p:ph type="title"/>
          </p:nvPr>
        </p:nvSpPr>
        <p:spPr>
          <a:xfrm>
            <a:off x="1248891" y="1428750"/>
            <a:ext cx="7408218" cy="2105026"/>
          </a:xfrm>
        </p:spPr>
        <p:txBody>
          <a:bodyPr vert="horz" lIns="91440" tIns="45720" rIns="91440" bIns="45720" rtlCol="0" anchor="b">
            <a:normAutofit/>
          </a:bodyPr>
          <a:lstStyle/>
          <a:p>
            <a:pPr algn="ctr" defTabSz="914400"/>
            <a:r>
              <a:rPr lang="en-US" b="1" kern="1200">
                <a:solidFill>
                  <a:schemeClr val="tx1"/>
                </a:solidFill>
                <a:latin typeface="+mj-lt"/>
                <a:ea typeface="+mj-ea"/>
                <a:cs typeface="+mj-cs"/>
              </a:rPr>
              <a:t>How much funding is needed?</a:t>
            </a:r>
          </a:p>
        </p:txBody>
      </p:sp>
      <p:sp>
        <p:nvSpPr>
          <p:cNvPr id="8" name="Text Placeholder 7">
            <a:extLst>
              <a:ext uri="{FF2B5EF4-FFF2-40B4-BE49-F238E27FC236}">
                <a16:creationId xmlns:a16="http://schemas.microsoft.com/office/drawing/2014/main" id="{E0214946-DD94-D8A5-266C-A1C05AA77A0E}"/>
              </a:ext>
            </a:extLst>
          </p:cNvPr>
          <p:cNvSpPr>
            <a:spLocks noGrp="1"/>
          </p:cNvSpPr>
          <p:nvPr>
            <p:ph type="body" idx="1"/>
          </p:nvPr>
        </p:nvSpPr>
        <p:spPr>
          <a:xfrm>
            <a:off x="1248891" y="3960557"/>
            <a:ext cx="7408218" cy="1097215"/>
          </a:xfrm>
        </p:spPr>
        <p:txBody>
          <a:bodyPr vert="horz" lIns="91440" tIns="45720" rIns="91440" bIns="45720" rtlCol="0">
            <a:normAutofit/>
          </a:bodyPr>
          <a:lstStyle/>
          <a:p>
            <a:pPr algn="ctr" defTabSz="914400"/>
            <a:endParaRPr lang="en-US" sz="2400" kern="1200">
              <a:solidFill>
                <a:schemeClr val="tx1"/>
              </a:solidFill>
              <a:latin typeface="+mn-lt"/>
              <a:ea typeface="+mn-ea"/>
              <a:cs typeface="+mn-cs"/>
            </a:endParaRPr>
          </a:p>
        </p:txBody>
      </p:sp>
      <p:cxnSp>
        <p:nvCxnSpPr>
          <p:cNvPr id="17" name="Straight Connector 16">
            <a:extLst>
              <a:ext uri="{FF2B5EF4-FFF2-40B4-BE49-F238E27FC236}">
                <a16:creationId xmlns:a16="http://schemas.microsoft.com/office/drawing/2014/main" id="{2330623A-AB89-4E04-AC9A-2BAFBF85AE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724150" y="3771366"/>
            <a:ext cx="4457700"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5F384608-7312-5829-264D-07398268757F}"/>
              </a:ext>
            </a:extLst>
          </p:cNvPr>
          <p:cNvSpPr>
            <a:spLocks noGrp="1"/>
          </p:cNvSpPr>
          <p:nvPr>
            <p:ph type="sldNum" sz="quarter" idx="12"/>
          </p:nvPr>
        </p:nvSpPr>
        <p:spPr>
          <a:xfrm>
            <a:off x="6996112" y="6159710"/>
            <a:ext cx="2228850" cy="365125"/>
          </a:xfrm>
        </p:spPr>
        <p:txBody>
          <a:bodyPr vert="horz" lIns="91440" tIns="45720" rIns="91440" bIns="45720" rtlCol="0" anchor="ctr">
            <a:normAutofit/>
          </a:bodyPr>
          <a:lstStyle/>
          <a:p>
            <a:pPr defTabSz="914400">
              <a:spcAft>
                <a:spcPts val="600"/>
              </a:spcAft>
            </a:pPr>
            <a:fld id="{CF13D369-8700-4468-8CC4-EE7C53720160}" type="slidenum">
              <a:rPr lang="en-US" sz="1100">
                <a:solidFill>
                  <a:schemeClr val="bg1"/>
                </a:solidFill>
              </a:rPr>
              <a:pPr defTabSz="914400">
                <a:spcAft>
                  <a:spcPts val="600"/>
                </a:spcAft>
              </a:pPr>
              <a:t>12</a:t>
            </a:fld>
            <a:endParaRPr lang="en-US" sz="1100">
              <a:solidFill>
                <a:schemeClr val="bg1"/>
              </a:solidFill>
            </a:endParaRPr>
          </a:p>
        </p:txBody>
      </p:sp>
    </p:spTree>
    <p:extLst>
      <p:ext uri="{BB962C8B-B14F-4D97-AF65-F5344CB8AC3E}">
        <p14:creationId xmlns:p14="http://schemas.microsoft.com/office/powerpoint/2010/main" val="12921208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B00F9-EC58-4DDC-CD1D-3B01AD151301}"/>
              </a:ext>
            </a:extLst>
          </p:cNvPr>
          <p:cNvSpPr>
            <a:spLocks noGrp="1"/>
          </p:cNvSpPr>
          <p:nvPr>
            <p:ph type="title"/>
          </p:nvPr>
        </p:nvSpPr>
        <p:spPr/>
        <p:txBody>
          <a:bodyPr/>
          <a:lstStyle/>
          <a:p>
            <a:r>
              <a:rPr lang="en-US" dirty="0"/>
              <a:t>Estimated Resource Needs</a:t>
            </a:r>
          </a:p>
        </p:txBody>
      </p:sp>
      <p:sp>
        <p:nvSpPr>
          <p:cNvPr id="3" name="Content Placeholder 2">
            <a:extLst>
              <a:ext uri="{FF2B5EF4-FFF2-40B4-BE49-F238E27FC236}">
                <a16:creationId xmlns:a16="http://schemas.microsoft.com/office/drawing/2014/main" id="{5AFCB2E5-9FA1-DB0A-BC15-611794140771}"/>
              </a:ext>
            </a:extLst>
          </p:cNvPr>
          <p:cNvSpPr>
            <a:spLocks noGrp="1"/>
          </p:cNvSpPr>
          <p:nvPr>
            <p:ph idx="1"/>
          </p:nvPr>
        </p:nvSpPr>
        <p:spPr>
          <a:xfrm>
            <a:off x="681039" y="1825625"/>
            <a:ext cx="4708380" cy="4351338"/>
          </a:xfrm>
        </p:spPr>
        <p:txBody>
          <a:bodyPr/>
          <a:lstStyle/>
          <a:p>
            <a:r>
              <a:rPr lang="en-US" dirty="0"/>
              <a:t>UNAIDS Global AIDS Strategy 2021-2026</a:t>
            </a:r>
          </a:p>
          <a:p>
            <a:r>
              <a:rPr lang="en-US" dirty="0"/>
              <a:t>Establishes targets for 2025 and 2030 for all LMIC by service</a:t>
            </a:r>
          </a:p>
          <a:p>
            <a:r>
              <a:rPr lang="en-US" dirty="0"/>
              <a:t>Resources needed = </a:t>
            </a:r>
          </a:p>
          <a:p>
            <a:pPr lvl="1"/>
            <a:r>
              <a:rPr lang="en-US" dirty="0"/>
              <a:t>People in need of service</a:t>
            </a:r>
          </a:p>
          <a:p>
            <a:pPr lvl="1"/>
            <a:r>
              <a:rPr lang="en-US" dirty="0"/>
              <a:t>x Coverage</a:t>
            </a:r>
          </a:p>
          <a:p>
            <a:pPr lvl="1"/>
            <a:r>
              <a:rPr lang="en-US" dirty="0"/>
              <a:t>x Unit cost</a:t>
            </a:r>
          </a:p>
        </p:txBody>
      </p:sp>
      <p:sp>
        <p:nvSpPr>
          <p:cNvPr id="4" name="Slide Number Placeholder 3">
            <a:extLst>
              <a:ext uri="{FF2B5EF4-FFF2-40B4-BE49-F238E27FC236}">
                <a16:creationId xmlns:a16="http://schemas.microsoft.com/office/drawing/2014/main" id="{2C26B089-2C8B-624A-8DA9-2D4A208287BB}"/>
              </a:ext>
            </a:extLst>
          </p:cNvPr>
          <p:cNvSpPr>
            <a:spLocks noGrp="1"/>
          </p:cNvSpPr>
          <p:nvPr>
            <p:ph type="sldNum" sz="quarter" idx="12"/>
          </p:nvPr>
        </p:nvSpPr>
        <p:spPr/>
        <p:txBody>
          <a:bodyPr/>
          <a:lstStyle/>
          <a:p>
            <a:fld id="{CF13D369-8700-4468-8CC4-EE7C53720160}" type="slidenum">
              <a:rPr lang="en-US" smtClean="0"/>
              <a:t>13</a:t>
            </a:fld>
            <a:endParaRPr lang="en-US"/>
          </a:p>
        </p:txBody>
      </p:sp>
      <p:pic>
        <p:nvPicPr>
          <p:cNvPr id="6" name="Picture 5">
            <a:extLst>
              <a:ext uri="{FF2B5EF4-FFF2-40B4-BE49-F238E27FC236}">
                <a16:creationId xmlns:a16="http://schemas.microsoft.com/office/drawing/2014/main" id="{D33BA183-367F-1675-4869-6C5A3C168321}"/>
              </a:ext>
            </a:extLst>
          </p:cNvPr>
          <p:cNvPicPr>
            <a:picLocks noChangeAspect="1"/>
          </p:cNvPicPr>
          <p:nvPr/>
        </p:nvPicPr>
        <p:blipFill>
          <a:blip r:embed="rId2"/>
          <a:stretch>
            <a:fillRect/>
          </a:stretch>
        </p:blipFill>
        <p:spPr>
          <a:xfrm>
            <a:off x="6150319" y="1524000"/>
            <a:ext cx="3755681" cy="5278582"/>
          </a:xfrm>
          <a:prstGeom prst="rect">
            <a:avLst/>
          </a:prstGeom>
        </p:spPr>
      </p:pic>
    </p:spTree>
    <p:extLst>
      <p:ext uri="{BB962C8B-B14F-4D97-AF65-F5344CB8AC3E}">
        <p14:creationId xmlns:p14="http://schemas.microsoft.com/office/powerpoint/2010/main" val="2085189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CDE27-FF6C-0C74-8CF4-4E2B4AD5DC96}"/>
              </a:ext>
            </a:extLst>
          </p:cNvPr>
          <p:cNvSpPr>
            <a:spLocks noGrp="1"/>
          </p:cNvSpPr>
          <p:nvPr>
            <p:ph type="title"/>
          </p:nvPr>
        </p:nvSpPr>
        <p:spPr>
          <a:xfrm>
            <a:off x="681037" y="230192"/>
            <a:ext cx="8543925" cy="1325563"/>
          </a:xfrm>
        </p:spPr>
        <p:txBody>
          <a:bodyPr>
            <a:normAutofit/>
          </a:bodyPr>
          <a:lstStyle/>
          <a:p>
            <a:r>
              <a:rPr lang="en-US" dirty="0"/>
              <a:t>Current Expenditures in LMIC</a:t>
            </a:r>
          </a:p>
        </p:txBody>
      </p:sp>
      <p:graphicFrame>
        <p:nvGraphicFramePr>
          <p:cNvPr id="7" name="Content Placeholder 6">
            <a:extLst>
              <a:ext uri="{FF2B5EF4-FFF2-40B4-BE49-F238E27FC236}">
                <a16:creationId xmlns:a16="http://schemas.microsoft.com/office/drawing/2014/main" id="{724886F9-5D27-4473-2B35-17F569A1E403}"/>
              </a:ext>
            </a:extLst>
          </p:cNvPr>
          <p:cNvGraphicFramePr>
            <a:graphicFrameLocks noGrp="1"/>
          </p:cNvGraphicFramePr>
          <p:nvPr>
            <p:ph idx="1"/>
            <p:extLst>
              <p:ext uri="{D42A27DB-BD31-4B8C-83A1-F6EECF244321}">
                <p14:modId xmlns:p14="http://schemas.microsoft.com/office/powerpoint/2010/main" val="1986395289"/>
              </p:ext>
            </p:extLst>
          </p:nvPr>
        </p:nvGraphicFramePr>
        <p:xfrm>
          <a:off x="681038" y="1600997"/>
          <a:ext cx="8543925"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D66E4B96-1A61-2886-2DD6-24065D435B4C}"/>
              </a:ext>
            </a:extLst>
          </p:cNvPr>
          <p:cNvSpPr txBox="1"/>
          <p:nvPr/>
        </p:nvSpPr>
        <p:spPr>
          <a:xfrm>
            <a:off x="796067" y="5879298"/>
            <a:ext cx="8046720" cy="954107"/>
          </a:xfrm>
          <a:prstGeom prst="rect">
            <a:avLst/>
          </a:prstGeom>
          <a:noFill/>
        </p:spPr>
        <p:txBody>
          <a:bodyPr wrap="square" rtlCol="0">
            <a:spAutoFit/>
          </a:bodyPr>
          <a:lstStyle/>
          <a:p>
            <a:r>
              <a:rPr lang="en-US" sz="1400" dirty="0"/>
              <a:t>AGYW = adolescent girls and young women, ABYM = adolescent boys and young men, STI Tx = treatment of sexually transmitted infections, CSE = comprehensive sexuality education, EE = economic empowerment, VMMC = voluntary medical male circumcision, PMTCT = prevention of mother-to-child transmission, ASL = above site level, PM = program management</a:t>
            </a:r>
          </a:p>
        </p:txBody>
      </p:sp>
    </p:spTree>
    <p:extLst>
      <p:ext uri="{BB962C8B-B14F-4D97-AF65-F5344CB8AC3E}">
        <p14:creationId xmlns:p14="http://schemas.microsoft.com/office/powerpoint/2010/main" val="1388490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FB946D7-1CA4-446E-8795-007CACFDE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906000" cy="6861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192416F2-BC84-4D7C-80C6-6296C10C3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646212" y="981075"/>
            <a:ext cx="8613576" cy="4552949"/>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Title 4">
            <a:extLst>
              <a:ext uri="{FF2B5EF4-FFF2-40B4-BE49-F238E27FC236}">
                <a16:creationId xmlns:a16="http://schemas.microsoft.com/office/drawing/2014/main" id="{7A4F1C68-E1FD-8D59-8D68-C0AF164590A2}"/>
              </a:ext>
            </a:extLst>
          </p:cNvPr>
          <p:cNvSpPr>
            <a:spLocks noGrp="1"/>
          </p:cNvSpPr>
          <p:nvPr>
            <p:ph type="title"/>
          </p:nvPr>
        </p:nvSpPr>
        <p:spPr>
          <a:xfrm>
            <a:off x="1248891" y="1428750"/>
            <a:ext cx="7408218" cy="2105026"/>
          </a:xfrm>
        </p:spPr>
        <p:txBody>
          <a:bodyPr vert="horz" lIns="91440" tIns="45720" rIns="91440" bIns="45720" rtlCol="0" anchor="b">
            <a:normAutofit/>
          </a:bodyPr>
          <a:lstStyle/>
          <a:p>
            <a:pPr algn="ctr" defTabSz="914400"/>
            <a:r>
              <a:rPr lang="en-US" b="1" kern="1200">
                <a:solidFill>
                  <a:schemeClr val="tx1"/>
                </a:solidFill>
                <a:latin typeface="+mj-lt"/>
                <a:ea typeface="+mj-ea"/>
                <a:cs typeface="+mj-cs"/>
              </a:rPr>
              <a:t>Is there a funding gap?</a:t>
            </a:r>
          </a:p>
        </p:txBody>
      </p:sp>
      <p:sp>
        <p:nvSpPr>
          <p:cNvPr id="6" name="Text Placeholder 5">
            <a:extLst>
              <a:ext uri="{FF2B5EF4-FFF2-40B4-BE49-F238E27FC236}">
                <a16:creationId xmlns:a16="http://schemas.microsoft.com/office/drawing/2014/main" id="{CD2EB5B1-0EB4-3D81-954D-42C13A9A4C90}"/>
              </a:ext>
            </a:extLst>
          </p:cNvPr>
          <p:cNvSpPr>
            <a:spLocks noGrp="1"/>
          </p:cNvSpPr>
          <p:nvPr>
            <p:ph type="body" idx="1"/>
          </p:nvPr>
        </p:nvSpPr>
        <p:spPr>
          <a:xfrm>
            <a:off x="1248891" y="3960557"/>
            <a:ext cx="7408218" cy="1097215"/>
          </a:xfrm>
        </p:spPr>
        <p:txBody>
          <a:bodyPr vert="horz" lIns="91440" tIns="45720" rIns="91440" bIns="45720" rtlCol="0">
            <a:normAutofit/>
          </a:bodyPr>
          <a:lstStyle/>
          <a:p>
            <a:pPr algn="ctr" defTabSz="914400"/>
            <a:endParaRPr lang="en-US" sz="2400" kern="1200">
              <a:solidFill>
                <a:schemeClr val="tx1"/>
              </a:solidFill>
              <a:latin typeface="+mn-lt"/>
              <a:ea typeface="+mn-ea"/>
              <a:cs typeface="+mn-cs"/>
            </a:endParaRPr>
          </a:p>
        </p:txBody>
      </p:sp>
      <p:cxnSp>
        <p:nvCxnSpPr>
          <p:cNvPr id="15" name="Straight Connector 14">
            <a:extLst>
              <a:ext uri="{FF2B5EF4-FFF2-40B4-BE49-F238E27FC236}">
                <a16:creationId xmlns:a16="http://schemas.microsoft.com/office/drawing/2014/main" id="{2330623A-AB89-4E04-AC9A-2BAFBF85AE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724150" y="3771366"/>
            <a:ext cx="4457700"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4EA8C2C3-A43A-D1AA-4B5F-088E4F8A1E21}"/>
              </a:ext>
            </a:extLst>
          </p:cNvPr>
          <p:cNvSpPr>
            <a:spLocks noGrp="1"/>
          </p:cNvSpPr>
          <p:nvPr>
            <p:ph type="sldNum" sz="quarter" idx="12"/>
          </p:nvPr>
        </p:nvSpPr>
        <p:spPr>
          <a:xfrm>
            <a:off x="6996112" y="6159710"/>
            <a:ext cx="2228850" cy="365125"/>
          </a:xfrm>
        </p:spPr>
        <p:txBody>
          <a:bodyPr vert="horz" lIns="91440" tIns="45720" rIns="91440" bIns="45720" rtlCol="0" anchor="ctr">
            <a:normAutofit/>
          </a:bodyPr>
          <a:lstStyle/>
          <a:p>
            <a:pPr defTabSz="914400">
              <a:spcAft>
                <a:spcPts val="600"/>
              </a:spcAft>
            </a:pPr>
            <a:fld id="{CF13D369-8700-4468-8CC4-EE7C53720160}" type="slidenum">
              <a:rPr lang="en-US" sz="1100">
                <a:solidFill>
                  <a:schemeClr val="bg1"/>
                </a:solidFill>
              </a:rPr>
              <a:pPr defTabSz="914400">
                <a:spcAft>
                  <a:spcPts val="600"/>
                </a:spcAft>
              </a:pPr>
              <a:t>15</a:t>
            </a:fld>
            <a:endParaRPr lang="en-US" sz="1100">
              <a:solidFill>
                <a:schemeClr val="bg1"/>
              </a:solidFill>
            </a:endParaRPr>
          </a:p>
        </p:txBody>
      </p:sp>
    </p:spTree>
    <p:extLst>
      <p:ext uri="{BB962C8B-B14F-4D97-AF65-F5344CB8AC3E}">
        <p14:creationId xmlns:p14="http://schemas.microsoft.com/office/powerpoint/2010/main" val="12109191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C3B84B-EF88-859F-B2C2-1F316CED5DFA}"/>
              </a:ext>
            </a:extLst>
          </p:cNvPr>
          <p:cNvSpPr>
            <a:spLocks noGrp="1"/>
          </p:cNvSpPr>
          <p:nvPr>
            <p:ph type="title"/>
          </p:nvPr>
        </p:nvSpPr>
        <p:spPr/>
        <p:txBody>
          <a:bodyPr/>
          <a:lstStyle/>
          <a:p>
            <a:r>
              <a:rPr lang="en-US" dirty="0"/>
              <a:t>ART, PMTCT, EID, VMMC</a:t>
            </a:r>
          </a:p>
        </p:txBody>
      </p:sp>
      <p:graphicFrame>
        <p:nvGraphicFramePr>
          <p:cNvPr id="9" name="Content Placeholder 8">
            <a:extLst>
              <a:ext uri="{FF2B5EF4-FFF2-40B4-BE49-F238E27FC236}">
                <a16:creationId xmlns:a16="http://schemas.microsoft.com/office/drawing/2014/main" id="{CEE5F65C-C77F-E1F3-4DE5-04B65013562B}"/>
              </a:ext>
            </a:extLst>
          </p:cNvPr>
          <p:cNvGraphicFramePr>
            <a:graphicFrameLocks noGrp="1"/>
          </p:cNvGraphicFramePr>
          <p:nvPr>
            <p:ph idx="1"/>
            <p:extLst>
              <p:ext uri="{D42A27DB-BD31-4B8C-83A1-F6EECF244321}">
                <p14:modId xmlns:p14="http://schemas.microsoft.com/office/powerpoint/2010/main" val="2877256581"/>
              </p:ext>
            </p:extLst>
          </p:nvPr>
        </p:nvGraphicFramePr>
        <p:xfrm>
          <a:off x="681038" y="1379096"/>
          <a:ext cx="5794713" cy="5113778"/>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478BE566-F503-617B-7D0E-6753230EF292}"/>
              </a:ext>
            </a:extLst>
          </p:cNvPr>
          <p:cNvSpPr>
            <a:spLocks noGrp="1"/>
          </p:cNvSpPr>
          <p:nvPr>
            <p:ph type="sldNum" sz="quarter" idx="12"/>
          </p:nvPr>
        </p:nvSpPr>
        <p:spPr/>
        <p:txBody>
          <a:bodyPr/>
          <a:lstStyle/>
          <a:p>
            <a:fld id="{CF13D369-8700-4468-8CC4-EE7C53720160}" type="slidenum">
              <a:rPr lang="en-US" smtClean="0"/>
              <a:t>16</a:t>
            </a:fld>
            <a:endParaRPr lang="en-US" dirty="0"/>
          </a:p>
        </p:txBody>
      </p:sp>
      <p:sp>
        <p:nvSpPr>
          <p:cNvPr id="12" name="TextBox 11">
            <a:extLst>
              <a:ext uri="{FF2B5EF4-FFF2-40B4-BE49-F238E27FC236}">
                <a16:creationId xmlns:a16="http://schemas.microsoft.com/office/drawing/2014/main" id="{CE54C947-1EE3-4D22-AEE9-187EAE1FEC2D}"/>
              </a:ext>
            </a:extLst>
          </p:cNvPr>
          <p:cNvSpPr txBox="1"/>
          <p:nvPr/>
        </p:nvSpPr>
        <p:spPr>
          <a:xfrm>
            <a:off x="6421802" y="2170805"/>
            <a:ext cx="3610694" cy="2862322"/>
          </a:xfrm>
          <a:prstGeom prst="rect">
            <a:avLst/>
          </a:prstGeom>
          <a:noFill/>
        </p:spPr>
        <p:txBody>
          <a:bodyPr wrap="square" rtlCol="0">
            <a:spAutoFit/>
          </a:bodyPr>
          <a:lstStyle/>
          <a:p>
            <a:pPr marL="285757" indent="-285757">
              <a:buFont typeface="Arial" panose="020B0604020202020204" pitchFamily="34" charset="0"/>
              <a:buChar char="•"/>
            </a:pPr>
            <a:r>
              <a:rPr lang="en-US" sz="2000" dirty="0"/>
              <a:t>Clear coverage gap</a:t>
            </a:r>
          </a:p>
          <a:p>
            <a:pPr marL="285757" indent="-285757">
              <a:buFont typeface="Arial" panose="020B0604020202020204" pitchFamily="34" charset="0"/>
              <a:buChar char="•"/>
            </a:pPr>
            <a:r>
              <a:rPr lang="en-US" sz="2000" dirty="0"/>
              <a:t>Additional $160M needed to meet targets at average unit costs</a:t>
            </a:r>
          </a:p>
          <a:p>
            <a:pPr marL="285757" indent="-285757">
              <a:buFont typeface="Arial" panose="020B0604020202020204" pitchFamily="34" charset="0"/>
              <a:buChar char="•"/>
            </a:pPr>
            <a:r>
              <a:rPr lang="en-US" sz="2000" dirty="0"/>
              <a:t>Funding is not the only barrier. There are also health system constraints, demand limitations, difficulties to identify all PLHIV</a:t>
            </a:r>
          </a:p>
        </p:txBody>
      </p:sp>
    </p:spTree>
    <p:extLst>
      <p:ext uri="{BB962C8B-B14F-4D97-AF65-F5344CB8AC3E}">
        <p14:creationId xmlns:p14="http://schemas.microsoft.com/office/powerpoint/2010/main" val="1338300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C3B84B-EF88-859F-B2C2-1F316CED5DFA}"/>
              </a:ext>
            </a:extLst>
          </p:cNvPr>
          <p:cNvSpPr>
            <a:spLocks noGrp="1"/>
          </p:cNvSpPr>
          <p:nvPr>
            <p:ph type="title"/>
          </p:nvPr>
        </p:nvSpPr>
        <p:spPr>
          <a:xfrm>
            <a:off x="681037" y="157730"/>
            <a:ext cx="8543925" cy="894045"/>
          </a:xfrm>
        </p:spPr>
        <p:txBody>
          <a:bodyPr/>
          <a:lstStyle/>
          <a:p>
            <a:r>
              <a:rPr lang="en-US" dirty="0"/>
              <a:t>Key Populations</a:t>
            </a:r>
          </a:p>
        </p:txBody>
      </p:sp>
      <p:graphicFrame>
        <p:nvGraphicFramePr>
          <p:cNvPr id="9" name="Content Placeholder 8">
            <a:extLst>
              <a:ext uri="{FF2B5EF4-FFF2-40B4-BE49-F238E27FC236}">
                <a16:creationId xmlns:a16="http://schemas.microsoft.com/office/drawing/2014/main" id="{CEE5F65C-C77F-E1F3-4DE5-04B65013562B}"/>
              </a:ext>
            </a:extLst>
          </p:cNvPr>
          <p:cNvGraphicFramePr>
            <a:graphicFrameLocks noGrp="1"/>
          </p:cNvGraphicFramePr>
          <p:nvPr>
            <p:ph idx="1"/>
            <p:extLst>
              <p:ext uri="{D42A27DB-BD31-4B8C-83A1-F6EECF244321}">
                <p14:modId xmlns:p14="http://schemas.microsoft.com/office/powerpoint/2010/main" val="4286425087"/>
              </p:ext>
            </p:extLst>
          </p:nvPr>
        </p:nvGraphicFramePr>
        <p:xfrm>
          <a:off x="681037" y="1051775"/>
          <a:ext cx="5794713" cy="5113778"/>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478BE566-F503-617B-7D0E-6753230EF292}"/>
              </a:ext>
            </a:extLst>
          </p:cNvPr>
          <p:cNvSpPr>
            <a:spLocks noGrp="1"/>
          </p:cNvSpPr>
          <p:nvPr>
            <p:ph type="sldNum" sz="quarter" idx="12"/>
          </p:nvPr>
        </p:nvSpPr>
        <p:spPr/>
        <p:txBody>
          <a:bodyPr/>
          <a:lstStyle/>
          <a:p>
            <a:fld id="{CF13D369-8700-4468-8CC4-EE7C53720160}" type="slidenum">
              <a:rPr lang="en-US" smtClean="0"/>
              <a:t>17</a:t>
            </a:fld>
            <a:endParaRPr lang="en-US" dirty="0"/>
          </a:p>
        </p:txBody>
      </p:sp>
      <p:sp>
        <p:nvSpPr>
          <p:cNvPr id="2" name="TextBox 1">
            <a:extLst>
              <a:ext uri="{FF2B5EF4-FFF2-40B4-BE49-F238E27FC236}">
                <a16:creationId xmlns:a16="http://schemas.microsoft.com/office/drawing/2014/main" id="{0AAE9FE2-8733-11FC-4953-380CFFD8B347}"/>
              </a:ext>
            </a:extLst>
          </p:cNvPr>
          <p:cNvSpPr txBox="1"/>
          <p:nvPr/>
        </p:nvSpPr>
        <p:spPr>
          <a:xfrm>
            <a:off x="6475751" y="1843950"/>
            <a:ext cx="3610694" cy="3170099"/>
          </a:xfrm>
          <a:prstGeom prst="rect">
            <a:avLst/>
          </a:prstGeom>
          <a:noFill/>
        </p:spPr>
        <p:txBody>
          <a:bodyPr wrap="square" rtlCol="0">
            <a:spAutoFit/>
          </a:bodyPr>
          <a:lstStyle/>
          <a:p>
            <a:pPr marL="285750" indent="-285750">
              <a:buFont typeface="Arial" panose="020B0604020202020204" pitchFamily="34" charset="0"/>
              <a:buChar char="•"/>
            </a:pPr>
            <a:r>
              <a:rPr lang="en-US" sz="2000" dirty="0"/>
              <a:t>Clear coverage gap</a:t>
            </a:r>
          </a:p>
          <a:p>
            <a:pPr marL="285750" indent="-285750">
              <a:buFont typeface="Arial" panose="020B0604020202020204" pitchFamily="34" charset="0"/>
              <a:buChar char="•"/>
            </a:pPr>
            <a:r>
              <a:rPr lang="en-US" sz="2000" dirty="0"/>
              <a:t>Additional $410M needed to meet targets at average unit costs</a:t>
            </a:r>
          </a:p>
          <a:p>
            <a:pPr marL="285750" indent="-285750">
              <a:buFont typeface="Arial" panose="020B0604020202020204" pitchFamily="34" charset="0"/>
              <a:buChar char="•"/>
            </a:pPr>
            <a:r>
              <a:rPr lang="en-US" sz="2000" dirty="0"/>
              <a:t>Information on 15–17 age group is limited</a:t>
            </a:r>
          </a:p>
          <a:p>
            <a:pPr marL="285750" indent="-285750">
              <a:buFont typeface="Arial" panose="020B0604020202020204" pitchFamily="34" charset="0"/>
              <a:buChar char="•"/>
            </a:pPr>
            <a:r>
              <a:rPr lang="en-US" sz="2000" dirty="0"/>
              <a:t>Other issues: political will, legal barriers, stigma and discrimination</a:t>
            </a:r>
          </a:p>
          <a:p>
            <a:pPr marL="285750" indent="-285750">
              <a:buFont typeface="Arial" panose="020B0604020202020204" pitchFamily="34" charset="0"/>
              <a:buChar char="•"/>
            </a:pPr>
            <a:endParaRPr lang="en-US" sz="2000" dirty="0"/>
          </a:p>
        </p:txBody>
      </p:sp>
      <p:sp>
        <p:nvSpPr>
          <p:cNvPr id="6" name="TextBox 5">
            <a:extLst>
              <a:ext uri="{FF2B5EF4-FFF2-40B4-BE49-F238E27FC236}">
                <a16:creationId xmlns:a16="http://schemas.microsoft.com/office/drawing/2014/main" id="{E63E0A4D-1035-D202-BABC-A887D2EFF689}"/>
              </a:ext>
            </a:extLst>
          </p:cNvPr>
          <p:cNvSpPr txBox="1"/>
          <p:nvPr/>
        </p:nvSpPr>
        <p:spPr>
          <a:xfrm>
            <a:off x="507446" y="6256512"/>
            <a:ext cx="6897696" cy="369332"/>
          </a:xfrm>
          <a:prstGeom prst="rect">
            <a:avLst/>
          </a:prstGeom>
          <a:noFill/>
        </p:spPr>
        <p:txBody>
          <a:bodyPr wrap="square" rtlCol="0">
            <a:spAutoFit/>
          </a:bodyPr>
          <a:lstStyle/>
          <a:p>
            <a:r>
              <a:rPr lang="en-US" dirty="0"/>
              <a:t>Source: aidsinfo.unaids.org, UNAIDS Global Strategy 2021-2026</a:t>
            </a:r>
          </a:p>
        </p:txBody>
      </p:sp>
    </p:spTree>
    <p:extLst>
      <p:ext uri="{BB962C8B-B14F-4D97-AF65-F5344CB8AC3E}">
        <p14:creationId xmlns:p14="http://schemas.microsoft.com/office/powerpoint/2010/main" val="1886429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FBD089A-7714-C834-821C-836AEBB66009}"/>
              </a:ext>
            </a:extLst>
          </p:cNvPr>
          <p:cNvSpPr>
            <a:spLocks noGrp="1"/>
          </p:cNvSpPr>
          <p:nvPr>
            <p:ph type="title"/>
          </p:nvPr>
        </p:nvSpPr>
        <p:spPr/>
        <p:txBody>
          <a:bodyPr/>
          <a:lstStyle/>
          <a:p>
            <a:r>
              <a:rPr lang="en-US" dirty="0"/>
              <a:t>For some services it is hard to quantify the need</a:t>
            </a:r>
          </a:p>
        </p:txBody>
      </p:sp>
      <p:graphicFrame>
        <p:nvGraphicFramePr>
          <p:cNvPr id="8" name="Table 8">
            <a:extLst>
              <a:ext uri="{FF2B5EF4-FFF2-40B4-BE49-F238E27FC236}">
                <a16:creationId xmlns:a16="http://schemas.microsoft.com/office/drawing/2014/main" id="{8E5226D1-5A70-7BCD-6451-054203E487E3}"/>
              </a:ext>
            </a:extLst>
          </p:cNvPr>
          <p:cNvGraphicFramePr>
            <a:graphicFrameLocks noGrp="1"/>
          </p:cNvGraphicFramePr>
          <p:nvPr>
            <p:ph idx="1"/>
            <p:extLst>
              <p:ext uri="{D42A27DB-BD31-4B8C-83A1-F6EECF244321}">
                <p14:modId xmlns:p14="http://schemas.microsoft.com/office/powerpoint/2010/main" val="4237653297"/>
              </p:ext>
            </p:extLst>
          </p:nvPr>
        </p:nvGraphicFramePr>
        <p:xfrm>
          <a:off x="681039" y="1875476"/>
          <a:ext cx="8543924" cy="4663440"/>
        </p:xfrm>
        <a:graphic>
          <a:graphicData uri="http://schemas.openxmlformats.org/drawingml/2006/table">
            <a:tbl>
              <a:tblPr firstRow="1" bandRow="1">
                <a:tableStyleId>{5C22544A-7EE6-4342-B048-85BDC9FD1C3A}</a:tableStyleId>
              </a:tblPr>
              <a:tblGrid>
                <a:gridCol w="4271962">
                  <a:extLst>
                    <a:ext uri="{9D8B030D-6E8A-4147-A177-3AD203B41FA5}">
                      <a16:colId xmlns:a16="http://schemas.microsoft.com/office/drawing/2014/main" val="2680723484"/>
                    </a:ext>
                  </a:extLst>
                </a:gridCol>
                <a:gridCol w="4271962">
                  <a:extLst>
                    <a:ext uri="{9D8B030D-6E8A-4147-A177-3AD203B41FA5}">
                      <a16:colId xmlns:a16="http://schemas.microsoft.com/office/drawing/2014/main" val="3513795533"/>
                    </a:ext>
                  </a:extLst>
                </a:gridCol>
              </a:tblGrid>
              <a:tr h="370840">
                <a:tc>
                  <a:txBody>
                    <a:bodyPr/>
                    <a:lstStyle/>
                    <a:p>
                      <a:r>
                        <a:rPr lang="en-US" sz="2400" dirty="0"/>
                        <a:t>Services</a:t>
                      </a:r>
                    </a:p>
                  </a:txBody>
                  <a:tcPr/>
                </a:tc>
                <a:tc>
                  <a:txBody>
                    <a:bodyPr/>
                    <a:lstStyle/>
                    <a:p>
                      <a:r>
                        <a:rPr lang="en-US" sz="2400" dirty="0"/>
                        <a:t>Issues</a:t>
                      </a:r>
                    </a:p>
                  </a:txBody>
                  <a:tcPr/>
                </a:tc>
                <a:extLst>
                  <a:ext uri="{0D108BD9-81ED-4DB2-BD59-A6C34878D82A}">
                    <a16:rowId xmlns:a16="http://schemas.microsoft.com/office/drawing/2014/main" val="1701677042"/>
                  </a:ext>
                </a:extLst>
              </a:tr>
              <a:tr h="370840">
                <a:tc>
                  <a:txBody>
                    <a:bodyPr/>
                    <a:lstStyle/>
                    <a:p>
                      <a:pPr marL="285750" indent="-285750">
                        <a:buFont typeface="Arial" panose="020B0604020202020204" pitchFamily="34" charset="0"/>
                        <a:buChar char="•"/>
                      </a:pPr>
                      <a:r>
                        <a:rPr lang="en-US" sz="2400" dirty="0"/>
                        <a:t>Social protection and services of orphans and vulnerable children</a:t>
                      </a:r>
                    </a:p>
                    <a:p>
                      <a:pPr marL="285750" indent="-285750">
                        <a:buFont typeface="Arial" panose="020B0604020202020204" pitchFamily="34" charset="0"/>
                        <a:buChar char="•"/>
                      </a:pPr>
                      <a:r>
                        <a:rPr lang="en-US" sz="2400" dirty="0"/>
                        <a:t>Programs for AGYW (DREAMS)</a:t>
                      </a:r>
                    </a:p>
                  </a:txBody>
                  <a:tcPr/>
                </a:tc>
                <a:tc>
                  <a:txBody>
                    <a:bodyPr/>
                    <a:lstStyle/>
                    <a:p>
                      <a:pPr marL="285750" indent="-285750">
                        <a:buFont typeface="Arial" panose="020B0604020202020204" pitchFamily="34" charset="0"/>
                        <a:buChar char="•"/>
                      </a:pPr>
                      <a:r>
                        <a:rPr lang="en-US" sz="2400" dirty="0"/>
                        <a:t>People in need are determined locally</a:t>
                      </a:r>
                    </a:p>
                    <a:p>
                      <a:pPr marL="285750" indent="-285750">
                        <a:buFont typeface="Arial" panose="020B0604020202020204" pitchFamily="34" charset="0"/>
                        <a:buChar char="•"/>
                      </a:pPr>
                      <a:r>
                        <a:rPr lang="en-US" sz="2400" dirty="0"/>
                        <a:t>No clear packages of services required by each population</a:t>
                      </a:r>
                    </a:p>
                  </a:txBody>
                  <a:tcPr/>
                </a:tc>
                <a:extLst>
                  <a:ext uri="{0D108BD9-81ED-4DB2-BD59-A6C34878D82A}">
                    <a16:rowId xmlns:a16="http://schemas.microsoft.com/office/drawing/2014/main" val="4202557361"/>
                  </a:ext>
                </a:extLst>
              </a:tr>
              <a:tr h="0">
                <a:tc>
                  <a:txBody>
                    <a:bodyPr/>
                    <a:lstStyle/>
                    <a:p>
                      <a:r>
                        <a:rPr lang="en-US" sz="2400" dirty="0"/>
                        <a:t>Societal enablers</a:t>
                      </a:r>
                    </a:p>
                    <a:p>
                      <a:pPr marL="285750" indent="-285750">
                        <a:buFont typeface="Arial" panose="020B0604020202020204" pitchFamily="34" charset="0"/>
                        <a:buChar char="•"/>
                      </a:pPr>
                      <a:r>
                        <a:rPr lang="en-US" sz="2400" dirty="0"/>
                        <a:t>Reduce stigma and discrimination</a:t>
                      </a:r>
                    </a:p>
                    <a:p>
                      <a:pPr marL="285750" indent="-285750">
                        <a:buFont typeface="Arial" panose="020B0604020202020204" pitchFamily="34" charset="0"/>
                        <a:buChar char="•"/>
                      </a:pPr>
                      <a:r>
                        <a:rPr lang="en-US" sz="2400" dirty="0"/>
                        <a:t>Legal reform / decriminalization</a:t>
                      </a:r>
                    </a:p>
                    <a:p>
                      <a:pPr marL="285750" indent="-285750">
                        <a:buFont typeface="Arial" panose="020B0604020202020204" pitchFamily="34" charset="0"/>
                        <a:buChar char="•"/>
                      </a:pPr>
                      <a:r>
                        <a:rPr lang="en-US" sz="2400" dirty="0"/>
                        <a:t>Prevent gender-based violence</a:t>
                      </a:r>
                    </a:p>
                  </a:txBody>
                  <a:tcPr/>
                </a:tc>
                <a:tc>
                  <a:txBody>
                    <a:bodyPr/>
                    <a:lstStyle/>
                    <a:p>
                      <a:pPr marL="285750" indent="-285750">
                        <a:buFont typeface="Arial" panose="020B0604020202020204" pitchFamily="34" charset="0"/>
                        <a:buChar char="•"/>
                      </a:pPr>
                      <a:r>
                        <a:rPr lang="en-US" sz="2400" dirty="0"/>
                        <a:t>Global need has been estimated</a:t>
                      </a:r>
                    </a:p>
                    <a:p>
                      <a:pPr marL="285750" indent="-285750">
                        <a:buFont typeface="Arial" panose="020B0604020202020204" pitchFamily="34" charset="0"/>
                        <a:buChar char="•"/>
                      </a:pPr>
                      <a:r>
                        <a:rPr lang="en-US" sz="2400" dirty="0"/>
                        <a:t>Children and adolescents clearly benefit but it is difficult to assign a proportion of total resource need to them</a:t>
                      </a:r>
                    </a:p>
                  </a:txBody>
                  <a:tcPr/>
                </a:tc>
                <a:extLst>
                  <a:ext uri="{0D108BD9-81ED-4DB2-BD59-A6C34878D82A}">
                    <a16:rowId xmlns:a16="http://schemas.microsoft.com/office/drawing/2014/main" val="521294225"/>
                  </a:ext>
                </a:extLst>
              </a:tr>
            </a:tbl>
          </a:graphicData>
        </a:graphic>
      </p:graphicFrame>
      <p:sp>
        <p:nvSpPr>
          <p:cNvPr id="4" name="Slide Number Placeholder 3">
            <a:extLst>
              <a:ext uri="{FF2B5EF4-FFF2-40B4-BE49-F238E27FC236}">
                <a16:creationId xmlns:a16="http://schemas.microsoft.com/office/drawing/2014/main" id="{7719510C-3931-46DC-CD69-CF3F560F137C}"/>
              </a:ext>
            </a:extLst>
          </p:cNvPr>
          <p:cNvSpPr>
            <a:spLocks noGrp="1"/>
          </p:cNvSpPr>
          <p:nvPr>
            <p:ph type="sldNum" sz="quarter" idx="12"/>
          </p:nvPr>
        </p:nvSpPr>
        <p:spPr/>
        <p:txBody>
          <a:bodyPr/>
          <a:lstStyle/>
          <a:p>
            <a:fld id="{CF13D369-8700-4468-8CC4-EE7C53720160}" type="slidenum">
              <a:rPr lang="en-US" smtClean="0"/>
              <a:t>18</a:t>
            </a:fld>
            <a:endParaRPr lang="en-US"/>
          </a:p>
        </p:txBody>
      </p:sp>
    </p:spTree>
    <p:extLst>
      <p:ext uri="{BB962C8B-B14F-4D97-AF65-F5344CB8AC3E}">
        <p14:creationId xmlns:p14="http://schemas.microsoft.com/office/powerpoint/2010/main" val="20654631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D5D1807-1E33-4CE8-B5EB-6BF0E6D9D499}"/>
              </a:ext>
            </a:extLst>
          </p:cNvPr>
          <p:cNvSpPr>
            <a:spLocks noGrp="1"/>
          </p:cNvSpPr>
          <p:nvPr>
            <p:ph type="title"/>
          </p:nvPr>
        </p:nvSpPr>
        <p:spPr/>
        <p:txBody>
          <a:bodyPr/>
          <a:lstStyle/>
          <a:p>
            <a:r>
              <a:rPr lang="en-US" dirty="0"/>
              <a:t>Conclusions</a:t>
            </a:r>
          </a:p>
        </p:txBody>
      </p:sp>
      <p:sp>
        <p:nvSpPr>
          <p:cNvPr id="5" name="Content Placeholder 4">
            <a:extLst>
              <a:ext uri="{FF2B5EF4-FFF2-40B4-BE49-F238E27FC236}">
                <a16:creationId xmlns:a16="http://schemas.microsoft.com/office/drawing/2014/main" id="{A04206D3-1052-41CF-8CF2-3A99AF9A4337}"/>
              </a:ext>
            </a:extLst>
          </p:cNvPr>
          <p:cNvSpPr>
            <a:spLocks noGrp="1"/>
          </p:cNvSpPr>
          <p:nvPr>
            <p:ph idx="1"/>
          </p:nvPr>
        </p:nvSpPr>
        <p:spPr/>
        <p:txBody>
          <a:bodyPr>
            <a:normAutofit fontScale="92500" lnSpcReduction="10000"/>
          </a:bodyPr>
          <a:lstStyle/>
          <a:p>
            <a:pPr marR="0" lvl="0" algn="l" rtl="0">
              <a:spcBef>
                <a:spcPts val="0"/>
              </a:spcBef>
              <a:spcAft>
                <a:spcPts val="0"/>
              </a:spcAft>
              <a:buClr>
                <a:schemeClr val="accent2"/>
              </a:buClr>
              <a:buSzPts val="2100"/>
              <a:buFont typeface="Wingdings" panose="05000000000000000000" pitchFamily="2" charset="2"/>
              <a:buChar char="v"/>
            </a:pPr>
            <a:r>
              <a:rPr lang="en-US" dirty="0">
                <a:solidFill>
                  <a:schemeClr val="dk1"/>
                </a:solidFill>
                <a:latin typeface="Verdana" panose="020B0604030504040204" pitchFamily="34" charset="0"/>
                <a:ea typeface="Verdana" panose="020B0604030504040204" pitchFamily="34" charset="0"/>
                <a:cs typeface="Verdana" panose="020B0604030504040204" pitchFamily="34" charset="0"/>
                <a:sym typeface="Verdana"/>
              </a:rPr>
              <a:t>Current expenditures on programs for children and adolescents affected by AIDS are about 12% of total expenditures</a:t>
            </a:r>
            <a:endParaRPr lang="en-US" dirty="0">
              <a:latin typeface="Verdana" panose="020B0604030504040204" pitchFamily="34" charset="0"/>
              <a:ea typeface="Verdana" panose="020B0604030504040204" pitchFamily="34" charset="0"/>
              <a:cs typeface="Verdana" panose="020B0604030504040204" pitchFamily="34" charset="0"/>
            </a:endParaRPr>
          </a:p>
          <a:p>
            <a:pPr marL="285750" marR="0" lvl="0" indent="-152400" algn="l" rtl="0">
              <a:spcBef>
                <a:spcPts val="0"/>
              </a:spcBef>
              <a:spcAft>
                <a:spcPts val="0"/>
              </a:spcAft>
              <a:buClr>
                <a:schemeClr val="accent2"/>
              </a:buClr>
              <a:buSzPts val="2100"/>
              <a:buFont typeface="Arial"/>
              <a:buNone/>
            </a:pPr>
            <a:endParaRPr lang="en-US" dirty="0">
              <a:solidFill>
                <a:schemeClr val="dk1"/>
              </a:solidFill>
              <a:latin typeface="Verdana" panose="020B0604030504040204" pitchFamily="34" charset="0"/>
              <a:ea typeface="Verdana" panose="020B0604030504040204" pitchFamily="34" charset="0"/>
              <a:cs typeface="Verdana" panose="020B0604030504040204" pitchFamily="34" charset="0"/>
              <a:sym typeface="Verdana"/>
            </a:endParaRPr>
          </a:p>
          <a:p>
            <a:pPr marR="0" lvl="0" algn="l" rtl="0">
              <a:spcBef>
                <a:spcPts val="0"/>
              </a:spcBef>
              <a:spcAft>
                <a:spcPts val="0"/>
              </a:spcAft>
              <a:buClr>
                <a:schemeClr val="accent2"/>
              </a:buClr>
              <a:buSzPts val="2100"/>
              <a:buFont typeface="Wingdings" panose="05000000000000000000" pitchFamily="2" charset="2"/>
              <a:buChar char="v"/>
            </a:pPr>
            <a:r>
              <a:rPr lang="en-US" dirty="0">
                <a:solidFill>
                  <a:schemeClr val="dk1"/>
                </a:solidFill>
                <a:latin typeface="Verdana" panose="020B0604030504040204" pitchFamily="34" charset="0"/>
                <a:ea typeface="Verdana" panose="020B0604030504040204" pitchFamily="34" charset="0"/>
                <a:cs typeface="Verdana" panose="020B0604030504040204" pitchFamily="34" charset="0"/>
                <a:sym typeface="Verdana"/>
              </a:rPr>
              <a:t>Coverage is high for some key services but still short of global targets</a:t>
            </a:r>
            <a:endParaRPr lang="en-US" dirty="0">
              <a:latin typeface="Verdana" panose="020B0604030504040204" pitchFamily="34" charset="0"/>
              <a:ea typeface="Verdana" panose="020B0604030504040204" pitchFamily="34" charset="0"/>
              <a:cs typeface="Verdana" panose="020B0604030504040204" pitchFamily="34" charset="0"/>
            </a:endParaRPr>
          </a:p>
          <a:p>
            <a:pPr marL="285750" marR="0" lvl="0" indent="-152400" algn="l" rtl="0">
              <a:spcBef>
                <a:spcPts val="0"/>
              </a:spcBef>
              <a:spcAft>
                <a:spcPts val="0"/>
              </a:spcAft>
              <a:buClr>
                <a:schemeClr val="accent2"/>
              </a:buClr>
              <a:buSzPts val="2100"/>
              <a:buFont typeface="Arial"/>
              <a:buNone/>
            </a:pPr>
            <a:endParaRPr lang="en-US" dirty="0">
              <a:solidFill>
                <a:schemeClr val="dk1"/>
              </a:solidFill>
              <a:latin typeface="Verdana" panose="020B0604030504040204" pitchFamily="34" charset="0"/>
              <a:ea typeface="Verdana" panose="020B0604030504040204" pitchFamily="34" charset="0"/>
              <a:cs typeface="Verdana" panose="020B0604030504040204" pitchFamily="34" charset="0"/>
              <a:sym typeface="Verdana"/>
            </a:endParaRPr>
          </a:p>
          <a:p>
            <a:pPr marR="0" lvl="0" algn="l" rtl="0">
              <a:spcBef>
                <a:spcPts val="0"/>
              </a:spcBef>
              <a:spcAft>
                <a:spcPts val="0"/>
              </a:spcAft>
              <a:buClr>
                <a:schemeClr val="accent2"/>
              </a:buClr>
              <a:buSzPts val="2100"/>
              <a:buFont typeface="Wingdings" panose="05000000000000000000" pitchFamily="2" charset="2"/>
              <a:buChar char="v"/>
            </a:pPr>
            <a:r>
              <a:rPr lang="en-US" dirty="0">
                <a:solidFill>
                  <a:schemeClr val="dk1"/>
                </a:solidFill>
                <a:latin typeface="Verdana" panose="020B0604030504040204" pitchFamily="34" charset="0"/>
                <a:ea typeface="Verdana" panose="020B0604030504040204" pitchFamily="34" charset="0"/>
                <a:cs typeface="Verdana" panose="020B0604030504040204" pitchFamily="34" charset="0"/>
                <a:sym typeface="Verdana"/>
              </a:rPr>
              <a:t>Additional expenditures will be needed to meet targets, but other constraints also need to be addressed to benefit from additional funding</a:t>
            </a:r>
            <a:endParaRPr lang="en-US" dirty="0">
              <a:latin typeface="Verdana" panose="020B0604030504040204" pitchFamily="34" charset="0"/>
              <a:ea typeface="Verdana" panose="020B0604030504040204" pitchFamily="34" charset="0"/>
              <a:cs typeface="Verdana" panose="020B0604030504040204" pitchFamily="34" charset="0"/>
            </a:endParaRPr>
          </a:p>
          <a:p>
            <a:pPr marL="285750" marR="0" lvl="0" indent="-152400" algn="l" rtl="0">
              <a:spcBef>
                <a:spcPts val="0"/>
              </a:spcBef>
              <a:spcAft>
                <a:spcPts val="0"/>
              </a:spcAft>
              <a:buClr>
                <a:schemeClr val="accent2"/>
              </a:buClr>
              <a:buSzPts val="2100"/>
              <a:buFont typeface="Arial"/>
              <a:buNone/>
            </a:pPr>
            <a:endParaRPr lang="en-US" dirty="0">
              <a:solidFill>
                <a:schemeClr val="dk1"/>
              </a:solidFill>
              <a:latin typeface="Verdana" panose="020B0604030504040204" pitchFamily="34" charset="0"/>
              <a:ea typeface="Verdana" panose="020B0604030504040204" pitchFamily="34" charset="0"/>
              <a:cs typeface="Verdana" panose="020B0604030504040204" pitchFamily="34" charset="0"/>
              <a:sym typeface="Verdana"/>
            </a:endParaRPr>
          </a:p>
          <a:p>
            <a:pPr marR="0" lvl="0" algn="l" rtl="0">
              <a:spcBef>
                <a:spcPts val="0"/>
              </a:spcBef>
              <a:spcAft>
                <a:spcPts val="0"/>
              </a:spcAft>
              <a:buClr>
                <a:schemeClr val="accent2"/>
              </a:buClr>
              <a:buSzPts val="2100"/>
              <a:buFont typeface="Wingdings" panose="05000000000000000000" pitchFamily="2" charset="2"/>
              <a:buChar char="v"/>
            </a:pPr>
            <a:r>
              <a:rPr lang="en-US" dirty="0">
                <a:solidFill>
                  <a:schemeClr val="dk1"/>
                </a:solidFill>
                <a:latin typeface="Verdana" panose="020B0604030504040204" pitchFamily="34" charset="0"/>
                <a:ea typeface="Verdana" panose="020B0604030504040204" pitchFamily="34" charset="0"/>
                <a:cs typeface="Verdana" panose="020B0604030504040204" pitchFamily="34" charset="0"/>
                <a:sym typeface="Verdana"/>
              </a:rPr>
              <a:t>For some interventions need is not easily estimated at a global level </a:t>
            </a:r>
            <a:endParaRPr lang="en-US" sz="3200" dirty="0"/>
          </a:p>
          <a:p>
            <a:pPr marL="0" indent="0">
              <a:buNone/>
            </a:pPr>
            <a:endParaRPr lang="en-US" sz="3200" dirty="0"/>
          </a:p>
          <a:p>
            <a:pPr marL="0" indent="0">
              <a:buNone/>
            </a:pPr>
            <a:endParaRPr lang="en-US" dirty="0"/>
          </a:p>
          <a:p>
            <a:endParaRPr lang="en-US" dirty="0"/>
          </a:p>
        </p:txBody>
      </p:sp>
    </p:spTree>
    <p:extLst>
      <p:ext uri="{BB962C8B-B14F-4D97-AF65-F5344CB8AC3E}">
        <p14:creationId xmlns:p14="http://schemas.microsoft.com/office/powerpoint/2010/main" val="3771055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0B891-37A9-4472-85E9-51BE563D4092}"/>
              </a:ext>
            </a:extLst>
          </p:cNvPr>
          <p:cNvSpPr>
            <a:spLocks noGrp="1"/>
          </p:cNvSpPr>
          <p:nvPr>
            <p:ph type="title"/>
          </p:nvPr>
        </p:nvSpPr>
        <p:spPr>
          <a:xfrm>
            <a:off x="681038" y="365127"/>
            <a:ext cx="8543925" cy="854073"/>
          </a:xfrm>
        </p:spPr>
        <p:txBody>
          <a:bodyPr/>
          <a:lstStyle/>
          <a:p>
            <a:r>
              <a:rPr lang="en-US" dirty="0"/>
              <a:t>Purpose</a:t>
            </a:r>
          </a:p>
        </p:txBody>
      </p:sp>
      <p:sp>
        <p:nvSpPr>
          <p:cNvPr id="3" name="Content Placeholder 2">
            <a:extLst>
              <a:ext uri="{FF2B5EF4-FFF2-40B4-BE49-F238E27FC236}">
                <a16:creationId xmlns:a16="http://schemas.microsoft.com/office/drawing/2014/main" id="{994ED3A1-5663-435F-8CB4-66FF73833E89}"/>
              </a:ext>
            </a:extLst>
          </p:cNvPr>
          <p:cNvSpPr>
            <a:spLocks noGrp="1"/>
          </p:cNvSpPr>
          <p:nvPr>
            <p:ph idx="1"/>
          </p:nvPr>
        </p:nvSpPr>
        <p:spPr>
          <a:xfrm>
            <a:off x="681038" y="1219201"/>
            <a:ext cx="8543925" cy="5273673"/>
          </a:xfrm>
        </p:spPr>
        <p:txBody>
          <a:bodyPr>
            <a:normAutofit/>
          </a:bodyPr>
          <a:lstStyle/>
          <a:p>
            <a:pPr>
              <a:spcAft>
                <a:spcPts val="600"/>
              </a:spcAft>
            </a:pPr>
            <a:r>
              <a:rPr lang="en-US" sz="3200" dirty="0"/>
              <a:t>Understand current expenditures on programs for children and adolescents affected by HIV/AIDS</a:t>
            </a:r>
          </a:p>
          <a:p>
            <a:pPr>
              <a:spcAft>
                <a:spcPts val="600"/>
              </a:spcAft>
            </a:pPr>
            <a:r>
              <a:rPr lang="en-US" sz="3200" dirty="0"/>
              <a:t>Describe the sources of expenditures</a:t>
            </a:r>
          </a:p>
          <a:p>
            <a:pPr>
              <a:spcAft>
                <a:spcPts val="600"/>
              </a:spcAft>
            </a:pPr>
            <a:r>
              <a:rPr lang="en-US" sz="3200" dirty="0"/>
              <a:t>Compare to estimates of the resources needed</a:t>
            </a:r>
          </a:p>
        </p:txBody>
      </p:sp>
    </p:spTree>
    <p:extLst>
      <p:ext uri="{BB962C8B-B14F-4D97-AF65-F5344CB8AC3E}">
        <p14:creationId xmlns:p14="http://schemas.microsoft.com/office/powerpoint/2010/main" val="2339753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5FB946D7-1CA4-446E-8795-007CACFDE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906000" cy="6861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23">
            <a:extLst>
              <a:ext uri="{FF2B5EF4-FFF2-40B4-BE49-F238E27FC236}">
                <a16:creationId xmlns:a16="http://schemas.microsoft.com/office/drawing/2014/main" id="{192416F2-BC84-4D7C-80C6-6296C10C3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646212" y="981075"/>
            <a:ext cx="8613576" cy="4552949"/>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Title 4">
            <a:extLst>
              <a:ext uri="{FF2B5EF4-FFF2-40B4-BE49-F238E27FC236}">
                <a16:creationId xmlns:a16="http://schemas.microsoft.com/office/drawing/2014/main" id="{A7099A2D-D202-8AE1-BF88-25EBCD5FB214}"/>
              </a:ext>
            </a:extLst>
          </p:cNvPr>
          <p:cNvSpPr>
            <a:spLocks noGrp="1"/>
          </p:cNvSpPr>
          <p:nvPr>
            <p:ph type="title"/>
          </p:nvPr>
        </p:nvSpPr>
        <p:spPr>
          <a:xfrm>
            <a:off x="1248891" y="1428750"/>
            <a:ext cx="7408218" cy="2105026"/>
          </a:xfrm>
        </p:spPr>
        <p:txBody>
          <a:bodyPr vert="horz" lIns="91440" tIns="45720" rIns="91440" bIns="45720" rtlCol="0" anchor="b">
            <a:normAutofit/>
          </a:bodyPr>
          <a:lstStyle/>
          <a:p>
            <a:pPr algn="ctr" defTabSz="914400"/>
            <a:r>
              <a:rPr lang="en-US" sz="4700" b="1" kern="1200">
                <a:solidFill>
                  <a:schemeClr val="tx1"/>
                </a:solidFill>
                <a:latin typeface="+mj-lt"/>
                <a:ea typeface="+mj-ea"/>
                <a:cs typeface="+mj-cs"/>
              </a:rPr>
              <a:t>How much is currently spent on programs for children and adolescents?</a:t>
            </a:r>
          </a:p>
        </p:txBody>
      </p:sp>
      <p:sp>
        <p:nvSpPr>
          <p:cNvPr id="6" name="Text Placeholder 5">
            <a:extLst>
              <a:ext uri="{FF2B5EF4-FFF2-40B4-BE49-F238E27FC236}">
                <a16:creationId xmlns:a16="http://schemas.microsoft.com/office/drawing/2014/main" id="{2CDD553D-2579-117E-FD02-31721100B97C}"/>
              </a:ext>
            </a:extLst>
          </p:cNvPr>
          <p:cNvSpPr>
            <a:spLocks noGrp="1"/>
          </p:cNvSpPr>
          <p:nvPr>
            <p:ph type="body" idx="1"/>
          </p:nvPr>
        </p:nvSpPr>
        <p:spPr>
          <a:xfrm>
            <a:off x="1248891" y="3960557"/>
            <a:ext cx="7408218" cy="1097215"/>
          </a:xfrm>
        </p:spPr>
        <p:txBody>
          <a:bodyPr vert="horz" lIns="91440" tIns="45720" rIns="91440" bIns="45720" rtlCol="0">
            <a:normAutofit/>
          </a:bodyPr>
          <a:lstStyle/>
          <a:p>
            <a:pPr algn="ctr" defTabSz="914400"/>
            <a:endParaRPr lang="en-US" sz="2400" kern="1200">
              <a:solidFill>
                <a:schemeClr val="tx1"/>
              </a:solidFill>
              <a:latin typeface="+mn-lt"/>
              <a:ea typeface="+mn-ea"/>
              <a:cs typeface="+mn-cs"/>
            </a:endParaRPr>
          </a:p>
        </p:txBody>
      </p:sp>
      <p:cxnSp>
        <p:nvCxnSpPr>
          <p:cNvPr id="26" name="Straight Connector 25">
            <a:extLst>
              <a:ext uri="{FF2B5EF4-FFF2-40B4-BE49-F238E27FC236}">
                <a16:creationId xmlns:a16="http://schemas.microsoft.com/office/drawing/2014/main" id="{2330623A-AB89-4E04-AC9A-2BAFBF85AE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724150" y="3771366"/>
            <a:ext cx="4457700"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DE456486-C16B-7772-2C04-0E117E86F0B0}"/>
              </a:ext>
            </a:extLst>
          </p:cNvPr>
          <p:cNvSpPr>
            <a:spLocks noGrp="1"/>
          </p:cNvSpPr>
          <p:nvPr>
            <p:ph type="sldNum" sz="quarter" idx="12"/>
          </p:nvPr>
        </p:nvSpPr>
        <p:spPr>
          <a:xfrm>
            <a:off x="6996112" y="6159710"/>
            <a:ext cx="2228850" cy="365125"/>
          </a:xfrm>
        </p:spPr>
        <p:txBody>
          <a:bodyPr vert="horz" lIns="91440" tIns="45720" rIns="91440" bIns="45720" rtlCol="0" anchor="ctr">
            <a:normAutofit/>
          </a:bodyPr>
          <a:lstStyle/>
          <a:p>
            <a:pPr defTabSz="914400">
              <a:spcAft>
                <a:spcPts val="600"/>
              </a:spcAft>
            </a:pPr>
            <a:fld id="{CF13D369-8700-4468-8CC4-EE7C53720160}" type="slidenum">
              <a:rPr lang="en-US" sz="1100">
                <a:solidFill>
                  <a:schemeClr val="bg1"/>
                </a:solidFill>
              </a:rPr>
              <a:pPr defTabSz="914400">
                <a:spcAft>
                  <a:spcPts val="600"/>
                </a:spcAft>
              </a:pPr>
              <a:t>3</a:t>
            </a:fld>
            <a:endParaRPr lang="en-US" sz="1100">
              <a:solidFill>
                <a:schemeClr val="bg1"/>
              </a:solidFill>
            </a:endParaRPr>
          </a:p>
        </p:txBody>
      </p:sp>
    </p:spTree>
    <p:extLst>
      <p:ext uri="{BB962C8B-B14F-4D97-AF65-F5344CB8AC3E}">
        <p14:creationId xmlns:p14="http://schemas.microsoft.com/office/powerpoint/2010/main" val="4091204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7853F22-9A2F-CEEC-6F4C-BC34C7312192}"/>
              </a:ext>
            </a:extLst>
          </p:cNvPr>
          <p:cNvSpPr>
            <a:spLocks noGrp="1"/>
          </p:cNvSpPr>
          <p:nvPr>
            <p:ph type="title"/>
          </p:nvPr>
        </p:nvSpPr>
        <p:spPr/>
        <p:txBody>
          <a:bodyPr>
            <a:noAutofit/>
          </a:bodyPr>
          <a:lstStyle/>
          <a:p>
            <a:r>
              <a:rPr lang="en-US" sz="3600" dirty="0"/>
              <a:t>Public expenditure databases do not provide comprehensive picture</a:t>
            </a:r>
          </a:p>
        </p:txBody>
      </p:sp>
      <p:sp>
        <p:nvSpPr>
          <p:cNvPr id="6" name="Content Placeholder 5">
            <a:extLst>
              <a:ext uri="{FF2B5EF4-FFF2-40B4-BE49-F238E27FC236}">
                <a16:creationId xmlns:a16="http://schemas.microsoft.com/office/drawing/2014/main" id="{1E03DBB0-C9C2-397B-145A-4998D47C389A}"/>
              </a:ext>
            </a:extLst>
          </p:cNvPr>
          <p:cNvSpPr>
            <a:spLocks noGrp="1"/>
          </p:cNvSpPr>
          <p:nvPr>
            <p:ph idx="1"/>
          </p:nvPr>
        </p:nvSpPr>
        <p:spPr/>
        <p:txBody>
          <a:bodyPr/>
          <a:lstStyle/>
          <a:p>
            <a:r>
              <a:rPr lang="en-US" b="1" dirty="0"/>
              <a:t>PEPFAR</a:t>
            </a:r>
            <a:r>
              <a:rPr lang="en-US" dirty="0"/>
              <a:t> reports expenditures on its Panorama Spotlight Dashboard, but the categories are too broad to identify all spending on children and adolescents. PEPFAR has prepared estimates drawn from budgets and agreed allocation rules</a:t>
            </a:r>
          </a:p>
          <a:p>
            <a:r>
              <a:rPr lang="en-US" b="1" dirty="0"/>
              <a:t>Global Fund </a:t>
            </a:r>
            <a:r>
              <a:rPr lang="en-US" dirty="0"/>
              <a:t>only reports in very broad categories. The current reporting system does not support analysis by intervention. </a:t>
            </a:r>
          </a:p>
        </p:txBody>
      </p:sp>
      <p:sp>
        <p:nvSpPr>
          <p:cNvPr id="4" name="Slide Number Placeholder 3">
            <a:extLst>
              <a:ext uri="{FF2B5EF4-FFF2-40B4-BE49-F238E27FC236}">
                <a16:creationId xmlns:a16="http://schemas.microsoft.com/office/drawing/2014/main" id="{8E481CBE-3866-47B7-2B3D-0D4C7B46F299}"/>
              </a:ext>
            </a:extLst>
          </p:cNvPr>
          <p:cNvSpPr>
            <a:spLocks noGrp="1"/>
          </p:cNvSpPr>
          <p:nvPr>
            <p:ph type="sldNum" sz="quarter" idx="12"/>
          </p:nvPr>
        </p:nvSpPr>
        <p:spPr/>
        <p:txBody>
          <a:bodyPr/>
          <a:lstStyle/>
          <a:p>
            <a:fld id="{CF13D369-8700-4468-8CC4-EE7C53720160}" type="slidenum">
              <a:rPr lang="en-US" smtClean="0"/>
              <a:t>4</a:t>
            </a:fld>
            <a:endParaRPr lang="en-US"/>
          </a:p>
        </p:txBody>
      </p:sp>
    </p:spTree>
    <p:extLst>
      <p:ext uri="{BB962C8B-B14F-4D97-AF65-F5344CB8AC3E}">
        <p14:creationId xmlns:p14="http://schemas.microsoft.com/office/powerpoint/2010/main" val="829757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80D9B1B-22CC-058A-9EB5-83903EED65E2}"/>
              </a:ext>
            </a:extLst>
          </p:cNvPr>
          <p:cNvSpPr>
            <a:spLocks noGrp="1"/>
          </p:cNvSpPr>
          <p:nvPr>
            <p:ph type="title"/>
          </p:nvPr>
        </p:nvSpPr>
        <p:spPr>
          <a:xfrm>
            <a:off x="681038" y="365127"/>
            <a:ext cx="8543925" cy="783449"/>
          </a:xfrm>
        </p:spPr>
        <p:txBody>
          <a:bodyPr>
            <a:normAutofit fontScale="90000"/>
          </a:bodyPr>
          <a:lstStyle/>
          <a:p>
            <a:pPr algn="ctr"/>
            <a:r>
              <a:rPr lang="en-US" dirty="0"/>
              <a:t>PEPFAR COP 21 Program Budget (0-24) (US$ Millions)</a:t>
            </a:r>
          </a:p>
        </p:txBody>
      </p:sp>
      <p:graphicFrame>
        <p:nvGraphicFramePr>
          <p:cNvPr id="9" name="Content Placeholder 8">
            <a:extLst>
              <a:ext uri="{FF2B5EF4-FFF2-40B4-BE49-F238E27FC236}">
                <a16:creationId xmlns:a16="http://schemas.microsoft.com/office/drawing/2014/main" id="{F71C2C48-60E6-BD64-F81B-B26EBE15BD37}"/>
              </a:ext>
            </a:extLst>
          </p:cNvPr>
          <p:cNvGraphicFramePr>
            <a:graphicFrameLocks noGrp="1"/>
          </p:cNvGraphicFramePr>
          <p:nvPr>
            <p:ph idx="1"/>
            <p:extLst>
              <p:ext uri="{D42A27DB-BD31-4B8C-83A1-F6EECF244321}">
                <p14:modId xmlns:p14="http://schemas.microsoft.com/office/powerpoint/2010/main" val="3578877192"/>
              </p:ext>
            </p:extLst>
          </p:nvPr>
        </p:nvGraphicFramePr>
        <p:xfrm>
          <a:off x="681038" y="1406407"/>
          <a:ext cx="8543925" cy="5018206"/>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a:extLst>
              <a:ext uri="{FF2B5EF4-FFF2-40B4-BE49-F238E27FC236}">
                <a16:creationId xmlns:a16="http://schemas.microsoft.com/office/drawing/2014/main" id="{DAB86A11-2E99-3B99-0D41-6DD1B2A2F27E}"/>
              </a:ext>
            </a:extLst>
          </p:cNvPr>
          <p:cNvSpPr>
            <a:spLocks noGrp="1"/>
          </p:cNvSpPr>
          <p:nvPr>
            <p:ph type="sldNum" sz="quarter" idx="12"/>
          </p:nvPr>
        </p:nvSpPr>
        <p:spPr/>
        <p:txBody>
          <a:bodyPr/>
          <a:lstStyle/>
          <a:p>
            <a:fld id="{CF13D369-8700-4468-8CC4-EE7C53720160}" type="slidenum">
              <a:rPr lang="en-US" smtClean="0"/>
              <a:t>5</a:t>
            </a:fld>
            <a:endParaRPr lang="en-US"/>
          </a:p>
        </p:txBody>
      </p:sp>
      <p:sp>
        <p:nvSpPr>
          <p:cNvPr id="10" name="TextBox 9">
            <a:extLst>
              <a:ext uri="{FF2B5EF4-FFF2-40B4-BE49-F238E27FC236}">
                <a16:creationId xmlns:a16="http://schemas.microsoft.com/office/drawing/2014/main" id="{03A9DE12-CB91-B523-246C-0CDD53942643}"/>
              </a:ext>
            </a:extLst>
          </p:cNvPr>
          <p:cNvSpPr txBox="1"/>
          <p:nvPr/>
        </p:nvSpPr>
        <p:spPr>
          <a:xfrm>
            <a:off x="0" y="2346081"/>
            <a:ext cx="5130141" cy="646331"/>
          </a:xfrm>
          <a:prstGeom prst="rect">
            <a:avLst/>
          </a:prstGeom>
          <a:noFill/>
        </p:spPr>
        <p:txBody>
          <a:bodyPr wrap="square" rtlCol="0">
            <a:spAutoFit/>
          </a:bodyPr>
          <a:lstStyle/>
          <a:p>
            <a:r>
              <a:rPr lang="en-US" b="1" dirty="0"/>
              <a:t>Total 0-24 = $1210 million</a:t>
            </a:r>
          </a:p>
          <a:p>
            <a:r>
              <a:rPr lang="en-US" b="1" dirty="0"/>
              <a:t>Total 0-17 = $818 million</a:t>
            </a:r>
          </a:p>
        </p:txBody>
      </p:sp>
      <p:sp>
        <p:nvSpPr>
          <p:cNvPr id="11" name="TextBox 10">
            <a:extLst>
              <a:ext uri="{FF2B5EF4-FFF2-40B4-BE49-F238E27FC236}">
                <a16:creationId xmlns:a16="http://schemas.microsoft.com/office/drawing/2014/main" id="{A412C698-6BD2-F730-DC4E-4A79B24ED29D}"/>
              </a:ext>
            </a:extLst>
          </p:cNvPr>
          <p:cNvSpPr txBox="1"/>
          <p:nvPr/>
        </p:nvSpPr>
        <p:spPr>
          <a:xfrm>
            <a:off x="134910" y="6424613"/>
            <a:ext cx="8841821" cy="307777"/>
          </a:xfrm>
          <a:prstGeom prst="rect">
            <a:avLst/>
          </a:prstGeom>
          <a:noFill/>
        </p:spPr>
        <p:txBody>
          <a:bodyPr wrap="square" rtlCol="0">
            <a:spAutoFit/>
          </a:bodyPr>
          <a:lstStyle/>
          <a:p>
            <a:r>
              <a:rPr lang="en-US" sz="1400" dirty="0"/>
              <a:t>PEPFAR Panorama Spotlight (</a:t>
            </a:r>
            <a:r>
              <a:rPr lang="en-US" sz="1400" dirty="0">
                <a:hlinkClick r:id="rId4"/>
              </a:rPr>
              <a:t>https://data.pepfar.gov/library</a:t>
            </a:r>
            <a:r>
              <a:rPr lang="en-US" sz="1400" dirty="0"/>
              <a:t>, Financial Management, Children and Adolescent Budget</a:t>
            </a:r>
          </a:p>
        </p:txBody>
      </p:sp>
    </p:spTree>
    <p:extLst>
      <p:ext uri="{BB962C8B-B14F-4D97-AF65-F5344CB8AC3E}">
        <p14:creationId xmlns:p14="http://schemas.microsoft.com/office/powerpoint/2010/main" val="2558227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6C250-F587-BD1F-126E-D07C5889770E}"/>
              </a:ext>
            </a:extLst>
          </p:cNvPr>
          <p:cNvSpPr>
            <a:spLocks noGrp="1"/>
          </p:cNvSpPr>
          <p:nvPr>
            <p:ph type="title"/>
          </p:nvPr>
        </p:nvSpPr>
        <p:spPr/>
        <p:txBody>
          <a:bodyPr/>
          <a:lstStyle/>
          <a:p>
            <a:r>
              <a:rPr lang="en-US" dirty="0"/>
              <a:t>UNAIDS Spending Assessments</a:t>
            </a:r>
          </a:p>
        </p:txBody>
      </p:sp>
      <p:sp>
        <p:nvSpPr>
          <p:cNvPr id="3" name="Content Placeholder 2">
            <a:extLst>
              <a:ext uri="{FF2B5EF4-FFF2-40B4-BE49-F238E27FC236}">
                <a16:creationId xmlns:a16="http://schemas.microsoft.com/office/drawing/2014/main" id="{21CCFED7-AC71-CE04-0461-A73965C4B160}"/>
              </a:ext>
            </a:extLst>
          </p:cNvPr>
          <p:cNvSpPr>
            <a:spLocks noGrp="1"/>
          </p:cNvSpPr>
          <p:nvPr>
            <p:ph idx="1"/>
          </p:nvPr>
        </p:nvSpPr>
        <p:spPr/>
        <p:txBody>
          <a:bodyPr>
            <a:normAutofit fontScale="92500" lnSpcReduction="10000"/>
          </a:bodyPr>
          <a:lstStyle/>
          <a:p>
            <a:r>
              <a:rPr lang="en-US" dirty="0"/>
              <a:t>UNAIDS supports the collection of detailed expenditure information using a national health accounts approach to HIV/AIDS expenditures (National AIDS Spending Assessment – NASA). </a:t>
            </a:r>
          </a:p>
          <a:p>
            <a:r>
              <a:rPr lang="en-US" dirty="0"/>
              <a:t>Over 100 countries have implemented NASA or provided their own data</a:t>
            </a:r>
          </a:p>
          <a:p>
            <a:r>
              <a:rPr lang="en-US" b="1" dirty="0"/>
              <a:t>Limitations</a:t>
            </a:r>
            <a:r>
              <a:rPr lang="en-US" dirty="0"/>
              <a:t>: Not all countries report in all years. Full NASAs are usually done only every 5 years. Spending on social enablers and social protection may not be classified as AIDS expenditures</a:t>
            </a:r>
          </a:p>
          <a:p>
            <a:r>
              <a:rPr lang="en-US" b="1" dirty="0"/>
              <a:t>Source</a:t>
            </a:r>
            <a:r>
              <a:rPr lang="en-US" dirty="0"/>
              <a:t>: https://hivfinancial.unaids.org/hivfinancialdashboards.html</a:t>
            </a:r>
          </a:p>
        </p:txBody>
      </p:sp>
      <p:sp>
        <p:nvSpPr>
          <p:cNvPr id="4" name="Slide Number Placeholder 3">
            <a:extLst>
              <a:ext uri="{FF2B5EF4-FFF2-40B4-BE49-F238E27FC236}">
                <a16:creationId xmlns:a16="http://schemas.microsoft.com/office/drawing/2014/main" id="{3280FADA-C8F7-80DD-E68E-6930C60A0CC4}"/>
              </a:ext>
            </a:extLst>
          </p:cNvPr>
          <p:cNvSpPr>
            <a:spLocks noGrp="1"/>
          </p:cNvSpPr>
          <p:nvPr>
            <p:ph type="sldNum" sz="quarter" idx="12"/>
          </p:nvPr>
        </p:nvSpPr>
        <p:spPr/>
        <p:txBody>
          <a:bodyPr/>
          <a:lstStyle/>
          <a:p>
            <a:fld id="{CF13D369-8700-4468-8CC4-EE7C53720160}" type="slidenum">
              <a:rPr lang="en-US" smtClean="0"/>
              <a:t>6</a:t>
            </a:fld>
            <a:endParaRPr lang="en-US"/>
          </a:p>
        </p:txBody>
      </p:sp>
    </p:spTree>
    <p:extLst>
      <p:ext uri="{BB962C8B-B14F-4D97-AF65-F5344CB8AC3E}">
        <p14:creationId xmlns:p14="http://schemas.microsoft.com/office/powerpoint/2010/main" val="3368641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CDE27-FF6C-0C74-8CF4-4E2B4AD5DC96}"/>
              </a:ext>
            </a:extLst>
          </p:cNvPr>
          <p:cNvSpPr>
            <a:spLocks noGrp="1"/>
          </p:cNvSpPr>
          <p:nvPr>
            <p:ph type="title"/>
          </p:nvPr>
        </p:nvSpPr>
        <p:spPr>
          <a:xfrm>
            <a:off x="681037" y="230192"/>
            <a:ext cx="8543925" cy="1325563"/>
          </a:xfrm>
        </p:spPr>
        <p:txBody>
          <a:bodyPr>
            <a:normAutofit/>
          </a:bodyPr>
          <a:lstStyle/>
          <a:p>
            <a:r>
              <a:rPr lang="en-US" dirty="0"/>
              <a:t>Current Expenditures for Children and Adolescents in LMIC</a:t>
            </a:r>
          </a:p>
        </p:txBody>
      </p:sp>
      <p:graphicFrame>
        <p:nvGraphicFramePr>
          <p:cNvPr id="7" name="Content Placeholder 6">
            <a:extLst>
              <a:ext uri="{FF2B5EF4-FFF2-40B4-BE49-F238E27FC236}">
                <a16:creationId xmlns:a16="http://schemas.microsoft.com/office/drawing/2014/main" id="{724886F9-5D27-4473-2B35-17F569A1E403}"/>
              </a:ext>
            </a:extLst>
          </p:cNvPr>
          <p:cNvGraphicFramePr>
            <a:graphicFrameLocks noGrp="1"/>
          </p:cNvGraphicFramePr>
          <p:nvPr>
            <p:ph idx="1"/>
            <p:extLst>
              <p:ext uri="{D42A27DB-BD31-4B8C-83A1-F6EECF244321}">
                <p14:modId xmlns:p14="http://schemas.microsoft.com/office/powerpoint/2010/main" val="4180482302"/>
              </p:ext>
            </p:extLst>
          </p:nvPr>
        </p:nvGraphicFramePr>
        <p:xfrm>
          <a:off x="681038" y="1600997"/>
          <a:ext cx="8543925"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D66E4B96-1A61-2886-2DD6-24065D435B4C}"/>
              </a:ext>
            </a:extLst>
          </p:cNvPr>
          <p:cNvSpPr txBox="1"/>
          <p:nvPr/>
        </p:nvSpPr>
        <p:spPr>
          <a:xfrm>
            <a:off x="796067" y="5879299"/>
            <a:ext cx="8046720" cy="954107"/>
          </a:xfrm>
          <a:prstGeom prst="rect">
            <a:avLst/>
          </a:prstGeom>
          <a:noFill/>
        </p:spPr>
        <p:txBody>
          <a:bodyPr wrap="square" rtlCol="0">
            <a:spAutoFit/>
          </a:bodyPr>
          <a:lstStyle/>
          <a:p>
            <a:r>
              <a:rPr lang="en-US" sz="1400" dirty="0"/>
              <a:t>AGYW = adolescent girls and young women, ABYM = adolescent boys and young men, STI Tx = treatment of sexually transmitted infections, CSE = comprehensive sexuality education, EE = economic empowerment, VMMC = voluntary medical male circumcision, PMTCT = prevention of mother-to-child transmission, C&amp;A = children and adolescent not disaggregated, ASL = above site level, PM = program management</a:t>
            </a:r>
          </a:p>
        </p:txBody>
      </p:sp>
      <p:sp>
        <p:nvSpPr>
          <p:cNvPr id="3" name="TextBox 2">
            <a:extLst>
              <a:ext uri="{FF2B5EF4-FFF2-40B4-BE49-F238E27FC236}">
                <a16:creationId xmlns:a16="http://schemas.microsoft.com/office/drawing/2014/main" id="{5FD15B7F-A0D8-23EB-E6C1-F541B182C028}"/>
              </a:ext>
            </a:extLst>
          </p:cNvPr>
          <p:cNvSpPr txBox="1"/>
          <p:nvPr/>
        </p:nvSpPr>
        <p:spPr>
          <a:xfrm>
            <a:off x="4185873" y="2160839"/>
            <a:ext cx="767126" cy="3046988"/>
          </a:xfrm>
          <a:prstGeom prst="rect">
            <a:avLst/>
          </a:prstGeom>
          <a:noFill/>
        </p:spPr>
        <p:txBody>
          <a:bodyPr wrap="square" rtlCol="0">
            <a:spAutoFit/>
          </a:bodyPr>
          <a:lstStyle/>
          <a:p>
            <a:endParaRPr lang="en-US" sz="1200" dirty="0"/>
          </a:p>
          <a:p>
            <a:r>
              <a:rPr lang="en-US" sz="1200" dirty="0"/>
              <a:t>PM</a:t>
            </a:r>
          </a:p>
          <a:p>
            <a:endParaRPr lang="en-US" sz="1200" dirty="0"/>
          </a:p>
          <a:p>
            <a:r>
              <a:rPr lang="en-US" sz="1200" dirty="0"/>
              <a:t>ASL</a:t>
            </a:r>
          </a:p>
          <a:p>
            <a:endParaRPr lang="en-US" sz="1200" dirty="0"/>
          </a:p>
          <a:p>
            <a:r>
              <a:rPr lang="en-US" sz="1200" dirty="0"/>
              <a:t>C&amp;A</a:t>
            </a:r>
          </a:p>
          <a:p>
            <a:endParaRPr lang="en-US" sz="1200" dirty="0"/>
          </a:p>
          <a:p>
            <a:r>
              <a:rPr lang="en-US" sz="1200" dirty="0"/>
              <a:t>OVC</a:t>
            </a:r>
          </a:p>
          <a:p>
            <a:endParaRPr lang="en-US" sz="1200" dirty="0"/>
          </a:p>
          <a:p>
            <a:endParaRPr lang="en-US" sz="1200" dirty="0"/>
          </a:p>
          <a:p>
            <a:r>
              <a:rPr lang="en-US" sz="1200" dirty="0"/>
              <a:t>VMMC</a:t>
            </a:r>
          </a:p>
          <a:p>
            <a:endParaRPr lang="en-US" sz="1200" dirty="0"/>
          </a:p>
          <a:p>
            <a:r>
              <a:rPr lang="en-US" sz="1200" dirty="0"/>
              <a:t>ART</a:t>
            </a:r>
          </a:p>
          <a:p>
            <a:endParaRPr lang="en-US" sz="1200" dirty="0"/>
          </a:p>
          <a:p>
            <a:endParaRPr lang="en-US" sz="1200" dirty="0"/>
          </a:p>
          <a:p>
            <a:r>
              <a:rPr lang="en-US" sz="1200" dirty="0"/>
              <a:t>PMTCT</a:t>
            </a:r>
          </a:p>
        </p:txBody>
      </p:sp>
    </p:spTree>
    <p:extLst>
      <p:ext uri="{BB962C8B-B14F-4D97-AF65-F5344CB8AC3E}">
        <p14:creationId xmlns:p14="http://schemas.microsoft.com/office/powerpoint/2010/main" val="2294855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B1396-46F8-D3C2-ACB8-A32C84680727}"/>
              </a:ext>
            </a:extLst>
          </p:cNvPr>
          <p:cNvSpPr>
            <a:spLocks noGrp="1"/>
          </p:cNvSpPr>
          <p:nvPr>
            <p:ph type="title"/>
          </p:nvPr>
        </p:nvSpPr>
        <p:spPr/>
        <p:txBody>
          <a:bodyPr/>
          <a:lstStyle/>
          <a:p>
            <a:r>
              <a:rPr lang="en-US" dirty="0"/>
              <a:t>Distribution of Spending by Source</a:t>
            </a:r>
          </a:p>
        </p:txBody>
      </p:sp>
      <p:graphicFrame>
        <p:nvGraphicFramePr>
          <p:cNvPr id="7" name="Content Placeholder 6">
            <a:extLst>
              <a:ext uri="{FF2B5EF4-FFF2-40B4-BE49-F238E27FC236}">
                <a16:creationId xmlns:a16="http://schemas.microsoft.com/office/drawing/2014/main" id="{1A00F8E4-2582-8360-154A-9FAEF9812331}"/>
              </a:ext>
            </a:extLst>
          </p:cNvPr>
          <p:cNvGraphicFramePr>
            <a:graphicFrameLocks noGrp="1"/>
          </p:cNvGraphicFramePr>
          <p:nvPr>
            <p:ph idx="1"/>
            <p:extLst>
              <p:ext uri="{D42A27DB-BD31-4B8C-83A1-F6EECF244321}">
                <p14:modId xmlns:p14="http://schemas.microsoft.com/office/powerpoint/2010/main" val="4131701783"/>
              </p:ext>
            </p:extLst>
          </p:nvPr>
        </p:nvGraphicFramePr>
        <p:xfrm>
          <a:off x="681038" y="1556657"/>
          <a:ext cx="8543925" cy="4799695"/>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98492093-A68E-8758-4A6B-4A2720A22A37}"/>
              </a:ext>
            </a:extLst>
          </p:cNvPr>
          <p:cNvSpPr txBox="1"/>
          <p:nvPr/>
        </p:nvSpPr>
        <p:spPr>
          <a:xfrm>
            <a:off x="578734" y="6356351"/>
            <a:ext cx="8148577" cy="369332"/>
          </a:xfrm>
          <a:prstGeom prst="rect">
            <a:avLst/>
          </a:prstGeom>
          <a:noFill/>
        </p:spPr>
        <p:txBody>
          <a:bodyPr wrap="square" rtlCol="0">
            <a:spAutoFit/>
          </a:bodyPr>
          <a:lstStyle/>
          <a:p>
            <a:r>
              <a:rPr lang="en-US" dirty="0"/>
              <a:t>Source: UNAIDS GARPR16-GAM2021Oct2021</a:t>
            </a:r>
          </a:p>
        </p:txBody>
      </p:sp>
    </p:spTree>
    <p:extLst>
      <p:ext uri="{BB962C8B-B14F-4D97-AF65-F5344CB8AC3E}">
        <p14:creationId xmlns:p14="http://schemas.microsoft.com/office/powerpoint/2010/main" val="4011329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B1396-46F8-D3C2-ACB8-A32C84680727}"/>
              </a:ext>
            </a:extLst>
          </p:cNvPr>
          <p:cNvSpPr>
            <a:spLocks noGrp="1"/>
          </p:cNvSpPr>
          <p:nvPr>
            <p:ph type="title"/>
          </p:nvPr>
        </p:nvSpPr>
        <p:spPr>
          <a:xfrm>
            <a:off x="182880" y="365127"/>
            <a:ext cx="9551963" cy="1325563"/>
          </a:xfrm>
        </p:spPr>
        <p:txBody>
          <a:bodyPr/>
          <a:lstStyle/>
          <a:p>
            <a:r>
              <a:rPr lang="en-US" dirty="0"/>
              <a:t>Distribution of Spending by Intervention</a:t>
            </a:r>
          </a:p>
        </p:txBody>
      </p:sp>
      <p:graphicFrame>
        <p:nvGraphicFramePr>
          <p:cNvPr id="7" name="Content Placeholder 6">
            <a:extLst>
              <a:ext uri="{FF2B5EF4-FFF2-40B4-BE49-F238E27FC236}">
                <a16:creationId xmlns:a16="http://schemas.microsoft.com/office/drawing/2014/main" id="{1A00F8E4-2582-8360-154A-9FAEF9812331}"/>
              </a:ext>
            </a:extLst>
          </p:cNvPr>
          <p:cNvGraphicFramePr>
            <a:graphicFrameLocks noGrp="1"/>
          </p:cNvGraphicFramePr>
          <p:nvPr>
            <p:ph idx="1"/>
            <p:extLst>
              <p:ext uri="{D42A27DB-BD31-4B8C-83A1-F6EECF244321}">
                <p14:modId xmlns:p14="http://schemas.microsoft.com/office/powerpoint/2010/main" val="1462491859"/>
              </p:ext>
            </p:extLst>
          </p:nvPr>
        </p:nvGraphicFramePr>
        <p:xfrm>
          <a:off x="681038" y="1825625"/>
          <a:ext cx="8543925" cy="4530727"/>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98492093-A68E-8758-4A6B-4A2720A22A37}"/>
              </a:ext>
            </a:extLst>
          </p:cNvPr>
          <p:cNvSpPr txBox="1"/>
          <p:nvPr/>
        </p:nvSpPr>
        <p:spPr>
          <a:xfrm>
            <a:off x="578734" y="6356351"/>
            <a:ext cx="8148577" cy="369332"/>
          </a:xfrm>
          <a:prstGeom prst="rect">
            <a:avLst/>
          </a:prstGeom>
          <a:noFill/>
        </p:spPr>
        <p:txBody>
          <a:bodyPr wrap="square" rtlCol="0">
            <a:spAutoFit/>
          </a:bodyPr>
          <a:lstStyle/>
          <a:p>
            <a:r>
              <a:rPr lang="en-US" dirty="0"/>
              <a:t>Source: UNAIDS GARPR16-GAM2021Oct2021</a:t>
            </a:r>
          </a:p>
        </p:txBody>
      </p:sp>
    </p:spTree>
    <p:extLst>
      <p:ext uri="{BB962C8B-B14F-4D97-AF65-F5344CB8AC3E}">
        <p14:creationId xmlns:p14="http://schemas.microsoft.com/office/powerpoint/2010/main" val="86409277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8945</TotalTime>
  <Words>1370</Words>
  <Application>Microsoft Macintosh PowerPoint</Application>
  <PresentationFormat>A4 Paper (210x297 mm)</PresentationFormat>
  <Paragraphs>134</Paragraphs>
  <Slides>19</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Verdana</vt:lpstr>
      <vt:lpstr>Wingdings</vt:lpstr>
      <vt:lpstr>Office Theme</vt:lpstr>
      <vt:lpstr>Expenditures and Resource Needs to Support Children and Adolescents Affected by HIV and AIDS</vt:lpstr>
      <vt:lpstr>Purpose</vt:lpstr>
      <vt:lpstr>How much is currently spent on programs for children and adolescents?</vt:lpstr>
      <vt:lpstr>Public expenditure databases do not provide comprehensive picture</vt:lpstr>
      <vt:lpstr>PEPFAR COP 21 Program Budget (0-24) (US$ Millions)</vt:lpstr>
      <vt:lpstr>UNAIDS Spending Assessments</vt:lpstr>
      <vt:lpstr>Current Expenditures for Children and Adolescents in LMIC</vt:lpstr>
      <vt:lpstr>Distribution of Spending by Source</vt:lpstr>
      <vt:lpstr>Distribution of Spending by Intervention</vt:lpstr>
      <vt:lpstr>Distribution of Spending by Country</vt:lpstr>
      <vt:lpstr>Distribution of Spending by Income Group</vt:lpstr>
      <vt:lpstr>How much funding is needed?</vt:lpstr>
      <vt:lpstr>Estimated Resource Needs</vt:lpstr>
      <vt:lpstr>Current Expenditures in LMIC</vt:lpstr>
      <vt:lpstr>Is there a funding gap?</vt:lpstr>
      <vt:lpstr>ART, PMTCT, EID, VMMC</vt:lpstr>
      <vt:lpstr>Key Populations</vt:lpstr>
      <vt:lpstr>For some services it is hard to quantify the need</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rglaubius</dc:creator>
  <cp:lastModifiedBy>corinna csaky</cp:lastModifiedBy>
  <cp:revision>984</cp:revision>
  <dcterms:created xsi:type="dcterms:W3CDTF">2017-12-22T14:29:51Z</dcterms:created>
  <dcterms:modified xsi:type="dcterms:W3CDTF">2023-02-20T14:20:05Z</dcterms:modified>
</cp:coreProperties>
</file>