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9" r:id="rId3"/>
    <p:sldId id="261" r:id="rId4"/>
    <p:sldId id="262" r:id="rId5"/>
    <p:sldId id="263" r:id="rId6"/>
    <p:sldId id="264" r:id="rId7"/>
    <p:sldId id="258"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2D33"/>
    <a:srgbClr val="E7E7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04"/>
    <p:restoredTop sz="94632"/>
  </p:normalViewPr>
  <p:slideViewPr>
    <p:cSldViewPr snapToGrid="0">
      <p:cViewPr varScale="1">
        <p:scale>
          <a:sx n="106" d="100"/>
          <a:sy n="106" d="100"/>
        </p:scale>
        <p:origin x="976" y="184"/>
      </p:cViewPr>
      <p:guideLst/>
    </p:cSldViewPr>
  </p:slideViewPr>
  <p:notesTextViewPr>
    <p:cViewPr>
      <p:scale>
        <a:sx n="1" d="1"/>
        <a:sy n="1" d="1"/>
      </p:scale>
      <p:origin x="0" y="-36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536F7-4285-1F4F-9AB8-F2A647DD77DF}" type="datetimeFigureOut">
              <a:rPr lang="en-US" smtClean="0"/>
              <a:t>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844414-8C9C-CC41-B3EC-BAB53AD7EB7A}" type="slidenum">
              <a:rPr lang="en-US" smtClean="0"/>
              <a:t>‹#›</a:t>
            </a:fld>
            <a:endParaRPr lang="en-US"/>
          </a:p>
        </p:txBody>
      </p:sp>
    </p:spTree>
    <p:extLst>
      <p:ext uri="{BB962C8B-B14F-4D97-AF65-F5344CB8AC3E}">
        <p14:creationId xmlns:p14="http://schemas.microsoft.com/office/powerpoint/2010/main" val="976089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hildrenandhiv.org/"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mailto:info@childrenandHIV.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07000"/>
              </a:lnSpc>
              <a:spcAft>
                <a:spcPts val="800"/>
              </a:spcAft>
            </a:pP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Thank you for your participation colleagues. At the Coalition for Children Affected by AIDS are very excited by this research and it contribution to our collective efforts in ending AIDS in children. I would like to echo Corinna in thanking our partners - WHO, UNAIDS and UNICEF, </a:t>
            </a:r>
            <a:r>
              <a:rPr lang="en-ZA" sz="1800" kern="1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Pefar</a:t>
            </a: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the GF and Avenir Health and the many donors, NGOs, academics and members who have shaped this report.</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In bringing our meeting to a close I would like to take the opportunity to highlight </a:t>
            </a:r>
            <a:r>
              <a:rPr lang="en-ZA" sz="1800" kern="100" dirty="0">
                <a:solidFill>
                  <a:srgbClr val="C00000"/>
                </a:solidFill>
                <a:effectLst/>
                <a:latin typeface="Calibri Light" panose="020F0302020204030204" pitchFamily="34" charset="0"/>
                <a:ea typeface="Calibri" panose="020F0502020204030204" pitchFamily="34" charset="0"/>
                <a:cs typeface="Times New Roman" panose="02020603050405020304" pitchFamily="18" charset="0"/>
              </a:rPr>
              <a:t>the collective reflections of the 25 Members of the Coalition for Children Affected by AIDS on these new research findings</a:t>
            </a: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These are also available in the report itself and is based on the experience and evidence shared by The Coalition members on what works.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C844414-8C9C-CC41-B3EC-BAB53AD7EB7A}" type="slidenum">
              <a:rPr lang="en-US" smtClean="0"/>
              <a:t>1</a:t>
            </a:fld>
            <a:endParaRPr lang="en-US"/>
          </a:p>
        </p:txBody>
      </p:sp>
    </p:spTree>
    <p:extLst>
      <p:ext uri="{BB962C8B-B14F-4D97-AF65-F5344CB8AC3E}">
        <p14:creationId xmlns:p14="http://schemas.microsoft.com/office/powerpoint/2010/main" val="1765448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We must not wait. Progress is possible even where funding is scarce. There are things we can all do today, and in the coming months and years to improve financing for children and adolescents. For this prioritization, we urgently need;</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C844414-8C9C-CC41-B3EC-BAB53AD7EB7A}" type="slidenum">
              <a:rPr lang="en-US" smtClean="0"/>
              <a:t>2</a:t>
            </a:fld>
            <a:endParaRPr lang="en-US"/>
          </a:p>
        </p:txBody>
      </p:sp>
    </p:spTree>
    <p:extLst>
      <p:ext uri="{BB962C8B-B14F-4D97-AF65-F5344CB8AC3E}">
        <p14:creationId xmlns:p14="http://schemas.microsoft.com/office/powerpoint/2010/main" val="182522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07000"/>
              </a:lnSpc>
              <a:spcAft>
                <a:spcPts val="800"/>
              </a:spcAft>
              <a:buFont typeface="Symbol" pitchFamily="2" charset="2"/>
              <a:buChar char=""/>
            </a:pP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Governments and donor leadership must prioritize children and adolescents affected by HIV, especially those affected by poverty and social and structural exclusion. This includes the children of key populations, adolescent parents and their children, and orphans and vulnerable children. These are the populations being left behind.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Font typeface="Symbol" pitchFamily="2" charset="2"/>
              <a:buChar char=""/>
            </a:pP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Reaching these populations and focussing on service delivery and those who deliver services on the frontline will enable us to achieve global HIV targets,  the UNs SDGs, and will provide important pathways to UHC.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Font typeface="Symbol" pitchFamily="2" charset="2"/>
              <a:buChar char=""/>
            </a:pPr>
            <a:r>
              <a:rPr lang="en-GB" sz="1800" kern="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With new mechanisms like the Global Alliance to end AIDS </a:t>
            </a: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and the Global Fund’s budget optimization process.</a:t>
            </a:r>
            <a:r>
              <a:rPr lang="en-GB" sz="1800" kern="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we have an opportunity to call for </a:t>
            </a:r>
            <a:r>
              <a:rPr lang="en-ZA" sz="1800" kern="100" dirty="0">
                <a:solidFill>
                  <a:srgbClr val="C92F33"/>
                </a:solidFill>
                <a:effectLst/>
                <a:latin typeface="Calibri Light" panose="020F0302020204030204" pitchFamily="34" charset="0"/>
                <a:ea typeface="Calibri" panose="020F0502020204030204" pitchFamily="34" charset="0"/>
                <a:cs typeface="Times New Roman" panose="02020603050405020304" pitchFamily="18" charset="0"/>
              </a:rPr>
              <a:t>Increased investments and ask for increased ring-fending of </a:t>
            </a: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funds for them in donor,, national and international budgets.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Font typeface="Symbol" pitchFamily="2" charset="2"/>
              <a:buChar char=""/>
            </a:pPr>
            <a:r>
              <a:rPr lang="en-GB" sz="1800" kern="1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Within these different funding mechanisms, we are also painfully aware of the inequalities that drive HIV, and in a continent like </a:t>
            </a:r>
            <a:r>
              <a:rPr lang="en-ZA" sz="1800" kern="100" dirty="0">
                <a:solidFill>
                  <a:srgbClr val="121212"/>
                </a:solidFill>
                <a:effectLst/>
                <a:latin typeface="Calibri Light" panose="020F0302020204030204" pitchFamily="34" charset="0"/>
                <a:ea typeface="Calibri" panose="020F0502020204030204" pitchFamily="34" charset="0"/>
                <a:cs typeface="Times New Roman" panose="02020603050405020304" pitchFamily="18" charset="0"/>
              </a:rPr>
              <a:t>Africa, we not only suffer disproportionately from Aids, but still remain largely dependent on international funding, with most countries on the continent in debt distress or at risk of it, resulting “impossible-trade-offs” often at the cost of our children.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dirty="0">
                <a:solidFill>
                  <a:srgbClr val="121212"/>
                </a:solidFill>
                <a:effectLst/>
                <a:latin typeface="Calibri Light" panose="020F0302020204030204" pitchFamily="34" charset="0"/>
                <a:ea typeface="Calibri" panose="020F0502020204030204" pitchFamily="34" charset="0"/>
              </a:rPr>
              <a:t>We also ask our donors to reflect on conventional funding mechanisms, and seek to increasingly improve upon systems and practises that hold countries beholden to plans and processes often made elsewhere, and where valuable community-led response are unable to meet complex, and stringent criteria. </a:t>
            </a:r>
            <a:endParaRPr lang="en-US" dirty="0"/>
          </a:p>
        </p:txBody>
      </p:sp>
      <p:sp>
        <p:nvSpPr>
          <p:cNvPr id="4" name="Slide Number Placeholder 3"/>
          <p:cNvSpPr>
            <a:spLocks noGrp="1"/>
          </p:cNvSpPr>
          <p:nvPr>
            <p:ph type="sldNum" sz="quarter" idx="5"/>
          </p:nvPr>
        </p:nvSpPr>
        <p:spPr/>
        <p:txBody>
          <a:bodyPr/>
          <a:lstStyle/>
          <a:p>
            <a:fld id="{0C844414-8C9C-CC41-B3EC-BAB53AD7EB7A}" type="slidenum">
              <a:rPr lang="en-US" smtClean="0"/>
              <a:t>3</a:t>
            </a:fld>
            <a:endParaRPr lang="en-US"/>
          </a:p>
        </p:txBody>
      </p:sp>
    </p:spTree>
    <p:extLst>
      <p:ext uri="{BB962C8B-B14F-4D97-AF65-F5344CB8AC3E}">
        <p14:creationId xmlns:p14="http://schemas.microsoft.com/office/powerpoint/2010/main" val="1663487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07000"/>
              </a:lnSpc>
              <a:spcAft>
                <a:spcPts val="800"/>
              </a:spcAft>
              <a:buFont typeface="Symbol" pitchFamily="2" charset="2"/>
              <a:buChar char=""/>
            </a:pP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When we know what works in our programming, lets close the funding gaps so these can be scaled - Early infant diagnosis; self-testing; family-based testing; maternal retesting; ART for older children; prevention for adolescent girls and boys; p DTF, advanced HIV disease management for children, long-acting </a:t>
            </a:r>
            <a:r>
              <a:rPr lang="en-ZA" sz="1800" kern="1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PrEP</a:t>
            </a: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among pregnant HIV-negative women; longitudinal tracking of mother–baby pairs; and early linkage to treatment and prevention services.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Font typeface="Symbol" pitchFamily="2" charset="2"/>
              <a:buChar char=""/>
            </a:pP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We need to think more about ways we can build stronger and more integrated systems for health, so that funds can be leveraged across programmes that are better aligned. This will help share, and utilise resources more responsibly and effectively. There are opportunities to </a:t>
            </a:r>
            <a:r>
              <a:rPr lang="en-ZA" sz="1800" kern="100" dirty="0">
                <a:solidFill>
                  <a:srgbClr val="C92F33"/>
                </a:solidFill>
                <a:effectLst/>
                <a:latin typeface="Calibri Light" panose="020F0302020204030204" pitchFamily="34" charset="0"/>
                <a:ea typeface="Calibri" panose="020F0502020204030204" pitchFamily="34" charset="0"/>
                <a:cs typeface="Times New Roman" panose="02020603050405020304" pitchFamily="18" charset="0"/>
              </a:rPr>
              <a:t>share core costs across programmes and departments – especially when thinking about  pandemic preparedness, universal health coverage, education, economic growth, and other sectors that directly affect children and adolescents affected by HIV.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Font typeface="Symbol" pitchFamily="2" charset="2"/>
              <a:buChar char=""/>
            </a:pP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Investing in inter-sectoral, and clinic-community collaboration is critical. This can build mechanisms to promote and sustain coordination between clinics and community-health services, schools, and other development providers to work together to align strategies and to target excluded children, adolescents, and caregivers with a joined-up package of support, offering social protection, mental health, support for gender equality, protection from violence, early childhood development, and employment opportunities.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C844414-8C9C-CC41-B3EC-BAB53AD7EB7A}" type="slidenum">
              <a:rPr lang="en-US" smtClean="0"/>
              <a:t>4</a:t>
            </a:fld>
            <a:endParaRPr lang="en-US"/>
          </a:p>
        </p:txBody>
      </p:sp>
    </p:spTree>
    <p:extLst>
      <p:ext uri="{BB962C8B-B14F-4D97-AF65-F5344CB8AC3E}">
        <p14:creationId xmlns:p14="http://schemas.microsoft.com/office/powerpoint/2010/main" val="903011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07000"/>
              </a:lnSpc>
              <a:spcAft>
                <a:spcPts val="800"/>
              </a:spcAft>
              <a:buFont typeface="Symbol" pitchFamily="2" charset="2"/>
              <a:buChar char=""/>
            </a:pP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Let’s </a:t>
            </a:r>
            <a:r>
              <a:rPr lang="en-ZA" sz="1800" kern="100" dirty="0">
                <a:solidFill>
                  <a:srgbClr val="C92F33"/>
                </a:solidFill>
                <a:effectLst/>
                <a:latin typeface="Calibri Light" panose="020F0302020204030204" pitchFamily="34" charset="0"/>
                <a:ea typeface="Calibri" panose="020F0502020204030204" pitchFamily="34" charset="0"/>
                <a:cs typeface="Times New Roman" panose="02020603050405020304" pitchFamily="18" charset="0"/>
              </a:rPr>
              <a:t>Increase the visibility of funding for children and adolescents affected by HIV and the impact it is having. </a:t>
            </a: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This is vital for sustaining commitment, maintaining accountability, and ensuring value for money, with a focus on children.  Let’s develop and support the development of a simple, but unified framework that applies to all countries and donors where we can better track, and know where funds are being spend on children, with much more disaggregation than what we have currently. This detail the better will help us better understand our results in relation to this investment and importantly will help us identify who is not being reached.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Font typeface="Symbol" pitchFamily="2" charset="2"/>
              <a:buChar char=""/>
            </a:pPr>
            <a:r>
              <a:rPr lang="en-ZA" sz="1800" kern="100" dirty="0">
                <a:solidFill>
                  <a:srgbClr val="C92F33"/>
                </a:solidFill>
                <a:effectLst/>
                <a:latin typeface="Calibri Light" panose="020F0302020204030204" pitchFamily="34" charset="0"/>
                <a:ea typeface="Calibri" panose="020F0502020204030204" pitchFamily="34" charset="0"/>
                <a:cs typeface="Times New Roman" panose="02020603050405020304" pitchFamily="18" charset="0"/>
              </a:rPr>
              <a:t>Strengthen the voices of children, adolescents, caregivers, and those who deliver services on the frontline in monitoring and decision-making processes. They know best what works, and what does not.  </a:t>
            </a: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We must support their meaningful engagement and participation in Global Fund country coordinating mechanisms, the PEPFAR COP process as well as operational planning processes, thematic working groups under national ministries of health, and the new Global Coalition to end AIDS in Children. With this must come real commitment to building their capacity to engage with confidence, and fully represent the constituents they represent. Let’s also make sure that community led monitoring systems include the voice and experiences of both service users and those who deliver the service.</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Font typeface="Symbol" pitchFamily="2" charset="2"/>
              <a:buChar char=""/>
            </a:pPr>
            <a:r>
              <a:rPr lang="en-ZA" sz="1800" kern="100" dirty="0">
                <a:solidFill>
                  <a:srgbClr val="C92F33"/>
                </a:solidFill>
                <a:effectLst/>
                <a:latin typeface="Calibri Light" panose="020F0302020204030204" pitchFamily="34" charset="0"/>
                <a:ea typeface="Calibri" panose="020F0502020204030204" pitchFamily="34" charset="0"/>
                <a:cs typeface="Times New Roman" panose="02020603050405020304" pitchFamily="18" charset="0"/>
              </a:rPr>
              <a:t>Research what is happening to children and adolescents and act on it. </a:t>
            </a: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Data on this population must be incorporated into data collection and must inform decision-making. Greater attention must also be given to  on operational research that unlocks barriers in implementation and better documents mechanisms that enhance service delivery to those who need it, in the places where needed most.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C844414-8C9C-CC41-B3EC-BAB53AD7EB7A}" type="slidenum">
              <a:rPr lang="en-US" smtClean="0"/>
              <a:t>5</a:t>
            </a:fld>
            <a:endParaRPr lang="en-US"/>
          </a:p>
        </p:txBody>
      </p:sp>
    </p:spTree>
    <p:extLst>
      <p:ext uri="{BB962C8B-B14F-4D97-AF65-F5344CB8AC3E}">
        <p14:creationId xmlns:p14="http://schemas.microsoft.com/office/powerpoint/2010/main" val="2418791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07000"/>
              </a:lnSpc>
              <a:spcAft>
                <a:spcPts val="800"/>
              </a:spcAft>
              <a:buFont typeface="Symbol" pitchFamily="2" charset="2"/>
              <a:buChar char=""/>
            </a:pP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This is just the beginning. The Coalition is on a longer journey to improve financing for children and adolescents affected by HIV and we invite you to come along with us. Over time, we seek to build a fuller picture, </a:t>
            </a:r>
            <a:r>
              <a:rPr lang="en-ZA" sz="1800" kern="1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analyzing</a:t>
            </a: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for example, financing from private trusts and foundations and domestic sources, and taking a deep dive into particular countries.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dirty="0">
                <a:effectLst/>
                <a:latin typeface="Calibri Light" panose="020F0302020204030204" pitchFamily="34" charset="0"/>
                <a:ea typeface="Calibri" panose="020F0502020204030204" pitchFamily="34" charset="0"/>
              </a:rPr>
              <a:t>We invite </a:t>
            </a:r>
            <a:r>
              <a:rPr lang="en-ZA" sz="1800" dirty="0">
                <a:solidFill>
                  <a:srgbClr val="C00000"/>
                </a:solidFill>
                <a:effectLst/>
                <a:latin typeface="Calibri Light" panose="020F0302020204030204" pitchFamily="34" charset="0"/>
                <a:ea typeface="Calibri" panose="020F0502020204030204" pitchFamily="34" charset="0"/>
              </a:rPr>
              <a:t>collaboration in the next phase of research.  </a:t>
            </a:r>
            <a:r>
              <a:rPr lang="en-ZA" sz="1800" dirty="0">
                <a:effectLst/>
                <a:latin typeface="Calibri Light" panose="020F0302020204030204" pitchFamily="34" charset="0"/>
                <a:ea typeface="Calibri" panose="020F0502020204030204" pitchFamily="34" charset="0"/>
              </a:rPr>
              <a:t>Perhaps you are from a private trust or foundation that wants to unpack private philanthropy for children and adolescents impacted by HIV?  Or you are a priority country of the Global Alliance to End AIDS in Children and want to unpack national financing for children and adolescents in more detail? Or you are interested in understanding how to improve financing for holistic service delivery? </a:t>
            </a:r>
            <a:endParaRPr lang="en-US" dirty="0"/>
          </a:p>
        </p:txBody>
      </p:sp>
      <p:sp>
        <p:nvSpPr>
          <p:cNvPr id="4" name="Slide Number Placeholder 3"/>
          <p:cNvSpPr>
            <a:spLocks noGrp="1"/>
          </p:cNvSpPr>
          <p:nvPr>
            <p:ph type="sldNum" sz="quarter" idx="5"/>
          </p:nvPr>
        </p:nvSpPr>
        <p:spPr/>
        <p:txBody>
          <a:bodyPr/>
          <a:lstStyle/>
          <a:p>
            <a:fld id="{0C844414-8C9C-CC41-B3EC-BAB53AD7EB7A}" type="slidenum">
              <a:rPr lang="en-US" smtClean="0"/>
              <a:t>7</a:t>
            </a:fld>
            <a:endParaRPr lang="en-US"/>
          </a:p>
        </p:txBody>
      </p:sp>
    </p:spTree>
    <p:extLst>
      <p:ext uri="{BB962C8B-B14F-4D97-AF65-F5344CB8AC3E}">
        <p14:creationId xmlns:p14="http://schemas.microsoft.com/office/powerpoint/2010/main" val="391727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07000"/>
              </a:lnSpc>
              <a:spcAft>
                <a:spcPts val="800"/>
              </a:spcAft>
              <a:buFont typeface="Symbol" pitchFamily="2" charset="2"/>
              <a:buChar char=""/>
            </a:pP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We are keen to hear from you.  </a:t>
            </a:r>
            <a:r>
              <a:rPr lang="en-ZA" sz="1800" kern="100" dirty="0">
                <a:solidFill>
                  <a:srgbClr val="C00000"/>
                </a:solidFill>
                <a:effectLst/>
                <a:latin typeface="Calibri Light" panose="020F0302020204030204" pitchFamily="34" charset="0"/>
                <a:ea typeface="Calibri" panose="020F0502020204030204" pitchFamily="34" charset="0"/>
                <a:cs typeface="Times New Roman" panose="02020603050405020304" pitchFamily="18" charset="0"/>
              </a:rPr>
              <a:t>You can contact the Coalition via our website, </a:t>
            </a:r>
            <a:r>
              <a:rPr lang="en-ZA" sz="1800" u="sng"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hlinkClick r:id="rId3"/>
              </a:rPr>
              <a:t>www.childrenandHIV.org</a:t>
            </a:r>
            <a:r>
              <a:rPr lang="en-ZA" sz="1800" kern="100" dirty="0">
                <a:solidFill>
                  <a:srgbClr val="C00000"/>
                </a:solidFill>
                <a:effectLst/>
                <a:latin typeface="Calibri Light" panose="020F0302020204030204" pitchFamily="34" charset="0"/>
                <a:ea typeface="Calibri" panose="020F0502020204030204" pitchFamily="34" charset="0"/>
                <a:cs typeface="Times New Roman" panose="02020603050405020304" pitchFamily="18" charset="0"/>
              </a:rPr>
              <a:t>  or at </a:t>
            </a:r>
            <a:r>
              <a:rPr lang="en-ZA" sz="1800" u="sng" kern="100" dirty="0">
                <a:solidFill>
                  <a:srgbClr val="C00000"/>
                </a:solidFill>
                <a:effectLst/>
                <a:latin typeface="Calibri Light" panose="020F0302020204030204" pitchFamily="34" charset="0"/>
                <a:ea typeface="Calibri" panose="020F0502020204030204" pitchFamily="34" charset="0"/>
                <a:cs typeface="Times New Roman" panose="02020603050405020304" pitchFamily="18" charset="0"/>
                <a:hlinkClick r:id="rId4"/>
              </a:rPr>
              <a:t>info@childrenandHIV.org</a:t>
            </a:r>
            <a:r>
              <a:rPr lang="en-ZA"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70510" fontAlgn="base">
              <a:lnSpc>
                <a:spcPct val="107000"/>
              </a:lnSpc>
              <a:spcAft>
                <a:spcPts val="800"/>
              </a:spcAft>
            </a:pPr>
            <a:r>
              <a:rPr lang="en-ZA" sz="1800" kern="100" dirty="0">
                <a:effectLst/>
                <a:latin typeface="Calibri Light" panose="020F03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70510" fontAlgn="base">
              <a:lnSpc>
                <a:spcPct val="107000"/>
              </a:lnSpc>
              <a:spcAft>
                <a:spcPts val="800"/>
              </a:spcAft>
            </a:pPr>
            <a:r>
              <a:rPr lang="en-GB" sz="1800" kern="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I want to close my remarks with a reminder that </a:t>
            </a:r>
            <a:r>
              <a:rPr lang="en-GB" sz="1800" kern="0" dirty="0">
                <a:solidFill>
                  <a:srgbClr val="C00000"/>
                </a:solidFill>
                <a:effectLst/>
                <a:latin typeface="Calibri Light" panose="020F0302020204030204" pitchFamily="34" charset="0"/>
                <a:ea typeface="Calibri" panose="020F0502020204030204" pitchFamily="34" charset="0"/>
                <a:cs typeface="Times New Roman" panose="02020603050405020304" pitchFamily="18" charset="0"/>
              </a:rPr>
              <a:t>we must not wait. Change is urgently needed and progress is possible even where funding is scarce. There are things we can all do today to improve financing for children and adolescents.</a:t>
            </a:r>
            <a:r>
              <a:rPr lang="en-GB" sz="1800" kern="0" dirty="0">
                <a:solidFill>
                  <a:srgbClr val="C00000"/>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en-GB" sz="1800" kern="0">
                <a:solidFill>
                  <a:srgbClr val="C00000"/>
                </a:solidFill>
                <a:effectLst/>
                <a:latin typeface="Calibri Light" panose="020F0302020204030204" pitchFamily="34" charset="0"/>
                <a:ea typeface="Times New Roman" panose="02020603050405020304" pitchFamily="18" charset="0"/>
                <a:cs typeface="Times New Roman" panose="02020603050405020304" pitchFamily="18" charset="0"/>
              </a:rPr>
              <a:t>We cannot end AIDS without addressing the needs of children and adolescents</a:t>
            </a:r>
            <a:r>
              <a:rPr lang="en-GB" sz="1800" kern="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0C844414-8C9C-CC41-B3EC-BAB53AD7EB7A}" type="slidenum">
              <a:rPr lang="en-US" smtClean="0"/>
              <a:t>8</a:t>
            </a:fld>
            <a:endParaRPr lang="en-US"/>
          </a:p>
        </p:txBody>
      </p:sp>
    </p:spTree>
    <p:extLst>
      <p:ext uri="{BB962C8B-B14F-4D97-AF65-F5344CB8AC3E}">
        <p14:creationId xmlns:p14="http://schemas.microsoft.com/office/powerpoint/2010/main" val="2772188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8ABEC247-8971-10E5-772D-C2FE774C854F}"/>
              </a:ext>
            </a:extLst>
          </p:cNvPr>
          <p:cNvSpPr>
            <a:spLocks noGrp="1"/>
          </p:cNvSpPr>
          <p:nvPr>
            <p:ph type="title"/>
          </p:nvPr>
        </p:nvSpPr>
        <p:spPr>
          <a:xfrm>
            <a:off x="501041"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8" name="Text Placeholder 2">
            <a:extLst>
              <a:ext uri="{FF2B5EF4-FFF2-40B4-BE49-F238E27FC236}">
                <a16:creationId xmlns:a16="http://schemas.microsoft.com/office/drawing/2014/main" id="{B48E01F8-7E8B-C799-55BA-CCB87A150A0F}"/>
              </a:ext>
            </a:extLst>
          </p:cNvPr>
          <p:cNvSpPr>
            <a:spLocks noGrp="1"/>
          </p:cNvSpPr>
          <p:nvPr>
            <p:ph idx="1"/>
          </p:nvPr>
        </p:nvSpPr>
        <p:spPr>
          <a:xfrm>
            <a:off x="501041"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Date Placeholder 3">
            <a:extLst>
              <a:ext uri="{FF2B5EF4-FFF2-40B4-BE49-F238E27FC236}">
                <a16:creationId xmlns:a16="http://schemas.microsoft.com/office/drawing/2014/main" id="{33E4564D-DEE1-4E71-4F34-375393005C50}"/>
              </a:ext>
            </a:extLst>
          </p:cNvPr>
          <p:cNvSpPr>
            <a:spLocks noGrp="1"/>
          </p:cNvSpPr>
          <p:nvPr>
            <p:ph type="dt" sz="half" idx="2"/>
          </p:nvPr>
        </p:nvSpPr>
        <p:spPr>
          <a:xfrm>
            <a:off x="374737" y="6356350"/>
            <a:ext cx="2743200" cy="365125"/>
          </a:xfrm>
          <a:prstGeom prst="rect">
            <a:avLst/>
          </a:prstGeom>
        </p:spPr>
        <p:txBody>
          <a:bodyPr vert="horz" lIns="91440" tIns="45720" rIns="91440" bIns="45720" rtlCol="0" anchor="ctr"/>
          <a:lstStyle>
            <a:lvl1pPr algn="l">
              <a:defRPr sz="1000" b="0">
                <a:solidFill>
                  <a:schemeClr val="tx1">
                    <a:tint val="75000"/>
                  </a:schemeClr>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solidFill>
                  <a:srgbClr val="000000"/>
                </a:solidFill>
              </a:rPr>
              <a:t>CCABA Webinar on 22</a:t>
            </a:r>
            <a:r>
              <a:rPr lang="en-GB" baseline="30000" dirty="0">
                <a:solidFill>
                  <a:srgbClr val="000000"/>
                </a:solidFill>
              </a:rPr>
              <a:t>nd</a:t>
            </a:r>
            <a:r>
              <a:rPr lang="en-GB" dirty="0">
                <a:solidFill>
                  <a:srgbClr val="000000"/>
                </a:solidFill>
              </a:rPr>
              <a:t> February 2023</a:t>
            </a:r>
            <a:r>
              <a:rPr lang="en-ZA" dirty="0"/>
              <a:t> </a:t>
            </a:r>
            <a:endParaRPr lang="en-US" dirty="0"/>
          </a:p>
        </p:txBody>
      </p:sp>
      <p:sp>
        <p:nvSpPr>
          <p:cNvPr id="10" name="Slide Number Placeholder 5">
            <a:extLst>
              <a:ext uri="{FF2B5EF4-FFF2-40B4-BE49-F238E27FC236}">
                <a16:creationId xmlns:a16="http://schemas.microsoft.com/office/drawing/2014/main" id="{825E0B1E-F979-108C-9E0D-40E63B067E12}"/>
              </a:ext>
            </a:extLst>
          </p:cNvPr>
          <p:cNvSpPr>
            <a:spLocks noGrp="1"/>
          </p:cNvSpPr>
          <p:nvPr>
            <p:ph type="sldNum" sz="quarter" idx="4"/>
          </p:nvPr>
        </p:nvSpPr>
        <p:spPr>
          <a:xfrm>
            <a:off x="9074063" y="6356350"/>
            <a:ext cx="2743200" cy="365125"/>
          </a:xfrm>
          <a:prstGeom prst="rect">
            <a:avLst/>
          </a:prstGeom>
        </p:spPr>
        <p:txBody>
          <a:bodyPr vert="horz" lIns="91440" tIns="45720" rIns="91440" bIns="45720" rtlCol="0" anchor="ctr"/>
          <a:lstStyle>
            <a:lvl1pPr algn="r">
              <a:defRPr lang="en-US" sz="1000" b="0" kern="1200" smtClean="0">
                <a:solidFill>
                  <a:srgbClr val="000000"/>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83D12644-30DA-9643-B561-315F377142C3}" type="slidenum">
              <a:rPr lang="en-ZA" smtClean="0"/>
              <a:pPr/>
              <a:t>‹#›</a:t>
            </a:fld>
            <a:endParaRPr lang="en-ZA" dirty="0"/>
          </a:p>
        </p:txBody>
      </p:sp>
    </p:spTree>
    <p:extLst>
      <p:ext uri="{BB962C8B-B14F-4D97-AF65-F5344CB8AC3E}">
        <p14:creationId xmlns:p14="http://schemas.microsoft.com/office/powerpoint/2010/main" val="37006344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0BCD51-4E8A-248F-F216-8774AD92A150}"/>
              </a:ext>
            </a:extLst>
          </p:cNvPr>
          <p:cNvSpPr>
            <a:spLocks noGrp="1"/>
          </p:cNvSpPr>
          <p:nvPr>
            <p:ph type="title"/>
          </p:nvPr>
        </p:nvSpPr>
        <p:spPr>
          <a:xfrm>
            <a:off x="501041"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E706517B-B302-D8C7-4454-23D3E7D5342C}"/>
              </a:ext>
            </a:extLst>
          </p:cNvPr>
          <p:cNvSpPr>
            <a:spLocks noGrp="1"/>
          </p:cNvSpPr>
          <p:nvPr>
            <p:ph type="body" idx="1"/>
          </p:nvPr>
        </p:nvSpPr>
        <p:spPr>
          <a:xfrm>
            <a:off x="501041"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196EA6A-B10D-6655-E91A-BD27BDD37A93}"/>
              </a:ext>
            </a:extLst>
          </p:cNvPr>
          <p:cNvSpPr>
            <a:spLocks noGrp="1"/>
          </p:cNvSpPr>
          <p:nvPr>
            <p:ph type="dt" sz="half" idx="2"/>
          </p:nvPr>
        </p:nvSpPr>
        <p:spPr>
          <a:xfrm>
            <a:off x="374737" y="6356350"/>
            <a:ext cx="2743200" cy="365125"/>
          </a:xfrm>
          <a:prstGeom prst="rect">
            <a:avLst/>
          </a:prstGeom>
        </p:spPr>
        <p:txBody>
          <a:bodyPr vert="horz" lIns="91440" tIns="45720" rIns="91440" bIns="45720" rtlCol="0" anchor="ctr"/>
          <a:lstStyle>
            <a:lvl1pPr algn="l">
              <a:defRPr sz="1000" b="0">
                <a:solidFill>
                  <a:schemeClr val="tx1">
                    <a:tint val="75000"/>
                  </a:schemeClr>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solidFill>
                  <a:srgbClr val="000000"/>
                </a:solidFill>
              </a:rPr>
              <a:t>CCABA Webinar on 22</a:t>
            </a:r>
            <a:r>
              <a:rPr lang="en-GB" baseline="30000" dirty="0">
                <a:solidFill>
                  <a:srgbClr val="000000"/>
                </a:solidFill>
              </a:rPr>
              <a:t>nd</a:t>
            </a:r>
            <a:r>
              <a:rPr lang="en-GB" dirty="0">
                <a:solidFill>
                  <a:srgbClr val="000000"/>
                </a:solidFill>
              </a:rPr>
              <a:t> February 2023</a:t>
            </a:r>
            <a:r>
              <a:rPr lang="en-ZA" dirty="0"/>
              <a:t> </a:t>
            </a:r>
            <a:endParaRPr lang="en-US" dirty="0"/>
          </a:p>
        </p:txBody>
      </p:sp>
      <p:sp>
        <p:nvSpPr>
          <p:cNvPr id="6" name="Slide Number Placeholder 5">
            <a:extLst>
              <a:ext uri="{FF2B5EF4-FFF2-40B4-BE49-F238E27FC236}">
                <a16:creationId xmlns:a16="http://schemas.microsoft.com/office/drawing/2014/main" id="{7EA3DEC3-595D-77CF-4FC1-DADF66952CB5}"/>
              </a:ext>
            </a:extLst>
          </p:cNvPr>
          <p:cNvSpPr>
            <a:spLocks noGrp="1"/>
          </p:cNvSpPr>
          <p:nvPr>
            <p:ph type="sldNum" sz="quarter" idx="4"/>
          </p:nvPr>
        </p:nvSpPr>
        <p:spPr>
          <a:xfrm>
            <a:off x="9074063" y="6356350"/>
            <a:ext cx="2743200" cy="365125"/>
          </a:xfrm>
          <a:prstGeom prst="rect">
            <a:avLst/>
          </a:prstGeom>
        </p:spPr>
        <p:txBody>
          <a:bodyPr vert="horz" lIns="91440" tIns="45720" rIns="91440" bIns="45720" rtlCol="0" anchor="ctr"/>
          <a:lstStyle>
            <a:lvl1pPr algn="r">
              <a:defRPr lang="en-US" sz="1000" b="0" kern="1200" smtClean="0">
                <a:solidFill>
                  <a:srgbClr val="000000"/>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83D12644-30DA-9643-B561-315F377142C3}" type="slidenum">
              <a:rPr lang="en-ZA" smtClean="0"/>
              <a:pPr/>
              <a:t>‹#›</a:t>
            </a:fld>
            <a:endParaRPr lang="en-ZA" dirty="0"/>
          </a:p>
        </p:txBody>
      </p:sp>
      <p:cxnSp>
        <p:nvCxnSpPr>
          <p:cNvPr id="8" name="Straight Connector 7">
            <a:extLst>
              <a:ext uri="{FF2B5EF4-FFF2-40B4-BE49-F238E27FC236}">
                <a16:creationId xmlns:a16="http://schemas.microsoft.com/office/drawing/2014/main" id="{CEF13BB1-062C-3B6F-2E0A-94AE495EABD2}"/>
              </a:ext>
            </a:extLst>
          </p:cNvPr>
          <p:cNvCxnSpPr>
            <a:cxnSpLocks/>
          </p:cNvCxnSpPr>
          <p:nvPr userDrawn="1"/>
        </p:nvCxnSpPr>
        <p:spPr>
          <a:xfrm>
            <a:off x="484340" y="6278880"/>
            <a:ext cx="112233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80251313-8237-888D-A648-C409B6A90DD3}"/>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567584" y="6089181"/>
            <a:ext cx="720176" cy="720176"/>
          </a:xfrm>
          <a:prstGeom prst="rect">
            <a:avLst/>
          </a:prstGeom>
        </p:spPr>
      </p:pic>
    </p:spTree>
    <p:extLst>
      <p:ext uri="{BB962C8B-B14F-4D97-AF65-F5344CB8AC3E}">
        <p14:creationId xmlns:p14="http://schemas.microsoft.com/office/powerpoint/2010/main" val="70766111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childrenandhiv.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mailto:info@childrenandHIV.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07EC884-898C-C520-B6F4-AEFF02C2787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9" name="TextBox 8">
            <a:extLst>
              <a:ext uri="{FF2B5EF4-FFF2-40B4-BE49-F238E27FC236}">
                <a16:creationId xmlns:a16="http://schemas.microsoft.com/office/drawing/2014/main" id="{D01FEE89-9B6A-BDEB-0F84-7E9EFC7C9528}"/>
              </a:ext>
            </a:extLst>
          </p:cNvPr>
          <p:cNvSpPr txBox="1"/>
          <p:nvPr/>
        </p:nvSpPr>
        <p:spPr>
          <a:xfrm>
            <a:off x="361188" y="955655"/>
            <a:ext cx="6099048" cy="2215991"/>
          </a:xfrm>
          <a:prstGeom prst="rect">
            <a:avLst/>
          </a:prstGeom>
          <a:noFill/>
        </p:spPr>
        <p:txBody>
          <a:bodyPr wrap="square">
            <a:spAutoFit/>
          </a:bodyPr>
          <a:lstStyle/>
          <a:p>
            <a:pPr fontAlgn="base"/>
            <a:r>
              <a:rPr lang="en-GB" sz="40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Children &amp; Adolescents: </a:t>
            </a:r>
          </a:p>
          <a:p>
            <a:pPr fontAlgn="base"/>
            <a:r>
              <a:rPr lang="en-GB" sz="40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Closing the Funding Gap </a:t>
            </a:r>
            <a:endParaRPr lang="en-ZA" sz="44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endParaRPr>
          </a:p>
          <a:p>
            <a:pPr fontAlgn="base"/>
            <a:endParaRPr lang="en-GB" sz="18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endParaRPr>
          </a:p>
          <a:p>
            <a:pPr fontAlgn="base"/>
            <a:r>
              <a:rPr lang="en-GB" sz="2000" dirty="0">
                <a:solidFill>
                  <a:schemeClr val="bg1"/>
                </a:solidFill>
                <a:effectLst/>
                <a:latin typeface="Big Caslon Medium" panose="02000603090000020003" pitchFamily="2" charset="-79"/>
                <a:ea typeface="Helvetica Neue" panose="02000503000000020004" pitchFamily="2" charset="0"/>
                <a:cs typeface="Big Caslon Medium" panose="02000603090000020003" pitchFamily="2" charset="-79"/>
              </a:rPr>
              <a:t>Joint reflections of the Members </a:t>
            </a:r>
            <a:br>
              <a:rPr lang="en-GB" sz="2000" dirty="0">
                <a:solidFill>
                  <a:schemeClr val="bg1"/>
                </a:solidFill>
                <a:effectLst/>
                <a:latin typeface="Big Caslon Medium" panose="02000603090000020003" pitchFamily="2" charset="-79"/>
                <a:ea typeface="Helvetica Neue" panose="02000503000000020004" pitchFamily="2" charset="0"/>
                <a:cs typeface="Big Caslon Medium" panose="02000603090000020003" pitchFamily="2" charset="-79"/>
              </a:rPr>
            </a:br>
            <a:r>
              <a:rPr lang="en-GB" sz="2000" dirty="0">
                <a:solidFill>
                  <a:schemeClr val="bg1"/>
                </a:solidFill>
                <a:effectLst/>
                <a:latin typeface="Big Caslon Medium" panose="02000603090000020003" pitchFamily="2" charset="-79"/>
                <a:ea typeface="Helvetica Neue" panose="02000503000000020004" pitchFamily="2" charset="0"/>
                <a:cs typeface="Big Caslon Medium" panose="02000603090000020003" pitchFamily="2" charset="-79"/>
              </a:rPr>
              <a:t>of the Coalition for Children Affected by AIDS</a:t>
            </a:r>
            <a:endParaRPr lang="en-ZA" sz="2400" dirty="0">
              <a:solidFill>
                <a:schemeClr val="bg1"/>
              </a:solidFill>
              <a:effectLst/>
              <a:latin typeface="Big Caslon Medium" panose="02000603090000020003" pitchFamily="2" charset="-79"/>
              <a:ea typeface="Helvetica Neue" panose="02000503000000020004" pitchFamily="2" charset="0"/>
              <a:cs typeface="Big Caslon Medium" panose="02000603090000020003" pitchFamily="2" charset="-79"/>
            </a:endParaRPr>
          </a:p>
        </p:txBody>
      </p:sp>
      <p:sp>
        <p:nvSpPr>
          <p:cNvPr id="11" name="TextBox 10">
            <a:extLst>
              <a:ext uri="{FF2B5EF4-FFF2-40B4-BE49-F238E27FC236}">
                <a16:creationId xmlns:a16="http://schemas.microsoft.com/office/drawing/2014/main" id="{311565C3-F10B-9B5D-84E3-14B7F39D1AEB}"/>
              </a:ext>
            </a:extLst>
          </p:cNvPr>
          <p:cNvSpPr txBox="1"/>
          <p:nvPr/>
        </p:nvSpPr>
        <p:spPr>
          <a:xfrm>
            <a:off x="361188" y="4843195"/>
            <a:ext cx="6099048" cy="1200329"/>
          </a:xfrm>
          <a:prstGeom prst="rect">
            <a:avLst/>
          </a:prstGeom>
          <a:noFill/>
        </p:spPr>
        <p:txBody>
          <a:bodyPr wrap="square">
            <a:spAutoFit/>
          </a:bodyPr>
          <a:lstStyle/>
          <a:p>
            <a:r>
              <a:rPr lang="en-GB" sz="18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Presented by Luann Hatane, PATA</a:t>
            </a:r>
          </a:p>
          <a:p>
            <a:r>
              <a:rPr lang="en-GB"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CCABA Co-Chair</a:t>
            </a:r>
            <a:r>
              <a:rPr lang="en-GB" sz="18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 </a:t>
            </a:r>
            <a:br>
              <a:rPr lang="en-GB" sz="18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br>
            <a:endParaRPr lang="en-GB"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r>
              <a:rPr lang="en-GB" sz="18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22</a:t>
            </a:r>
            <a:r>
              <a:rPr lang="en-GB" sz="1800" baseline="300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nd</a:t>
            </a:r>
            <a:r>
              <a:rPr lang="en-GB" sz="18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 February 2023</a:t>
            </a:r>
            <a:r>
              <a:rPr lang="en-ZA"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 </a:t>
            </a:r>
            <a:endParaRPr lang="en-US"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3765688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7E7E9"/>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1CB65D9-AF4E-5F9A-CFF3-3ADAA6E87E1C}"/>
              </a:ext>
            </a:extLst>
          </p:cNvPr>
          <p:cNvSpPr txBox="1"/>
          <p:nvPr/>
        </p:nvSpPr>
        <p:spPr>
          <a:xfrm>
            <a:off x="2854369" y="2459639"/>
            <a:ext cx="6483263" cy="1631216"/>
          </a:xfrm>
          <a:prstGeom prst="rect">
            <a:avLst/>
          </a:prstGeom>
          <a:noFill/>
        </p:spPr>
        <p:txBody>
          <a:bodyPr wrap="square">
            <a:spAutoFit/>
          </a:bodyPr>
          <a:lstStyle/>
          <a:p>
            <a:pPr lvl="0" fontAlgn="base"/>
            <a:r>
              <a:rPr lang="en-GB" sz="4000" dirty="0">
                <a:solidFill>
                  <a:srgbClr val="C92D33"/>
                </a:solidFill>
                <a:effectLst/>
                <a:latin typeface="Big Caslon Medium" panose="02000603090000020003" pitchFamily="2" charset="-79"/>
                <a:ea typeface="Helvetica Neue" panose="02000503000000020004" pitchFamily="2" charset="0"/>
                <a:cs typeface="Big Caslon Medium" panose="02000603090000020003" pitchFamily="2" charset="-79"/>
              </a:rPr>
              <a:t>We must not wait. </a:t>
            </a:r>
          </a:p>
          <a:p>
            <a:pPr lvl="0" fontAlgn="base"/>
            <a:r>
              <a:rPr lang="en-GB" sz="2000"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Change is urgently needed and progress is possible even where funding is scarce. There are things we can all do today to improve financing for children and adolescents.</a:t>
            </a:r>
            <a:endParaRPr lang="en-ZA" sz="2400" dirty="0">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6" name="Date Placeholder 3">
            <a:extLst>
              <a:ext uri="{FF2B5EF4-FFF2-40B4-BE49-F238E27FC236}">
                <a16:creationId xmlns:a16="http://schemas.microsoft.com/office/drawing/2014/main" id="{AF2B8CFF-CF06-BC99-460C-13A3D4FF7E6C}"/>
              </a:ext>
            </a:extLst>
          </p:cNvPr>
          <p:cNvSpPr>
            <a:spLocks noGrp="1"/>
          </p:cNvSpPr>
          <p:nvPr>
            <p:ph type="dt" sz="half" idx="2"/>
          </p:nvPr>
        </p:nvSpPr>
        <p:spPr>
          <a:xfrm>
            <a:off x="374737" y="6356350"/>
            <a:ext cx="2743200" cy="365125"/>
          </a:xfrm>
          <a:prstGeom prst="rect">
            <a:avLst/>
          </a:prstGeom>
        </p:spPr>
        <p:txBody>
          <a:bodyPr vert="horz" lIns="91440" tIns="45720" rIns="91440" bIns="45720" rtlCol="0" anchor="ctr"/>
          <a:lstStyle>
            <a:lvl1pPr algn="l">
              <a:defRPr sz="1000" b="0">
                <a:solidFill>
                  <a:schemeClr val="tx1">
                    <a:tint val="75000"/>
                  </a:schemeClr>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solidFill>
                  <a:srgbClr val="000000"/>
                </a:solidFill>
              </a:rPr>
              <a:t>CCABA Webinar on 22</a:t>
            </a:r>
            <a:r>
              <a:rPr lang="en-GB" baseline="30000" dirty="0">
                <a:solidFill>
                  <a:srgbClr val="000000"/>
                </a:solidFill>
              </a:rPr>
              <a:t>nd</a:t>
            </a:r>
            <a:r>
              <a:rPr lang="en-GB" dirty="0">
                <a:solidFill>
                  <a:srgbClr val="000000"/>
                </a:solidFill>
              </a:rPr>
              <a:t> February 2023</a:t>
            </a:r>
            <a:r>
              <a:rPr lang="en-ZA" dirty="0"/>
              <a:t> </a:t>
            </a:r>
            <a:endParaRPr lang="en-US" dirty="0"/>
          </a:p>
        </p:txBody>
      </p:sp>
      <p:sp>
        <p:nvSpPr>
          <p:cNvPr id="7" name="Slide Number Placeholder 5">
            <a:extLst>
              <a:ext uri="{FF2B5EF4-FFF2-40B4-BE49-F238E27FC236}">
                <a16:creationId xmlns:a16="http://schemas.microsoft.com/office/drawing/2014/main" id="{619091CC-2206-B439-B118-B62DF007D2F6}"/>
              </a:ext>
            </a:extLst>
          </p:cNvPr>
          <p:cNvSpPr>
            <a:spLocks noGrp="1"/>
          </p:cNvSpPr>
          <p:nvPr>
            <p:ph type="sldNum" sz="quarter" idx="4"/>
          </p:nvPr>
        </p:nvSpPr>
        <p:spPr>
          <a:xfrm>
            <a:off x="9074063" y="6356350"/>
            <a:ext cx="2743200" cy="365125"/>
          </a:xfrm>
          <a:prstGeom prst="rect">
            <a:avLst/>
          </a:prstGeom>
        </p:spPr>
        <p:txBody>
          <a:bodyPr vert="horz" lIns="91440" tIns="45720" rIns="91440" bIns="45720" rtlCol="0" anchor="ctr"/>
          <a:lstStyle>
            <a:lvl1pPr algn="r">
              <a:defRPr lang="en-US" sz="1000" b="0" kern="1200" smtClean="0">
                <a:solidFill>
                  <a:srgbClr val="000000"/>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83D12644-30DA-9643-B561-315F377142C3}" type="slidenum">
              <a:rPr lang="en-ZA" smtClean="0"/>
              <a:pPr/>
              <a:t>2</a:t>
            </a:fld>
            <a:endParaRPr lang="en-ZA" dirty="0"/>
          </a:p>
        </p:txBody>
      </p:sp>
    </p:spTree>
    <p:extLst>
      <p:ext uri="{BB962C8B-B14F-4D97-AF65-F5344CB8AC3E}">
        <p14:creationId xmlns:p14="http://schemas.microsoft.com/office/powerpoint/2010/main" val="1506016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1CB65D9-AF4E-5F9A-CFF3-3ADAA6E87E1C}"/>
              </a:ext>
            </a:extLst>
          </p:cNvPr>
          <p:cNvSpPr txBox="1"/>
          <p:nvPr/>
        </p:nvSpPr>
        <p:spPr>
          <a:xfrm>
            <a:off x="424006" y="1533189"/>
            <a:ext cx="3154346" cy="1477328"/>
          </a:xfrm>
          <a:prstGeom prst="rect">
            <a:avLst/>
          </a:prstGeom>
          <a:noFill/>
        </p:spPr>
        <p:txBody>
          <a:bodyPr wrap="square">
            <a:spAutoFit/>
          </a:bodyPr>
          <a:lstStyle/>
          <a:p>
            <a:pPr lvl="0" fontAlgn="base"/>
            <a:r>
              <a:rPr lang="en-GB" sz="1800"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rPr>
              <a:t>Government and donor leadership is vital. </a:t>
            </a:r>
            <a:r>
              <a:rPr lang="en-GB" sz="1800"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It unlocks funding, technical and public support for children and adolescents affected by HIV.</a:t>
            </a:r>
            <a:endParaRPr lang="en-ZA" sz="2000" dirty="0">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6" name="Date Placeholder 3">
            <a:extLst>
              <a:ext uri="{FF2B5EF4-FFF2-40B4-BE49-F238E27FC236}">
                <a16:creationId xmlns:a16="http://schemas.microsoft.com/office/drawing/2014/main" id="{AF2B8CFF-CF06-BC99-460C-13A3D4FF7E6C}"/>
              </a:ext>
            </a:extLst>
          </p:cNvPr>
          <p:cNvSpPr>
            <a:spLocks noGrp="1"/>
          </p:cNvSpPr>
          <p:nvPr>
            <p:ph type="dt" sz="half" idx="2"/>
          </p:nvPr>
        </p:nvSpPr>
        <p:spPr>
          <a:xfrm>
            <a:off x="374737" y="6356350"/>
            <a:ext cx="2743200" cy="365125"/>
          </a:xfrm>
          <a:prstGeom prst="rect">
            <a:avLst/>
          </a:prstGeom>
        </p:spPr>
        <p:txBody>
          <a:bodyPr vert="horz" lIns="91440" tIns="45720" rIns="91440" bIns="45720" rtlCol="0" anchor="ctr"/>
          <a:lstStyle>
            <a:lvl1pPr algn="l">
              <a:defRPr sz="1000" b="0">
                <a:solidFill>
                  <a:schemeClr val="tx1">
                    <a:tint val="75000"/>
                  </a:schemeClr>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solidFill>
                  <a:srgbClr val="000000"/>
                </a:solidFill>
              </a:rPr>
              <a:t>CCABA Webinar on 22</a:t>
            </a:r>
            <a:r>
              <a:rPr lang="en-GB" baseline="30000" dirty="0">
                <a:solidFill>
                  <a:srgbClr val="000000"/>
                </a:solidFill>
              </a:rPr>
              <a:t>nd</a:t>
            </a:r>
            <a:r>
              <a:rPr lang="en-GB" dirty="0">
                <a:solidFill>
                  <a:srgbClr val="000000"/>
                </a:solidFill>
              </a:rPr>
              <a:t> February 2023</a:t>
            </a:r>
            <a:r>
              <a:rPr lang="en-ZA" dirty="0"/>
              <a:t> </a:t>
            </a:r>
            <a:endParaRPr lang="en-US" dirty="0"/>
          </a:p>
        </p:txBody>
      </p:sp>
      <p:sp>
        <p:nvSpPr>
          <p:cNvPr id="7" name="Slide Number Placeholder 5">
            <a:extLst>
              <a:ext uri="{FF2B5EF4-FFF2-40B4-BE49-F238E27FC236}">
                <a16:creationId xmlns:a16="http://schemas.microsoft.com/office/drawing/2014/main" id="{619091CC-2206-B439-B118-B62DF007D2F6}"/>
              </a:ext>
            </a:extLst>
          </p:cNvPr>
          <p:cNvSpPr>
            <a:spLocks noGrp="1"/>
          </p:cNvSpPr>
          <p:nvPr>
            <p:ph type="sldNum" sz="quarter" idx="4"/>
          </p:nvPr>
        </p:nvSpPr>
        <p:spPr>
          <a:xfrm>
            <a:off x="9074063" y="6356350"/>
            <a:ext cx="2743200" cy="365125"/>
          </a:xfrm>
          <a:prstGeom prst="rect">
            <a:avLst/>
          </a:prstGeom>
        </p:spPr>
        <p:txBody>
          <a:bodyPr vert="horz" lIns="91440" tIns="45720" rIns="91440" bIns="45720" rtlCol="0" anchor="ctr"/>
          <a:lstStyle>
            <a:lvl1pPr algn="r">
              <a:defRPr lang="en-US" sz="1000" b="0" kern="1200" smtClean="0">
                <a:solidFill>
                  <a:srgbClr val="000000"/>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83D12644-30DA-9643-B561-315F377142C3}" type="slidenum">
              <a:rPr lang="en-ZA" smtClean="0"/>
              <a:pPr/>
              <a:t>3</a:t>
            </a:fld>
            <a:endParaRPr lang="en-ZA" dirty="0"/>
          </a:p>
        </p:txBody>
      </p:sp>
      <p:sp>
        <p:nvSpPr>
          <p:cNvPr id="2" name="Rectangle 1">
            <a:extLst>
              <a:ext uri="{FF2B5EF4-FFF2-40B4-BE49-F238E27FC236}">
                <a16:creationId xmlns:a16="http://schemas.microsoft.com/office/drawing/2014/main" id="{D4E8C262-485B-30C9-D417-329FA43CB7FD}"/>
              </a:ext>
            </a:extLst>
          </p:cNvPr>
          <p:cNvSpPr/>
          <p:nvPr/>
        </p:nvSpPr>
        <p:spPr>
          <a:xfrm>
            <a:off x="530352" y="0"/>
            <a:ext cx="484920" cy="12343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4400" dirty="0">
                <a:latin typeface="Helvetica Neue Light" panose="02000403000000020004" pitchFamily="2" charset="0"/>
                <a:ea typeface="Helvetica Neue Light" panose="02000403000000020004" pitchFamily="2" charset="0"/>
              </a:rPr>
              <a:t>1</a:t>
            </a:r>
          </a:p>
        </p:txBody>
      </p:sp>
      <p:sp>
        <p:nvSpPr>
          <p:cNvPr id="3" name="TextBox 2">
            <a:extLst>
              <a:ext uri="{FF2B5EF4-FFF2-40B4-BE49-F238E27FC236}">
                <a16:creationId xmlns:a16="http://schemas.microsoft.com/office/drawing/2014/main" id="{0D15A689-3611-45ED-4FD6-FC99B6C901F2}"/>
              </a:ext>
            </a:extLst>
          </p:cNvPr>
          <p:cNvSpPr txBox="1"/>
          <p:nvPr/>
        </p:nvSpPr>
        <p:spPr>
          <a:xfrm>
            <a:off x="4458489" y="1533189"/>
            <a:ext cx="3154346" cy="1754326"/>
          </a:xfrm>
          <a:prstGeom prst="rect">
            <a:avLst/>
          </a:prstGeom>
          <a:noFill/>
        </p:spPr>
        <p:txBody>
          <a:bodyPr wrap="square">
            <a:spAutoFit/>
          </a:bodyPr>
          <a:lstStyle/>
          <a:p>
            <a:pPr lvl="0" fontAlgn="base"/>
            <a:r>
              <a:rPr lang="en-GB" sz="1800"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rPr>
              <a:t>Increase investments in children and adolescents affected by HIV.</a:t>
            </a:r>
            <a:r>
              <a:rPr lang="en-GB" sz="1800"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 Ring-fence funds for them and make them a core component of budget requests. </a:t>
            </a:r>
            <a:endParaRPr lang="en-ZA" sz="2000" dirty="0">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4" name="TextBox 3">
            <a:extLst>
              <a:ext uri="{FF2B5EF4-FFF2-40B4-BE49-F238E27FC236}">
                <a16:creationId xmlns:a16="http://schemas.microsoft.com/office/drawing/2014/main" id="{01359606-0D17-CDF2-B4E6-8D20D1600C5E}"/>
              </a:ext>
            </a:extLst>
          </p:cNvPr>
          <p:cNvSpPr txBox="1"/>
          <p:nvPr/>
        </p:nvSpPr>
        <p:spPr>
          <a:xfrm>
            <a:off x="8511260" y="1533189"/>
            <a:ext cx="3154346" cy="4247317"/>
          </a:xfrm>
          <a:prstGeom prst="rect">
            <a:avLst/>
          </a:prstGeom>
          <a:noFill/>
        </p:spPr>
        <p:txBody>
          <a:bodyPr wrap="square">
            <a:spAutoFit/>
          </a:bodyPr>
          <a:lstStyle/>
          <a:p>
            <a:pPr lvl="0" fontAlgn="base"/>
            <a:r>
              <a:rPr lang="en-GB" sz="1800"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rPr>
              <a:t>Prioritize investment in cost-effective solutions that target populations ordinarily left behind.</a:t>
            </a:r>
            <a:r>
              <a:rPr lang="en-GB" sz="1800"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 E.g. Combining biomedical, mental health, social protection, and early childhood development interventions; design and delivered by frontline health workers, communities, and peers; and advocacy and campaigns that tackle stigma and discrimination against adolescent mothers and the children of key populations.</a:t>
            </a:r>
            <a:endParaRPr lang="en-ZA" sz="2000" dirty="0">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10" name="Rectangle 9">
            <a:extLst>
              <a:ext uri="{FF2B5EF4-FFF2-40B4-BE49-F238E27FC236}">
                <a16:creationId xmlns:a16="http://schemas.microsoft.com/office/drawing/2014/main" id="{C8D201C7-2363-E0C2-A14C-A888D4C254E2}"/>
              </a:ext>
            </a:extLst>
          </p:cNvPr>
          <p:cNvSpPr/>
          <p:nvPr/>
        </p:nvSpPr>
        <p:spPr>
          <a:xfrm>
            <a:off x="4581144" y="0"/>
            <a:ext cx="484920" cy="12343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4400" dirty="0">
                <a:latin typeface="Helvetica Neue Light" panose="02000403000000020004" pitchFamily="2" charset="0"/>
                <a:ea typeface="Helvetica Neue Light" panose="02000403000000020004" pitchFamily="2" charset="0"/>
              </a:rPr>
              <a:t>2</a:t>
            </a:r>
          </a:p>
        </p:txBody>
      </p:sp>
      <p:sp>
        <p:nvSpPr>
          <p:cNvPr id="11" name="Rectangle 10">
            <a:extLst>
              <a:ext uri="{FF2B5EF4-FFF2-40B4-BE49-F238E27FC236}">
                <a16:creationId xmlns:a16="http://schemas.microsoft.com/office/drawing/2014/main" id="{D57F88A1-BC7F-0AEF-1F5B-65AF4E972CE1}"/>
              </a:ext>
            </a:extLst>
          </p:cNvPr>
          <p:cNvSpPr/>
          <p:nvPr/>
        </p:nvSpPr>
        <p:spPr>
          <a:xfrm>
            <a:off x="8631936" y="0"/>
            <a:ext cx="484920" cy="12343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4400" dirty="0">
                <a:latin typeface="Helvetica Neue Light" panose="02000403000000020004" pitchFamily="2" charset="0"/>
                <a:ea typeface="Helvetica Neue Light" panose="02000403000000020004" pitchFamily="2" charset="0"/>
              </a:rPr>
              <a:t>3</a:t>
            </a:r>
          </a:p>
        </p:txBody>
      </p:sp>
      <p:sp>
        <p:nvSpPr>
          <p:cNvPr id="8" name="TextBox 7">
            <a:extLst>
              <a:ext uri="{FF2B5EF4-FFF2-40B4-BE49-F238E27FC236}">
                <a16:creationId xmlns:a16="http://schemas.microsoft.com/office/drawing/2014/main" id="{DF2B5635-78CA-7C91-BE21-84EF839E3848}"/>
              </a:ext>
            </a:extLst>
          </p:cNvPr>
          <p:cNvSpPr txBox="1"/>
          <p:nvPr/>
        </p:nvSpPr>
        <p:spPr>
          <a:xfrm>
            <a:off x="526394" y="3656847"/>
            <a:ext cx="6738465" cy="1200329"/>
          </a:xfrm>
          <a:prstGeom prst="rect">
            <a:avLst/>
          </a:prstGeom>
          <a:noFill/>
        </p:spPr>
        <p:txBody>
          <a:bodyPr wrap="square">
            <a:spAutoFit/>
          </a:bodyPr>
          <a:lstStyle/>
          <a:p>
            <a:pPr lvl="0" fontAlgn="base"/>
            <a:r>
              <a:rPr lang="en-GB" sz="1800"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rPr>
              <a:t>Prioritize locally led decision making on investments. </a:t>
            </a:r>
            <a:r>
              <a:rPr lang="en-GB" dirty="0">
                <a:solidFill>
                  <a:srgbClr val="000000"/>
                </a:solidFill>
                <a:latin typeface="Helvetica Neue Light" panose="02000403000000020004" pitchFamily="2" charset="0"/>
                <a:ea typeface="Helvetica Neue Light" panose="02000403000000020004" pitchFamily="2" charset="0"/>
                <a:cs typeface="Helvetica Neue" panose="02000503000000020004" pitchFamily="2" charset="0"/>
              </a:rPr>
              <a:t>Shift conventional funding top-down mechanisms and take concrete steps to decolonize funding practices and shift decision making power to countries for increased localization and ownership</a:t>
            </a:r>
            <a:r>
              <a:rPr lang="en-GB">
                <a:solidFill>
                  <a:srgbClr val="000000"/>
                </a:solidFill>
                <a:latin typeface="Helvetica Neue Light" panose="02000403000000020004" pitchFamily="2" charset="0"/>
                <a:ea typeface="Helvetica Neue Light" panose="02000403000000020004" pitchFamily="2" charset="0"/>
                <a:cs typeface="Helvetica Neue" panose="02000503000000020004" pitchFamily="2" charset="0"/>
              </a:rPr>
              <a:t>. </a:t>
            </a:r>
            <a:endParaRPr lang="en-ZA" sz="2000" dirty="0">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spTree>
    <p:extLst>
      <p:ext uri="{BB962C8B-B14F-4D97-AF65-F5344CB8AC3E}">
        <p14:creationId xmlns:p14="http://schemas.microsoft.com/office/powerpoint/2010/main" val="2443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1CB65D9-AF4E-5F9A-CFF3-3ADAA6E87E1C}"/>
              </a:ext>
            </a:extLst>
          </p:cNvPr>
          <p:cNvSpPr txBox="1"/>
          <p:nvPr/>
        </p:nvSpPr>
        <p:spPr>
          <a:xfrm>
            <a:off x="424006" y="1533189"/>
            <a:ext cx="3154346" cy="3693319"/>
          </a:xfrm>
          <a:prstGeom prst="rect">
            <a:avLst/>
          </a:prstGeom>
          <a:noFill/>
        </p:spPr>
        <p:txBody>
          <a:bodyPr wrap="square">
            <a:spAutoFit/>
          </a:bodyPr>
          <a:lstStyle/>
          <a:p>
            <a:pPr lvl="0" fontAlgn="base"/>
            <a:r>
              <a:rPr lang="en-GB" sz="1800"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rPr>
              <a:t>Plug the financial gaps in the HIV programming portfolio. </a:t>
            </a:r>
            <a:r>
              <a:rPr lang="en-GB" sz="1800"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Early infant diagnosis; self-testing; family-based testing; maternal retesting; ART for older children; prevention for adolescent girls and boys; dolutegravir; long-acting </a:t>
            </a:r>
            <a:r>
              <a:rPr lang="en-GB" sz="1800" dirty="0" err="1">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PrEP</a:t>
            </a:r>
            <a:r>
              <a:rPr lang="en-GB" sz="1800"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 among pregnant HIV-negative women; longitudinal tracking of mother–baby pairs; and early linkage to treatment and prevention services.</a:t>
            </a:r>
            <a:endParaRPr lang="en-ZA" sz="2000" dirty="0">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6" name="Date Placeholder 3">
            <a:extLst>
              <a:ext uri="{FF2B5EF4-FFF2-40B4-BE49-F238E27FC236}">
                <a16:creationId xmlns:a16="http://schemas.microsoft.com/office/drawing/2014/main" id="{AF2B8CFF-CF06-BC99-460C-13A3D4FF7E6C}"/>
              </a:ext>
            </a:extLst>
          </p:cNvPr>
          <p:cNvSpPr>
            <a:spLocks noGrp="1"/>
          </p:cNvSpPr>
          <p:nvPr>
            <p:ph type="dt" sz="half" idx="2"/>
          </p:nvPr>
        </p:nvSpPr>
        <p:spPr>
          <a:xfrm>
            <a:off x="374737" y="6356350"/>
            <a:ext cx="2743200" cy="365125"/>
          </a:xfrm>
          <a:prstGeom prst="rect">
            <a:avLst/>
          </a:prstGeom>
        </p:spPr>
        <p:txBody>
          <a:bodyPr vert="horz" lIns="91440" tIns="45720" rIns="91440" bIns="45720" rtlCol="0" anchor="ctr"/>
          <a:lstStyle>
            <a:lvl1pPr algn="l">
              <a:defRPr sz="1000" b="0">
                <a:solidFill>
                  <a:schemeClr val="tx1">
                    <a:tint val="75000"/>
                  </a:schemeClr>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solidFill>
                  <a:srgbClr val="000000"/>
                </a:solidFill>
              </a:rPr>
              <a:t>CCABA Webinar on 22</a:t>
            </a:r>
            <a:r>
              <a:rPr lang="en-GB" baseline="30000" dirty="0">
                <a:solidFill>
                  <a:srgbClr val="000000"/>
                </a:solidFill>
              </a:rPr>
              <a:t>nd</a:t>
            </a:r>
            <a:r>
              <a:rPr lang="en-GB" dirty="0">
                <a:solidFill>
                  <a:srgbClr val="000000"/>
                </a:solidFill>
              </a:rPr>
              <a:t> February 2023</a:t>
            </a:r>
            <a:r>
              <a:rPr lang="en-ZA" dirty="0"/>
              <a:t> </a:t>
            </a:r>
            <a:endParaRPr lang="en-US" dirty="0"/>
          </a:p>
        </p:txBody>
      </p:sp>
      <p:sp>
        <p:nvSpPr>
          <p:cNvPr id="7" name="Slide Number Placeholder 5">
            <a:extLst>
              <a:ext uri="{FF2B5EF4-FFF2-40B4-BE49-F238E27FC236}">
                <a16:creationId xmlns:a16="http://schemas.microsoft.com/office/drawing/2014/main" id="{619091CC-2206-B439-B118-B62DF007D2F6}"/>
              </a:ext>
            </a:extLst>
          </p:cNvPr>
          <p:cNvSpPr>
            <a:spLocks noGrp="1"/>
          </p:cNvSpPr>
          <p:nvPr>
            <p:ph type="sldNum" sz="quarter" idx="4"/>
          </p:nvPr>
        </p:nvSpPr>
        <p:spPr>
          <a:xfrm>
            <a:off x="9074063" y="6356350"/>
            <a:ext cx="2743200" cy="365125"/>
          </a:xfrm>
          <a:prstGeom prst="rect">
            <a:avLst/>
          </a:prstGeom>
        </p:spPr>
        <p:txBody>
          <a:bodyPr vert="horz" lIns="91440" tIns="45720" rIns="91440" bIns="45720" rtlCol="0" anchor="ctr"/>
          <a:lstStyle>
            <a:lvl1pPr algn="r">
              <a:defRPr lang="en-US" sz="1000" b="0" kern="1200" smtClean="0">
                <a:solidFill>
                  <a:srgbClr val="000000"/>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83D12644-30DA-9643-B561-315F377142C3}" type="slidenum">
              <a:rPr lang="en-ZA" smtClean="0"/>
              <a:pPr/>
              <a:t>4</a:t>
            </a:fld>
            <a:endParaRPr lang="en-ZA" dirty="0"/>
          </a:p>
        </p:txBody>
      </p:sp>
      <p:sp>
        <p:nvSpPr>
          <p:cNvPr id="2" name="Rectangle 1">
            <a:extLst>
              <a:ext uri="{FF2B5EF4-FFF2-40B4-BE49-F238E27FC236}">
                <a16:creationId xmlns:a16="http://schemas.microsoft.com/office/drawing/2014/main" id="{D4E8C262-485B-30C9-D417-329FA43CB7FD}"/>
              </a:ext>
            </a:extLst>
          </p:cNvPr>
          <p:cNvSpPr/>
          <p:nvPr/>
        </p:nvSpPr>
        <p:spPr>
          <a:xfrm>
            <a:off x="530352" y="0"/>
            <a:ext cx="484920" cy="12343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4400" dirty="0">
                <a:latin typeface="Helvetica Neue Light" panose="02000403000000020004" pitchFamily="2" charset="0"/>
                <a:ea typeface="Helvetica Neue Light" panose="02000403000000020004" pitchFamily="2" charset="0"/>
              </a:rPr>
              <a:t>4</a:t>
            </a:r>
          </a:p>
        </p:txBody>
      </p:sp>
      <p:sp>
        <p:nvSpPr>
          <p:cNvPr id="3" name="TextBox 2">
            <a:extLst>
              <a:ext uri="{FF2B5EF4-FFF2-40B4-BE49-F238E27FC236}">
                <a16:creationId xmlns:a16="http://schemas.microsoft.com/office/drawing/2014/main" id="{0D15A689-3611-45ED-4FD6-FC99B6C901F2}"/>
              </a:ext>
            </a:extLst>
          </p:cNvPr>
          <p:cNvSpPr txBox="1"/>
          <p:nvPr/>
        </p:nvSpPr>
        <p:spPr>
          <a:xfrm>
            <a:off x="4458488" y="1533189"/>
            <a:ext cx="6708622" cy="1200329"/>
          </a:xfrm>
          <a:prstGeom prst="rect">
            <a:avLst/>
          </a:prstGeom>
          <a:noFill/>
        </p:spPr>
        <p:txBody>
          <a:bodyPr wrap="square">
            <a:spAutoFit/>
          </a:bodyPr>
          <a:lstStyle/>
          <a:p>
            <a:pPr lvl="0" fontAlgn="base"/>
            <a:r>
              <a:rPr lang="en-GB" sz="1800"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rPr>
              <a:t>Share costs and align strategies with those seeking stronger systems for health. </a:t>
            </a:r>
            <a:r>
              <a:rPr lang="en-GB" sz="1800"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E.g. pandemic preparedness, universal health coverage, education, gender equality, protection from violence, early childhood development, economic growth.</a:t>
            </a:r>
            <a:endParaRPr lang="en-ZA" sz="2000" dirty="0">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10" name="Rectangle 9">
            <a:extLst>
              <a:ext uri="{FF2B5EF4-FFF2-40B4-BE49-F238E27FC236}">
                <a16:creationId xmlns:a16="http://schemas.microsoft.com/office/drawing/2014/main" id="{C8D201C7-2363-E0C2-A14C-A888D4C254E2}"/>
              </a:ext>
            </a:extLst>
          </p:cNvPr>
          <p:cNvSpPr/>
          <p:nvPr/>
        </p:nvSpPr>
        <p:spPr>
          <a:xfrm>
            <a:off x="4581144" y="0"/>
            <a:ext cx="484920" cy="12343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4400" dirty="0">
                <a:latin typeface="Helvetica Neue Light" panose="02000403000000020004" pitchFamily="2" charset="0"/>
                <a:ea typeface="Helvetica Neue Light" panose="02000403000000020004" pitchFamily="2" charset="0"/>
              </a:rPr>
              <a:t>5</a:t>
            </a:r>
          </a:p>
        </p:txBody>
      </p:sp>
      <p:pic>
        <p:nvPicPr>
          <p:cNvPr id="8" name="Picture 7">
            <a:extLst>
              <a:ext uri="{FF2B5EF4-FFF2-40B4-BE49-F238E27FC236}">
                <a16:creationId xmlns:a16="http://schemas.microsoft.com/office/drawing/2014/main" id="{1DE3EB88-2CD1-7F43-766B-6222FBB704A2}"/>
              </a:ext>
            </a:extLst>
          </p:cNvPr>
          <p:cNvPicPr>
            <a:picLocks noChangeAspect="1"/>
          </p:cNvPicPr>
          <p:nvPr/>
        </p:nvPicPr>
        <p:blipFill>
          <a:blip r:embed="rId3"/>
          <a:stretch>
            <a:fillRect/>
          </a:stretch>
        </p:blipFill>
        <p:spPr>
          <a:xfrm>
            <a:off x="3829050" y="3078779"/>
            <a:ext cx="6755130" cy="3556792"/>
          </a:xfrm>
          <a:prstGeom prst="rect">
            <a:avLst/>
          </a:prstGeom>
        </p:spPr>
      </p:pic>
      <p:sp>
        <p:nvSpPr>
          <p:cNvPr id="12" name="TextBox 11">
            <a:extLst>
              <a:ext uri="{FF2B5EF4-FFF2-40B4-BE49-F238E27FC236}">
                <a16:creationId xmlns:a16="http://schemas.microsoft.com/office/drawing/2014/main" id="{D733E0B0-2BEC-1FE8-481C-12A1BBB2BC12}"/>
              </a:ext>
            </a:extLst>
          </p:cNvPr>
          <p:cNvSpPr txBox="1"/>
          <p:nvPr/>
        </p:nvSpPr>
        <p:spPr>
          <a:xfrm>
            <a:off x="9749790" y="2823210"/>
            <a:ext cx="514350" cy="491490"/>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val="3724698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1CB65D9-AF4E-5F9A-CFF3-3ADAA6E87E1C}"/>
              </a:ext>
            </a:extLst>
          </p:cNvPr>
          <p:cNvSpPr txBox="1"/>
          <p:nvPr/>
        </p:nvSpPr>
        <p:spPr>
          <a:xfrm>
            <a:off x="4778836" y="1533189"/>
            <a:ext cx="3154346" cy="3416320"/>
          </a:xfrm>
          <a:prstGeom prst="rect">
            <a:avLst/>
          </a:prstGeom>
          <a:noFill/>
        </p:spPr>
        <p:txBody>
          <a:bodyPr wrap="square">
            <a:spAutoFit/>
          </a:bodyPr>
          <a:lstStyle/>
          <a:p>
            <a:pPr lvl="0" fontAlgn="base"/>
            <a:r>
              <a:rPr lang="en-GB" sz="1800"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rPr>
              <a:t>Strengthen the voices of children, adolescents, caregivers, and those who deliver services, and those who work alongside them in monitoring and making decisions regarding funds. </a:t>
            </a:r>
            <a:br>
              <a:rPr lang="en-GB" sz="1800"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rPr>
            </a:br>
            <a:r>
              <a:rPr lang="en-GB" sz="1800"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E.g. CCMs; COP processes; thematic government working groups and planning, evaluation and accountability processes.</a:t>
            </a:r>
            <a:endParaRPr lang="en-ZA" sz="2000" dirty="0">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6" name="Date Placeholder 3">
            <a:extLst>
              <a:ext uri="{FF2B5EF4-FFF2-40B4-BE49-F238E27FC236}">
                <a16:creationId xmlns:a16="http://schemas.microsoft.com/office/drawing/2014/main" id="{AF2B8CFF-CF06-BC99-460C-13A3D4FF7E6C}"/>
              </a:ext>
            </a:extLst>
          </p:cNvPr>
          <p:cNvSpPr>
            <a:spLocks noGrp="1"/>
          </p:cNvSpPr>
          <p:nvPr>
            <p:ph type="dt" sz="half" idx="2"/>
          </p:nvPr>
        </p:nvSpPr>
        <p:spPr>
          <a:xfrm>
            <a:off x="374737" y="6356350"/>
            <a:ext cx="2743200" cy="365125"/>
          </a:xfrm>
          <a:prstGeom prst="rect">
            <a:avLst/>
          </a:prstGeom>
        </p:spPr>
        <p:txBody>
          <a:bodyPr vert="horz" lIns="91440" tIns="45720" rIns="91440" bIns="45720" rtlCol="0" anchor="ctr"/>
          <a:lstStyle>
            <a:lvl1pPr algn="l">
              <a:defRPr sz="1000" b="0">
                <a:solidFill>
                  <a:schemeClr val="tx1">
                    <a:tint val="75000"/>
                  </a:schemeClr>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solidFill>
                  <a:srgbClr val="000000"/>
                </a:solidFill>
              </a:rPr>
              <a:t>CCABA Webinar on 22</a:t>
            </a:r>
            <a:r>
              <a:rPr lang="en-GB" baseline="30000" dirty="0">
                <a:solidFill>
                  <a:srgbClr val="000000"/>
                </a:solidFill>
              </a:rPr>
              <a:t>nd</a:t>
            </a:r>
            <a:r>
              <a:rPr lang="en-GB" dirty="0">
                <a:solidFill>
                  <a:srgbClr val="000000"/>
                </a:solidFill>
              </a:rPr>
              <a:t> February 2023</a:t>
            </a:r>
            <a:r>
              <a:rPr lang="en-ZA" dirty="0"/>
              <a:t> </a:t>
            </a:r>
            <a:endParaRPr lang="en-US" dirty="0"/>
          </a:p>
        </p:txBody>
      </p:sp>
      <p:sp>
        <p:nvSpPr>
          <p:cNvPr id="7" name="Slide Number Placeholder 5">
            <a:extLst>
              <a:ext uri="{FF2B5EF4-FFF2-40B4-BE49-F238E27FC236}">
                <a16:creationId xmlns:a16="http://schemas.microsoft.com/office/drawing/2014/main" id="{619091CC-2206-B439-B118-B62DF007D2F6}"/>
              </a:ext>
            </a:extLst>
          </p:cNvPr>
          <p:cNvSpPr>
            <a:spLocks noGrp="1"/>
          </p:cNvSpPr>
          <p:nvPr>
            <p:ph type="sldNum" sz="quarter" idx="4"/>
          </p:nvPr>
        </p:nvSpPr>
        <p:spPr>
          <a:xfrm>
            <a:off x="9074063" y="6356350"/>
            <a:ext cx="2743200" cy="365125"/>
          </a:xfrm>
          <a:prstGeom prst="rect">
            <a:avLst/>
          </a:prstGeom>
        </p:spPr>
        <p:txBody>
          <a:bodyPr vert="horz" lIns="91440" tIns="45720" rIns="91440" bIns="45720" rtlCol="0" anchor="ctr"/>
          <a:lstStyle>
            <a:lvl1pPr algn="r">
              <a:defRPr lang="en-US" sz="1000" b="0" kern="1200" smtClean="0">
                <a:solidFill>
                  <a:srgbClr val="000000"/>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83D12644-30DA-9643-B561-315F377142C3}" type="slidenum">
              <a:rPr lang="en-ZA" smtClean="0"/>
              <a:pPr/>
              <a:t>5</a:t>
            </a:fld>
            <a:endParaRPr lang="en-ZA" dirty="0"/>
          </a:p>
        </p:txBody>
      </p:sp>
      <p:sp>
        <p:nvSpPr>
          <p:cNvPr id="2" name="Rectangle 1">
            <a:extLst>
              <a:ext uri="{FF2B5EF4-FFF2-40B4-BE49-F238E27FC236}">
                <a16:creationId xmlns:a16="http://schemas.microsoft.com/office/drawing/2014/main" id="{D4E8C262-485B-30C9-D417-329FA43CB7FD}"/>
              </a:ext>
            </a:extLst>
          </p:cNvPr>
          <p:cNvSpPr/>
          <p:nvPr/>
        </p:nvSpPr>
        <p:spPr>
          <a:xfrm>
            <a:off x="4778836" y="0"/>
            <a:ext cx="484920" cy="12343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4400" dirty="0">
                <a:latin typeface="Helvetica Neue Light" panose="02000403000000020004" pitchFamily="2" charset="0"/>
                <a:ea typeface="Helvetica Neue Light" panose="02000403000000020004" pitchFamily="2" charset="0"/>
              </a:rPr>
              <a:t>7</a:t>
            </a:r>
          </a:p>
        </p:txBody>
      </p:sp>
      <p:sp>
        <p:nvSpPr>
          <p:cNvPr id="3" name="TextBox 2">
            <a:extLst>
              <a:ext uri="{FF2B5EF4-FFF2-40B4-BE49-F238E27FC236}">
                <a16:creationId xmlns:a16="http://schemas.microsoft.com/office/drawing/2014/main" id="{0D15A689-3611-45ED-4FD6-FC99B6C901F2}"/>
              </a:ext>
            </a:extLst>
          </p:cNvPr>
          <p:cNvSpPr txBox="1"/>
          <p:nvPr/>
        </p:nvSpPr>
        <p:spPr>
          <a:xfrm>
            <a:off x="8662917" y="1533189"/>
            <a:ext cx="3154346" cy="1754326"/>
          </a:xfrm>
          <a:prstGeom prst="rect">
            <a:avLst/>
          </a:prstGeom>
          <a:noFill/>
        </p:spPr>
        <p:txBody>
          <a:bodyPr wrap="square">
            <a:spAutoFit/>
          </a:bodyPr>
          <a:lstStyle/>
          <a:p>
            <a:pPr lvl="0" fontAlgn="base"/>
            <a:r>
              <a:rPr lang="en-GB" sz="1800"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rPr>
              <a:t>Research what is happening to children and adolescents and act on it.</a:t>
            </a:r>
            <a:r>
              <a:rPr lang="en-GB" sz="1800"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 Incorporate them into data collection and decision-making processes, including PHIA surveys.</a:t>
            </a:r>
            <a:endParaRPr lang="en-ZA" sz="2000" dirty="0">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10" name="Rectangle 9">
            <a:extLst>
              <a:ext uri="{FF2B5EF4-FFF2-40B4-BE49-F238E27FC236}">
                <a16:creationId xmlns:a16="http://schemas.microsoft.com/office/drawing/2014/main" id="{C8D201C7-2363-E0C2-A14C-A888D4C254E2}"/>
              </a:ext>
            </a:extLst>
          </p:cNvPr>
          <p:cNvSpPr/>
          <p:nvPr/>
        </p:nvSpPr>
        <p:spPr>
          <a:xfrm>
            <a:off x="8831603" y="0"/>
            <a:ext cx="484920" cy="12343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4400" dirty="0">
                <a:latin typeface="Helvetica Neue Light" panose="02000403000000020004" pitchFamily="2" charset="0"/>
                <a:ea typeface="Helvetica Neue Light" panose="02000403000000020004" pitchFamily="2" charset="0"/>
              </a:rPr>
              <a:t>8</a:t>
            </a:r>
          </a:p>
        </p:txBody>
      </p:sp>
      <p:sp>
        <p:nvSpPr>
          <p:cNvPr id="4" name="Rectangle 3">
            <a:extLst>
              <a:ext uri="{FF2B5EF4-FFF2-40B4-BE49-F238E27FC236}">
                <a16:creationId xmlns:a16="http://schemas.microsoft.com/office/drawing/2014/main" id="{F4D4718F-4D21-5064-CF6C-8A009D9A271D}"/>
              </a:ext>
            </a:extLst>
          </p:cNvPr>
          <p:cNvSpPr/>
          <p:nvPr/>
        </p:nvSpPr>
        <p:spPr>
          <a:xfrm>
            <a:off x="132277" y="-1"/>
            <a:ext cx="484920" cy="12343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4400" dirty="0">
                <a:latin typeface="Helvetica Neue Light" panose="02000403000000020004" pitchFamily="2" charset="0"/>
                <a:ea typeface="Helvetica Neue Light" panose="02000403000000020004" pitchFamily="2" charset="0"/>
              </a:rPr>
              <a:t>6</a:t>
            </a:r>
          </a:p>
        </p:txBody>
      </p:sp>
      <p:sp>
        <p:nvSpPr>
          <p:cNvPr id="8" name="TextBox 7">
            <a:extLst>
              <a:ext uri="{FF2B5EF4-FFF2-40B4-BE49-F238E27FC236}">
                <a16:creationId xmlns:a16="http://schemas.microsoft.com/office/drawing/2014/main" id="{9BF2E045-37FD-3F71-2417-35A9F76A4145}"/>
              </a:ext>
            </a:extLst>
          </p:cNvPr>
          <p:cNvSpPr txBox="1"/>
          <p:nvPr/>
        </p:nvSpPr>
        <p:spPr>
          <a:xfrm>
            <a:off x="132277" y="1625075"/>
            <a:ext cx="3440430" cy="2585323"/>
          </a:xfrm>
          <a:prstGeom prst="rect">
            <a:avLst/>
          </a:prstGeom>
          <a:noFill/>
        </p:spPr>
        <p:txBody>
          <a:bodyPr wrap="square">
            <a:spAutoFit/>
          </a:bodyPr>
          <a:lstStyle/>
          <a:p>
            <a:pPr lvl="0" fontAlgn="base"/>
            <a:r>
              <a:rPr lang="en-GB" sz="1800"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rPr>
              <a:t>Increase the visibility of funding for children and adolescents affected by HIV and the impact it is having. </a:t>
            </a:r>
            <a:r>
              <a:rPr lang="en-GB" sz="1800"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The more detail the better. Knowing the age group, sex, and intervention type helps ensure that money is reaching those who need it most and that it is achieving results.</a:t>
            </a:r>
            <a:endParaRPr lang="en-ZA" sz="2000" dirty="0">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spTree>
    <p:extLst>
      <p:ext uri="{BB962C8B-B14F-4D97-AF65-F5344CB8AC3E}">
        <p14:creationId xmlns:p14="http://schemas.microsoft.com/office/powerpoint/2010/main" val="2715178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7E7E9"/>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1CB65D9-AF4E-5F9A-CFF3-3ADAA6E87E1C}"/>
              </a:ext>
            </a:extLst>
          </p:cNvPr>
          <p:cNvSpPr txBox="1"/>
          <p:nvPr/>
        </p:nvSpPr>
        <p:spPr>
          <a:xfrm>
            <a:off x="2854369" y="2570510"/>
            <a:ext cx="6483263" cy="1323439"/>
          </a:xfrm>
          <a:prstGeom prst="rect">
            <a:avLst/>
          </a:prstGeom>
          <a:noFill/>
        </p:spPr>
        <p:txBody>
          <a:bodyPr wrap="square">
            <a:spAutoFit/>
          </a:bodyPr>
          <a:lstStyle/>
          <a:p>
            <a:pPr marL="17463" fontAlgn="base"/>
            <a:r>
              <a:rPr lang="en-GB" sz="4000" dirty="0">
                <a:solidFill>
                  <a:srgbClr val="C92D33"/>
                </a:solidFill>
                <a:latin typeface="Big Caslon Medium" panose="02000603090000020003" pitchFamily="2" charset="-79"/>
                <a:ea typeface="Helvetica Neue" panose="02000503000000020004" pitchFamily="2" charset="0"/>
                <a:cs typeface="Big Caslon Medium" panose="02000603090000020003" pitchFamily="2" charset="-79"/>
              </a:rPr>
              <a:t>What Next? </a:t>
            </a:r>
          </a:p>
          <a:p>
            <a:pPr marL="17463" fontAlgn="base"/>
            <a:r>
              <a:rPr lang="en-GB" sz="2000" dirty="0">
                <a:solidFill>
                  <a:srgbClr val="000000"/>
                </a:solidFill>
                <a:latin typeface="Helvetica Neue Light" panose="02000403000000020004" pitchFamily="2" charset="0"/>
                <a:ea typeface="Helvetica Neue Light" panose="02000403000000020004" pitchFamily="2" charset="0"/>
                <a:cs typeface="Helvetica Neue" panose="02000503000000020004" pitchFamily="2" charset="0"/>
              </a:rPr>
              <a:t>The Coalition Announces a New Phase of Research into Financing for Children and Adolescents Affected by HIV</a:t>
            </a:r>
            <a:endParaRPr lang="en-ZA" sz="2000" dirty="0">
              <a:solidFill>
                <a:srgbClr val="000000"/>
              </a:solidFill>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6" name="Date Placeholder 3">
            <a:extLst>
              <a:ext uri="{FF2B5EF4-FFF2-40B4-BE49-F238E27FC236}">
                <a16:creationId xmlns:a16="http://schemas.microsoft.com/office/drawing/2014/main" id="{AF2B8CFF-CF06-BC99-460C-13A3D4FF7E6C}"/>
              </a:ext>
            </a:extLst>
          </p:cNvPr>
          <p:cNvSpPr>
            <a:spLocks noGrp="1"/>
          </p:cNvSpPr>
          <p:nvPr>
            <p:ph type="dt" sz="half" idx="2"/>
          </p:nvPr>
        </p:nvSpPr>
        <p:spPr>
          <a:xfrm>
            <a:off x="374737" y="6356350"/>
            <a:ext cx="2743200" cy="365125"/>
          </a:xfrm>
          <a:prstGeom prst="rect">
            <a:avLst/>
          </a:prstGeom>
        </p:spPr>
        <p:txBody>
          <a:bodyPr vert="horz" lIns="91440" tIns="45720" rIns="91440" bIns="45720" rtlCol="0" anchor="ctr"/>
          <a:lstStyle>
            <a:lvl1pPr algn="l">
              <a:defRPr sz="1000" b="0">
                <a:solidFill>
                  <a:schemeClr val="tx1">
                    <a:tint val="75000"/>
                  </a:schemeClr>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solidFill>
                  <a:srgbClr val="000000"/>
                </a:solidFill>
              </a:rPr>
              <a:t>CCABA Webinar on 22</a:t>
            </a:r>
            <a:r>
              <a:rPr lang="en-GB" baseline="30000" dirty="0">
                <a:solidFill>
                  <a:srgbClr val="000000"/>
                </a:solidFill>
              </a:rPr>
              <a:t>nd</a:t>
            </a:r>
            <a:r>
              <a:rPr lang="en-GB" dirty="0">
                <a:solidFill>
                  <a:srgbClr val="000000"/>
                </a:solidFill>
              </a:rPr>
              <a:t> February 2023</a:t>
            </a:r>
            <a:r>
              <a:rPr lang="en-ZA" dirty="0"/>
              <a:t> </a:t>
            </a:r>
            <a:endParaRPr lang="en-US" dirty="0"/>
          </a:p>
        </p:txBody>
      </p:sp>
      <p:sp>
        <p:nvSpPr>
          <p:cNvPr id="7" name="Slide Number Placeholder 5">
            <a:extLst>
              <a:ext uri="{FF2B5EF4-FFF2-40B4-BE49-F238E27FC236}">
                <a16:creationId xmlns:a16="http://schemas.microsoft.com/office/drawing/2014/main" id="{619091CC-2206-B439-B118-B62DF007D2F6}"/>
              </a:ext>
            </a:extLst>
          </p:cNvPr>
          <p:cNvSpPr>
            <a:spLocks noGrp="1"/>
          </p:cNvSpPr>
          <p:nvPr>
            <p:ph type="sldNum" sz="quarter" idx="4"/>
          </p:nvPr>
        </p:nvSpPr>
        <p:spPr>
          <a:xfrm>
            <a:off x="9074063" y="6356350"/>
            <a:ext cx="2743200" cy="365125"/>
          </a:xfrm>
          <a:prstGeom prst="rect">
            <a:avLst/>
          </a:prstGeom>
        </p:spPr>
        <p:txBody>
          <a:bodyPr vert="horz" lIns="91440" tIns="45720" rIns="91440" bIns="45720" rtlCol="0" anchor="ctr"/>
          <a:lstStyle>
            <a:lvl1pPr algn="r">
              <a:defRPr lang="en-US" sz="1000" b="0" kern="1200" smtClean="0">
                <a:solidFill>
                  <a:srgbClr val="000000"/>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83D12644-30DA-9643-B561-315F377142C3}" type="slidenum">
              <a:rPr lang="en-ZA" smtClean="0"/>
              <a:pPr/>
              <a:t>6</a:t>
            </a:fld>
            <a:endParaRPr lang="en-ZA" dirty="0"/>
          </a:p>
        </p:txBody>
      </p:sp>
    </p:spTree>
    <p:extLst>
      <p:ext uri="{BB962C8B-B14F-4D97-AF65-F5344CB8AC3E}">
        <p14:creationId xmlns:p14="http://schemas.microsoft.com/office/powerpoint/2010/main" val="3305741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7494A624-5682-288A-D850-A2D4D5F556F6}"/>
              </a:ext>
            </a:extLst>
          </p:cNvPr>
          <p:cNvSpPr>
            <a:spLocks noGrp="1"/>
          </p:cNvSpPr>
          <p:nvPr>
            <p:ph type="dt" sz="half" idx="2"/>
          </p:nvPr>
        </p:nvSpPr>
        <p:spPr>
          <a:xfrm>
            <a:off x="374737" y="6356350"/>
            <a:ext cx="2743200" cy="365125"/>
          </a:xfrm>
          <a:prstGeom prst="rect">
            <a:avLst/>
          </a:prstGeom>
        </p:spPr>
        <p:txBody>
          <a:bodyPr vert="horz" lIns="91440" tIns="45720" rIns="91440" bIns="45720" rtlCol="0" anchor="ctr"/>
          <a:lstStyle>
            <a:lvl1pPr algn="l">
              <a:defRPr sz="1000" b="0">
                <a:solidFill>
                  <a:schemeClr val="tx1">
                    <a:tint val="75000"/>
                  </a:schemeClr>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solidFill>
                  <a:srgbClr val="000000"/>
                </a:solidFill>
              </a:rPr>
              <a:t>CCABA Webinar on 22</a:t>
            </a:r>
            <a:r>
              <a:rPr lang="en-GB" baseline="30000" dirty="0">
                <a:solidFill>
                  <a:srgbClr val="000000"/>
                </a:solidFill>
              </a:rPr>
              <a:t>nd</a:t>
            </a:r>
            <a:r>
              <a:rPr lang="en-GB" dirty="0">
                <a:solidFill>
                  <a:srgbClr val="000000"/>
                </a:solidFill>
              </a:rPr>
              <a:t> February 2023</a:t>
            </a:r>
            <a:r>
              <a:rPr lang="en-ZA" dirty="0"/>
              <a:t> </a:t>
            </a:r>
            <a:endParaRPr lang="en-US" dirty="0"/>
          </a:p>
        </p:txBody>
      </p:sp>
      <p:sp>
        <p:nvSpPr>
          <p:cNvPr id="8" name="Slide Number Placeholder 5">
            <a:extLst>
              <a:ext uri="{FF2B5EF4-FFF2-40B4-BE49-F238E27FC236}">
                <a16:creationId xmlns:a16="http://schemas.microsoft.com/office/drawing/2014/main" id="{78319FDE-229B-5C52-A7F9-D4969D380EF1}"/>
              </a:ext>
            </a:extLst>
          </p:cNvPr>
          <p:cNvSpPr>
            <a:spLocks noGrp="1"/>
          </p:cNvSpPr>
          <p:nvPr>
            <p:ph type="sldNum" sz="quarter" idx="4"/>
          </p:nvPr>
        </p:nvSpPr>
        <p:spPr>
          <a:xfrm>
            <a:off x="9074063" y="6356350"/>
            <a:ext cx="2743200" cy="365125"/>
          </a:xfrm>
          <a:prstGeom prst="rect">
            <a:avLst/>
          </a:prstGeom>
        </p:spPr>
        <p:txBody>
          <a:bodyPr vert="horz" lIns="91440" tIns="45720" rIns="91440" bIns="45720" rtlCol="0" anchor="ctr"/>
          <a:lstStyle>
            <a:lvl1pPr algn="r">
              <a:defRPr lang="en-US" sz="1000" b="0" kern="1200" smtClean="0">
                <a:solidFill>
                  <a:srgbClr val="000000"/>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83D12644-30DA-9643-B561-315F377142C3}" type="slidenum">
              <a:rPr lang="en-ZA" smtClean="0"/>
              <a:pPr/>
              <a:t>7</a:t>
            </a:fld>
            <a:endParaRPr lang="en-ZA" dirty="0"/>
          </a:p>
        </p:txBody>
      </p:sp>
      <p:sp>
        <p:nvSpPr>
          <p:cNvPr id="9" name="TextBox 8">
            <a:extLst>
              <a:ext uri="{FF2B5EF4-FFF2-40B4-BE49-F238E27FC236}">
                <a16:creationId xmlns:a16="http://schemas.microsoft.com/office/drawing/2014/main" id="{12A6A83A-7152-B63F-DB0E-9FBEAF9555A9}"/>
              </a:ext>
            </a:extLst>
          </p:cNvPr>
          <p:cNvSpPr txBox="1"/>
          <p:nvPr/>
        </p:nvSpPr>
        <p:spPr>
          <a:xfrm>
            <a:off x="1752274" y="2419346"/>
            <a:ext cx="3910243" cy="923330"/>
          </a:xfrm>
          <a:prstGeom prst="rect">
            <a:avLst/>
          </a:prstGeom>
          <a:noFill/>
        </p:spPr>
        <p:txBody>
          <a:bodyPr wrap="square">
            <a:spAutoFit/>
          </a:bodyPr>
          <a:lstStyle/>
          <a:p>
            <a:pPr lvl="0" algn="r" fontAlgn="base"/>
            <a:r>
              <a:rPr lang="en-GB"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rPr>
              <a:t>The Coalition is embarking on the next phase of research. Over time, we seek to build a fuller picture.</a:t>
            </a:r>
            <a:endParaRPr lang="en-ZA"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15" name="TextBox 14">
            <a:extLst>
              <a:ext uri="{FF2B5EF4-FFF2-40B4-BE49-F238E27FC236}">
                <a16:creationId xmlns:a16="http://schemas.microsoft.com/office/drawing/2014/main" id="{38D7F6FD-0BBA-69A3-E78C-68FAD11F5CD4}"/>
              </a:ext>
            </a:extLst>
          </p:cNvPr>
          <p:cNvSpPr txBox="1"/>
          <p:nvPr/>
        </p:nvSpPr>
        <p:spPr>
          <a:xfrm>
            <a:off x="6096000" y="3129776"/>
            <a:ext cx="3818806" cy="1200329"/>
          </a:xfrm>
          <a:prstGeom prst="rect">
            <a:avLst/>
          </a:prstGeom>
          <a:noFill/>
        </p:spPr>
        <p:txBody>
          <a:bodyPr wrap="square">
            <a:spAutoFit/>
          </a:bodyPr>
          <a:lstStyle/>
          <a:p>
            <a:pPr lvl="0" fontAlgn="base"/>
            <a:r>
              <a:rPr lang="en-GB" dirty="0" err="1">
                <a:solidFill>
                  <a:srgbClr val="000000"/>
                </a:solidFill>
                <a:latin typeface="Helvetica Neue Light" panose="02000403000000020004" pitchFamily="2" charset="0"/>
                <a:ea typeface="Helvetica Neue Light" panose="02000403000000020004" pitchFamily="2" charset="0"/>
                <a:cs typeface="Helvetica Neue" panose="02000503000000020004" pitchFamily="2" charset="0"/>
              </a:rPr>
              <a:t>A</a:t>
            </a:r>
            <a:r>
              <a:rPr lang="en-GB" dirty="0" err="1">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nalyzing</a:t>
            </a:r>
            <a:r>
              <a:rPr lang="en-GB"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 for example, financing from private trusts and foundations, domestic sources, and taking a deep dive into particular countries. </a:t>
            </a:r>
            <a:endParaRPr lang="en-ZA" dirty="0">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cxnSp>
        <p:nvCxnSpPr>
          <p:cNvPr id="17" name="Straight Connector 16">
            <a:extLst>
              <a:ext uri="{FF2B5EF4-FFF2-40B4-BE49-F238E27FC236}">
                <a16:creationId xmlns:a16="http://schemas.microsoft.com/office/drawing/2014/main" id="{AD51B679-7A58-E266-99CE-711962B363B8}"/>
              </a:ext>
            </a:extLst>
          </p:cNvPr>
          <p:cNvCxnSpPr>
            <a:cxnSpLocks/>
          </p:cNvCxnSpPr>
          <p:nvPr/>
        </p:nvCxnSpPr>
        <p:spPr>
          <a:xfrm>
            <a:off x="5879258" y="2510786"/>
            <a:ext cx="0" cy="1737122"/>
          </a:xfrm>
          <a:prstGeom prst="line">
            <a:avLst/>
          </a:prstGeom>
          <a:ln w="28575">
            <a:solidFill>
              <a:srgbClr val="C92D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206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7E7E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34136C-6743-33A4-AB9F-AD73EF7291BC}"/>
              </a:ext>
            </a:extLst>
          </p:cNvPr>
          <p:cNvSpPr txBox="1"/>
          <p:nvPr/>
        </p:nvSpPr>
        <p:spPr>
          <a:xfrm>
            <a:off x="2555314" y="2074783"/>
            <a:ext cx="7081372" cy="2708434"/>
          </a:xfrm>
          <a:prstGeom prst="rect">
            <a:avLst/>
          </a:prstGeom>
          <a:noFill/>
        </p:spPr>
        <p:txBody>
          <a:bodyPr wrap="square">
            <a:spAutoFit/>
          </a:bodyPr>
          <a:lstStyle/>
          <a:p>
            <a:pPr lvl="0" algn="ctr" fontAlgn="base"/>
            <a:r>
              <a:rPr lang="en-GB" sz="4000" dirty="0">
                <a:solidFill>
                  <a:srgbClr val="C92D33"/>
                </a:solidFill>
                <a:latin typeface="Big Caslon Medium" panose="02000603090000020003" pitchFamily="2" charset="-79"/>
                <a:ea typeface="Helvetica Neue" panose="02000503000000020004" pitchFamily="2" charset="0"/>
                <a:cs typeface="Big Caslon Medium" panose="02000603090000020003" pitchFamily="2" charset="-79"/>
              </a:rPr>
              <a:t>The Coalition invites you to collaborate in this next phase. </a:t>
            </a:r>
          </a:p>
          <a:p>
            <a:pPr lvl="0" algn="ctr" fontAlgn="base"/>
            <a:r>
              <a:rPr lang="en-GB"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 </a:t>
            </a:r>
          </a:p>
          <a:p>
            <a:pPr lvl="0" algn="ctr" fontAlgn="base"/>
            <a:endParaRPr lang="en-GB" dirty="0">
              <a:solidFill>
                <a:srgbClr val="000000"/>
              </a:solidFill>
              <a:latin typeface="Helvetica Neue Light" panose="02000403000000020004" pitchFamily="2" charset="0"/>
              <a:ea typeface="Helvetica Neue Light" panose="02000403000000020004" pitchFamily="2" charset="0"/>
              <a:cs typeface="Helvetica Neue" panose="02000503000000020004" pitchFamily="2" charset="0"/>
            </a:endParaRPr>
          </a:p>
          <a:p>
            <a:pPr lvl="0" algn="ctr" fontAlgn="base"/>
            <a:endParaRPr lang="en-ZA" dirty="0">
              <a:effectLst/>
              <a:latin typeface="Helvetica Neue Light" panose="02000403000000020004" pitchFamily="2" charset="0"/>
              <a:ea typeface="Helvetica Neue Light" panose="02000403000000020004" pitchFamily="2" charset="0"/>
              <a:cs typeface="Helvetica Neue" panose="02000503000000020004" pitchFamily="2" charset="0"/>
            </a:endParaRPr>
          </a:p>
          <a:p>
            <a:pPr lvl="0" algn="ctr" fontAlgn="base"/>
            <a:r>
              <a:rPr lang="en-GB"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Contact the Coalition via our website, </a:t>
            </a:r>
            <a:br>
              <a:rPr lang="en-GB"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br>
            <a:r>
              <a:rPr lang="en-GB" u="sng"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hlinkClick r:id="rId3">
                  <a:extLst>
                    <a:ext uri="{A12FA001-AC4F-418D-AE19-62706E023703}">
                      <ahyp:hlinkClr xmlns:ahyp="http://schemas.microsoft.com/office/drawing/2018/hyperlinkcolor" val="tx"/>
                    </a:ext>
                  </a:extLst>
                </a:hlinkClick>
              </a:rPr>
              <a:t>www.childrenandHIV.org</a:t>
            </a:r>
            <a:r>
              <a:rPr lang="en-GB"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rPr>
              <a:t> </a:t>
            </a:r>
            <a:r>
              <a:rPr lang="en-GB" dirty="0">
                <a:solidFill>
                  <a:srgbClr val="000000"/>
                </a:solidFill>
                <a:effectLst/>
                <a:latin typeface="Helvetica Neue Light" panose="02000403000000020004" pitchFamily="2" charset="0"/>
                <a:ea typeface="Helvetica Neue Light" panose="02000403000000020004" pitchFamily="2" charset="0"/>
                <a:cs typeface="Helvetica Neue" panose="02000503000000020004" pitchFamily="2" charset="0"/>
              </a:rPr>
              <a:t>or at </a:t>
            </a:r>
            <a:r>
              <a:rPr lang="en-GB" u="sng"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hlinkClick r:id="rId4">
                  <a:extLst>
                    <a:ext uri="{A12FA001-AC4F-418D-AE19-62706E023703}">
                      <ahyp:hlinkClr xmlns:ahyp="http://schemas.microsoft.com/office/drawing/2018/hyperlinkcolor" val="tx"/>
                    </a:ext>
                  </a:extLst>
                </a:hlinkClick>
              </a:rPr>
              <a:t>info@childrenandHIV.org</a:t>
            </a:r>
            <a:r>
              <a:rPr lang="en-GB"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rPr>
              <a:t> </a:t>
            </a:r>
            <a:endParaRPr lang="en-ZA" dirty="0">
              <a:solidFill>
                <a:srgbClr val="C92D33"/>
              </a:solidFill>
              <a:effectLst/>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5" name="Date Placeholder 3">
            <a:extLst>
              <a:ext uri="{FF2B5EF4-FFF2-40B4-BE49-F238E27FC236}">
                <a16:creationId xmlns:a16="http://schemas.microsoft.com/office/drawing/2014/main" id="{627C96BD-2D9F-55B9-E90C-9DED34D42C90}"/>
              </a:ext>
            </a:extLst>
          </p:cNvPr>
          <p:cNvSpPr>
            <a:spLocks noGrp="1"/>
          </p:cNvSpPr>
          <p:nvPr>
            <p:ph type="dt" sz="half" idx="2"/>
          </p:nvPr>
        </p:nvSpPr>
        <p:spPr>
          <a:xfrm>
            <a:off x="374737" y="6356350"/>
            <a:ext cx="2743200" cy="365125"/>
          </a:xfrm>
          <a:prstGeom prst="rect">
            <a:avLst/>
          </a:prstGeom>
        </p:spPr>
        <p:txBody>
          <a:bodyPr vert="horz" lIns="91440" tIns="45720" rIns="91440" bIns="45720" rtlCol="0" anchor="ctr"/>
          <a:lstStyle>
            <a:lvl1pPr algn="l">
              <a:defRPr sz="1000" b="0">
                <a:solidFill>
                  <a:schemeClr val="tx1">
                    <a:tint val="75000"/>
                  </a:schemeClr>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solidFill>
                  <a:srgbClr val="000000"/>
                </a:solidFill>
              </a:rPr>
              <a:t>CCABA Webinar on 22</a:t>
            </a:r>
            <a:r>
              <a:rPr lang="en-GB" baseline="30000" dirty="0">
                <a:solidFill>
                  <a:srgbClr val="000000"/>
                </a:solidFill>
              </a:rPr>
              <a:t>nd</a:t>
            </a:r>
            <a:r>
              <a:rPr lang="en-GB" dirty="0">
                <a:solidFill>
                  <a:srgbClr val="000000"/>
                </a:solidFill>
              </a:rPr>
              <a:t> February 2023</a:t>
            </a:r>
            <a:r>
              <a:rPr lang="en-ZA" dirty="0"/>
              <a:t> </a:t>
            </a:r>
            <a:endParaRPr lang="en-US" dirty="0"/>
          </a:p>
        </p:txBody>
      </p:sp>
      <p:sp>
        <p:nvSpPr>
          <p:cNvPr id="6" name="Slide Number Placeholder 5">
            <a:extLst>
              <a:ext uri="{FF2B5EF4-FFF2-40B4-BE49-F238E27FC236}">
                <a16:creationId xmlns:a16="http://schemas.microsoft.com/office/drawing/2014/main" id="{5DB50E57-4153-26D0-54CE-E6D6E4194EE4}"/>
              </a:ext>
            </a:extLst>
          </p:cNvPr>
          <p:cNvSpPr>
            <a:spLocks noGrp="1"/>
          </p:cNvSpPr>
          <p:nvPr>
            <p:ph type="sldNum" sz="quarter" idx="4"/>
          </p:nvPr>
        </p:nvSpPr>
        <p:spPr>
          <a:xfrm>
            <a:off x="9074063" y="6356350"/>
            <a:ext cx="2743200" cy="365125"/>
          </a:xfrm>
          <a:prstGeom prst="rect">
            <a:avLst/>
          </a:prstGeom>
        </p:spPr>
        <p:txBody>
          <a:bodyPr vert="horz" lIns="91440" tIns="45720" rIns="91440" bIns="45720" rtlCol="0" anchor="ctr"/>
          <a:lstStyle>
            <a:lvl1pPr algn="r">
              <a:defRPr lang="en-US" sz="1000" b="0" kern="1200" smtClean="0">
                <a:solidFill>
                  <a:srgbClr val="000000"/>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83D12644-30DA-9643-B561-315F377142C3}" type="slidenum">
              <a:rPr lang="en-ZA" smtClean="0"/>
              <a:pPr/>
              <a:t>8</a:t>
            </a:fld>
            <a:endParaRPr lang="en-ZA" dirty="0"/>
          </a:p>
        </p:txBody>
      </p:sp>
    </p:spTree>
    <p:extLst>
      <p:ext uri="{BB962C8B-B14F-4D97-AF65-F5344CB8AC3E}">
        <p14:creationId xmlns:p14="http://schemas.microsoft.com/office/powerpoint/2010/main" val="631992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1822</Words>
  <Application>Microsoft Macintosh PowerPoint</Application>
  <PresentationFormat>Widescreen</PresentationFormat>
  <Paragraphs>75</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Big Caslon Medium</vt:lpstr>
      <vt:lpstr>Calibri</vt:lpstr>
      <vt:lpstr>Calibri Light</vt:lpstr>
      <vt:lpstr>Helvetica Neue</vt:lpstr>
      <vt:lpstr>Helvetica Neue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de Jager</dc:creator>
  <cp:lastModifiedBy>corinna csaky</cp:lastModifiedBy>
  <cp:revision>7</cp:revision>
  <dcterms:created xsi:type="dcterms:W3CDTF">2023-02-17T10:42:29Z</dcterms:created>
  <dcterms:modified xsi:type="dcterms:W3CDTF">2023-02-20T12:23:48Z</dcterms:modified>
</cp:coreProperties>
</file>