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0" r:id="rId1"/>
  </p:sldMasterIdLst>
  <p:notesMasterIdLst>
    <p:notesMasterId r:id="rId29"/>
  </p:notesMasterIdLst>
  <p:sldIdLst>
    <p:sldId id="256" r:id="rId2"/>
    <p:sldId id="261" r:id="rId3"/>
    <p:sldId id="260" r:id="rId4"/>
    <p:sldId id="262" r:id="rId5"/>
    <p:sldId id="263" r:id="rId6"/>
    <p:sldId id="266" r:id="rId7"/>
    <p:sldId id="267" r:id="rId8"/>
    <p:sldId id="268" r:id="rId9"/>
    <p:sldId id="269" r:id="rId10"/>
    <p:sldId id="271" r:id="rId11"/>
    <p:sldId id="272" r:id="rId12"/>
    <p:sldId id="283" r:id="rId13"/>
    <p:sldId id="284" r:id="rId14"/>
    <p:sldId id="274" r:id="rId15"/>
    <p:sldId id="273" r:id="rId16"/>
    <p:sldId id="285" r:id="rId17"/>
    <p:sldId id="276" r:id="rId18"/>
    <p:sldId id="277" r:id="rId19"/>
    <p:sldId id="279" r:id="rId20"/>
    <p:sldId id="280" r:id="rId21"/>
    <p:sldId id="281" r:id="rId22"/>
    <p:sldId id="282" r:id="rId23"/>
    <p:sldId id="258" r:id="rId24"/>
    <p:sldId id="286" r:id="rId25"/>
    <p:sldId id="287" r:id="rId26"/>
    <p:sldId id="288" r:id="rId27"/>
    <p:sldId id="289" r:id="rId28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32"/>
    <a:srgbClr val="008F3F"/>
    <a:srgbClr val="005724"/>
    <a:srgbClr val="00843A"/>
    <a:srgbClr val="470705"/>
    <a:srgbClr val="91120C"/>
    <a:srgbClr val="BB1B33"/>
    <a:srgbClr val="7D120D"/>
    <a:srgbClr val="650D08"/>
    <a:srgbClr val="F5E5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60"/>
    <p:restoredTop sz="68609"/>
  </p:normalViewPr>
  <p:slideViewPr>
    <p:cSldViewPr snapToGrid="0" snapToObjects="1">
      <p:cViewPr varScale="1">
        <p:scale>
          <a:sx n="67" d="100"/>
          <a:sy n="67" d="100"/>
        </p:scale>
        <p:origin x="87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ucl.ac.uk\slms\Home2\rmjdapm\Documents\Ana\Child%20Comunity%20Care%20Study\Baseline%20data\CBOs\Chart%20services%20provide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799599909339098"/>
          <c:y val="7.23110488078713E-2"/>
          <c:w val="0.37381047887881902"/>
          <c:h val="0.8321663257079210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Assisted to Access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Sheet1!$A$2:$A$14</c:f>
              <c:strCache>
                <c:ptCount val="13"/>
                <c:pt idx="0">
                  <c:v>Direct Income Support</c:v>
                </c:pt>
                <c:pt idx="1">
                  <c:v>Other</c:v>
                </c:pt>
                <c:pt idx="2">
                  <c:v>Emergency</c:v>
                </c:pt>
                <c:pt idx="3">
                  <c:v>Medical Provision</c:v>
                </c:pt>
                <c:pt idx="4">
                  <c:v>Skills Building and Training</c:v>
                </c:pt>
                <c:pt idx="5">
                  <c:v>Early Childhood Development</c:v>
                </c:pt>
                <c:pt idx="6">
                  <c:v>Play Supervision</c:v>
                </c:pt>
                <c:pt idx="7">
                  <c:v>School-related Services</c:v>
                </c:pt>
                <c:pt idx="8">
                  <c:v>Psychosocial Interventions</c:v>
                </c:pt>
                <c:pt idx="9">
                  <c:v>Home Based Care</c:v>
                </c:pt>
                <c:pt idx="10">
                  <c:v>Emotional Support</c:v>
                </c:pt>
                <c:pt idx="11">
                  <c:v>Food/Nutrition</c:v>
                </c:pt>
                <c:pt idx="12">
                  <c:v>Social Grants</c:v>
                </c:pt>
              </c:strCache>
            </c:strRef>
          </c:cat>
          <c:val>
            <c:numRef>
              <c:f>Sheet1!$B$2:$B$14</c:f>
              <c:numCache>
                <c:formatCode>0.00%</c:formatCode>
                <c:ptCount val="13"/>
                <c:pt idx="0" formatCode="0.0%">
                  <c:v>0.17899999999999999</c:v>
                </c:pt>
                <c:pt idx="1">
                  <c:v>0.107</c:v>
                </c:pt>
                <c:pt idx="2">
                  <c:v>0.46400000000000002</c:v>
                </c:pt>
                <c:pt idx="3">
                  <c:v>0.71399999999999997</c:v>
                </c:pt>
                <c:pt idx="4" formatCode="0%">
                  <c:v>0.25</c:v>
                </c:pt>
                <c:pt idx="5">
                  <c:v>0.42899999999999999</c:v>
                </c:pt>
                <c:pt idx="6">
                  <c:v>0.39300000000000002</c:v>
                </c:pt>
                <c:pt idx="7">
                  <c:v>0.57099999999999995</c:v>
                </c:pt>
                <c:pt idx="8">
                  <c:v>0.60699999999999998</c:v>
                </c:pt>
                <c:pt idx="9">
                  <c:v>0.60699999999999998</c:v>
                </c:pt>
                <c:pt idx="10">
                  <c:v>0.67900000000000005</c:v>
                </c:pt>
                <c:pt idx="11">
                  <c:v>0.60699999999999998</c:v>
                </c:pt>
                <c:pt idx="12">
                  <c:v>0.67900000000000005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A3-405D-8F26-2CC2D850F6F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Directly Provided</c:v>
                </c:pt>
              </c:strCache>
            </c:strRef>
          </c:tx>
          <c:spPr>
            <a:solidFill>
              <a:srgbClr val="FFBD47"/>
            </a:solidFill>
            <a:ln>
              <a:noFill/>
            </a:ln>
            <a:effectLst/>
          </c:spPr>
          <c:invertIfNegative val="1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100" b="1"/>
                      <a:t>7.1%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A3-405D-8F26-2CC2D850F6F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100" b="1"/>
                      <a:t>14.3%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BA3-405D-8F26-2CC2D850F6F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100" b="1"/>
                      <a:t>39.3%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BA3-405D-8F26-2CC2D850F6F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100" b="1"/>
                      <a:t>42.9%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BA3-405D-8F26-2CC2D850F6F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100" b="1"/>
                      <a:t>53.6%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BA3-405D-8F26-2CC2D850F6F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100" b="1"/>
                      <a:t>60.7%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BA3-405D-8F26-2CC2D850F6F5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100" b="1"/>
                      <a:t>60.7%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BA3-405D-8F26-2CC2D850F6F5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sz="1100" b="1"/>
                      <a:t>60.7%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BA3-405D-8F26-2CC2D850F6F5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sz="1100" b="1"/>
                      <a:t>64.3%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BA3-405D-8F26-2CC2D850F6F5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sz="1100" b="1"/>
                      <a:t>67.9%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BA3-405D-8F26-2CC2D850F6F5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sz="1100" b="1"/>
                      <a:t>71.4%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BA3-405D-8F26-2CC2D850F6F5}"/>
                </c:ext>
              </c:extLst>
            </c:dLbl>
            <c:dLbl>
              <c:idx val="12"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100" b="1" i="0" u="none" strike="noStrike" kern="1200" baseline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defRPr>
                    </a:pPr>
                    <a:r>
                      <a:rPr lang="en-US" sz="1100" b="1">
                        <a:latin typeface="Helvetica" charset="0"/>
                        <a:ea typeface="Helvetica" charset="0"/>
                        <a:cs typeface="Helvetica" charset="0"/>
                      </a:rPr>
                      <a:t>78.6%</a:t>
                    </a:r>
                    <a:endParaRPr lang="en-US" dirty="0">
                      <a:latin typeface="Helvetica" charset="0"/>
                      <a:ea typeface="Helvetica" charset="0"/>
                      <a:cs typeface="Helvetica" charset="0"/>
                    </a:endParaRP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Helvetica" charset="0"/>
                      <a:ea typeface="Helvetica" charset="0"/>
                      <a:cs typeface="Helvetica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BA3-405D-8F26-2CC2D850F6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Helvetica" charset="0"/>
                    <a:ea typeface="Helvetica" charset="0"/>
                    <a:cs typeface="Helvetica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Direct Income Support</c:v>
                </c:pt>
                <c:pt idx="1">
                  <c:v>Other</c:v>
                </c:pt>
                <c:pt idx="2">
                  <c:v>Emergency</c:v>
                </c:pt>
                <c:pt idx="3">
                  <c:v>Medical Provision</c:v>
                </c:pt>
                <c:pt idx="4">
                  <c:v>Skills Building and Training</c:v>
                </c:pt>
                <c:pt idx="5">
                  <c:v>Early Childhood Development</c:v>
                </c:pt>
                <c:pt idx="6">
                  <c:v>Play Supervision</c:v>
                </c:pt>
                <c:pt idx="7">
                  <c:v>School-related Services</c:v>
                </c:pt>
                <c:pt idx="8">
                  <c:v>Psychosocial Interventions</c:v>
                </c:pt>
                <c:pt idx="9">
                  <c:v>Home Based Care</c:v>
                </c:pt>
                <c:pt idx="10">
                  <c:v>Emotional Support</c:v>
                </c:pt>
                <c:pt idx="11">
                  <c:v>Food/Nutrition</c:v>
                </c:pt>
                <c:pt idx="12">
                  <c:v>Social Grants</c:v>
                </c:pt>
              </c:strCache>
            </c:strRef>
          </c:cat>
          <c:val>
            <c:numRef>
              <c:f>Sheet1!$C$2:$C$14</c:f>
              <c:numCache>
                <c:formatCode>0.00%</c:formatCode>
                <c:ptCount val="13"/>
                <c:pt idx="0">
                  <c:v>7.0999999999999994E-2</c:v>
                </c:pt>
                <c:pt idx="1">
                  <c:v>0.14299999999999999</c:v>
                </c:pt>
                <c:pt idx="2">
                  <c:v>0.39300000000000002</c:v>
                </c:pt>
                <c:pt idx="3">
                  <c:v>0.42899999999999999</c:v>
                </c:pt>
                <c:pt idx="4" formatCode="0%">
                  <c:v>0.5</c:v>
                </c:pt>
                <c:pt idx="5">
                  <c:v>0.53600000000000003</c:v>
                </c:pt>
                <c:pt idx="6">
                  <c:v>0.60699999999999998</c:v>
                </c:pt>
                <c:pt idx="7">
                  <c:v>0.60699999999999998</c:v>
                </c:pt>
                <c:pt idx="8">
                  <c:v>0.60699999999999998</c:v>
                </c:pt>
                <c:pt idx="9">
                  <c:v>0.64300000000000002</c:v>
                </c:pt>
                <c:pt idx="10">
                  <c:v>0.67900000000000005</c:v>
                </c:pt>
                <c:pt idx="11">
                  <c:v>0.71399999999999997</c:v>
                </c:pt>
                <c:pt idx="12" formatCode="0%">
                  <c:v>0.78600000000000003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D-ABA3-405D-8F26-2CC2D850F6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-2087684768"/>
        <c:axId val="-2139156448"/>
      </c:barChart>
      <c:catAx>
        <c:axId val="-208768476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pPr>
            <a:endParaRPr lang="en-US"/>
          </a:p>
        </c:txPr>
        <c:crossAx val="-2139156448"/>
        <c:crosses val="autoZero"/>
        <c:auto val="1"/>
        <c:lblAlgn val="ctr"/>
        <c:lblOffset val="100"/>
        <c:noMultiLvlLbl val="0"/>
      </c:catAx>
      <c:valAx>
        <c:axId val="-2139156448"/>
        <c:scaling>
          <c:orientation val="minMax"/>
          <c:max val="1"/>
        </c:scaling>
        <c:delete val="0"/>
        <c:axPos val="b"/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pPr>
            <a:endParaRPr lang="en-US"/>
          </a:p>
        </c:txPr>
        <c:crossAx val="-2087684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416038306272295"/>
          <c:y val="0.29633809314170501"/>
          <c:w val="0.171411825667145"/>
          <c:h val="0.3972919857016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b="1"/>
                      <a:t>7.1%</a:t>
                    </a:r>
                    <a:endParaRPr lang="en-US" sz="16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550-4D62-90FB-3C7F72757858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Helvetica Neue" charset="0"/>
                        <a:ea typeface="Helvetica Neue" charset="0"/>
                        <a:cs typeface="Helvetica Neue" charset="0"/>
                      </a:defRPr>
                    </a:pPr>
                    <a:r>
                      <a:rPr lang="en-US" sz="1600" b="1" dirty="0">
                        <a:latin typeface="Helvetica Neue" charset="0"/>
                        <a:ea typeface="Helvetica Neue" charset="0"/>
                        <a:cs typeface="Helvetica Neue" charset="0"/>
                      </a:rPr>
                      <a:t>25.0%</a:t>
                    </a:r>
                    <a:endParaRPr lang="en-US" sz="1600" dirty="0">
                      <a:latin typeface="Helvetica Neue" charset="0"/>
                      <a:ea typeface="Helvetica Neue" charset="0"/>
                      <a:cs typeface="Helvetica Neue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Helvetica Neue" charset="0"/>
                      <a:ea typeface="Helvetica Neue" charset="0"/>
                      <a:cs typeface="Helvetica Neue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50-4D62-90FB-3C7F7275785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 b="1" dirty="0"/>
                      <a:t>35.7</a:t>
                    </a:r>
                    <a:r>
                      <a:rPr lang="en-US" sz="1400" b="1" dirty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50-4D62-90FB-3C7F7275785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600" b="1"/>
                      <a:t>67.9%</a:t>
                    </a:r>
                    <a:endParaRPr lang="en-US" sz="16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50-4D62-90FB-3C7F7275785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600" b="1"/>
                      <a:t>67.9%</a:t>
                    </a:r>
                    <a:endParaRPr lang="en-US" sz="16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50-4D62-90FB-3C7F72757858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600" b="1"/>
                      <a:t>71.4%</a:t>
                    </a:r>
                    <a:endParaRPr lang="en-US" sz="16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50-4D62-90FB-3C7F72757858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600" b="1"/>
                      <a:t>85.7%</a:t>
                    </a:r>
                    <a:endParaRPr lang="en-US" sz="1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550-4D62-90FB-3C7F727578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Helvetica" charset="0"/>
                    <a:ea typeface="Helvetica" charset="0"/>
                    <a:cs typeface="Helvetica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Sheet1!$A$1:$A$7</c:f>
              <c:strCache>
                <c:ptCount val="7"/>
                <c:pt idx="0">
                  <c:v>Other (e.g., referral to rehabilitation centres)</c:v>
                </c:pt>
                <c:pt idx="1">
                  <c:v>Health services</c:v>
                </c:pt>
                <c:pt idx="2">
                  <c:v>Skills building and training</c:v>
                </c:pt>
                <c:pt idx="3">
                  <c:v>Parent skills training</c:v>
                </c:pt>
                <c:pt idx="4">
                  <c:v>Assistance social grants</c:v>
                </c:pt>
                <c:pt idx="5">
                  <c:v>Referral to health or social services</c:v>
                </c:pt>
                <c:pt idx="6">
                  <c:v>Health education</c:v>
                </c:pt>
              </c:strCache>
            </c:strRef>
          </c:cat>
          <c:val>
            <c:numRef>
              <c:f>Sheet1!$B$1:$B$7</c:f>
              <c:numCache>
                <c:formatCode>General</c:formatCode>
                <c:ptCount val="7"/>
                <c:pt idx="0">
                  <c:v>7.1</c:v>
                </c:pt>
                <c:pt idx="1">
                  <c:v>25</c:v>
                </c:pt>
                <c:pt idx="2">
                  <c:v>35.700000000000003</c:v>
                </c:pt>
                <c:pt idx="3">
                  <c:v>67.900000000000006</c:v>
                </c:pt>
                <c:pt idx="4">
                  <c:v>67.900000000000006</c:v>
                </c:pt>
                <c:pt idx="5">
                  <c:v>71.400000000000006</c:v>
                </c:pt>
                <c:pt idx="6">
                  <c:v>85.7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550-4D62-90FB-3C7F727578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axId val="-2020913680"/>
        <c:axId val="2129790016"/>
      </c:barChart>
      <c:catAx>
        <c:axId val="-202091368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pPr>
            <a:endParaRPr lang="en-US"/>
          </a:p>
        </c:txPr>
        <c:crossAx val="2129790016"/>
        <c:crosses val="autoZero"/>
        <c:auto val="1"/>
        <c:lblAlgn val="r"/>
        <c:lblOffset val="100"/>
        <c:noMultiLvlLbl val="0"/>
      </c:catAx>
      <c:valAx>
        <c:axId val="2129790016"/>
        <c:scaling>
          <c:orientation val="minMax"/>
          <c:max val="10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pPr>
            <a:endParaRPr lang="en-US"/>
          </a:p>
        </c:txPr>
        <c:crossAx val="-2020913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9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3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1F9400-2CE8-EB42-A609-2EC7AA70FE92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</dgm:pt>
    <dgm:pt modelId="{C720D737-40DF-9E48-B432-A5008BF4C767}">
      <dgm:prSet phldrT="[Text]"/>
      <dgm:spPr/>
      <dgm:t>
        <a:bodyPr/>
        <a:lstStyle/>
        <a:p>
          <a:endParaRPr lang="en-US" dirty="0"/>
        </a:p>
      </dgm:t>
    </dgm:pt>
    <dgm:pt modelId="{4D5D2F74-1085-0C42-A070-219454E401CB}" type="parTrans" cxnId="{803780AB-0A1C-BE45-86C5-A3C9F111B22D}">
      <dgm:prSet/>
      <dgm:spPr/>
      <dgm:t>
        <a:bodyPr/>
        <a:lstStyle/>
        <a:p>
          <a:endParaRPr lang="en-US"/>
        </a:p>
      </dgm:t>
    </dgm:pt>
    <dgm:pt modelId="{94FB7E9E-A58C-3845-A71E-4226AB00D4C2}" type="sibTrans" cxnId="{803780AB-0A1C-BE45-86C5-A3C9F111B22D}">
      <dgm:prSet/>
      <dgm:spPr/>
      <dgm:t>
        <a:bodyPr/>
        <a:lstStyle/>
        <a:p>
          <a:endParaRPr lang="en-US"/>
        </a:p>
      </dgm:t>
    </dgm:pt>
    <dgm:pt modelId="{7FCB002C-99B6-1443-8FC2-CDD0DAEF5649}">
      <dgm:prSet phldrT="[Text]"/>
      <dgm:spPr/>
      <dgm:t>
        <a:bodyPr/>
        <a:lstStyle/>
        <a:p>
          <a:endParaRPr lang="en-US" dirty="0">
            <a:latin typeface="Helvetica" charset="0"/>
            <a:ea typeface="Helvetica" charset="0"/>
            <a:cs typeface="Helvetica" charset="0"/>
          </a:endParaRPr>
        </a:p>
      </dgm:t>
    </dgm:pt>
    <dgm:pt modelId="{C056F46D-4B36-474D-9D92-4A800D8E2916}" type="parTrans" cxnId="{64810FD6-3AEE-264B-9820-BF135C0E120C}">
      <dgm:prSet/>
      <dgm:spPr/>
      <dgm:t>
        <a:bodyPr/>
        <a:lstStyle/>
        <a:p>
          <a:endParaRPr lang="en-US"/>
        </a:p>
      </dgm:t>
    </dgm:pt>
    <dgm:pt modelId="{727A0C7C-DC86-684A-AC97-9C3AEC670B47}" type="sibTrans" cxnId="{64810FD6-3AEE-264B-9820-BF135C0E120C}">
      <dgm:prSet/>
      <dgm:spPr/>
      <dgm:t>
        <a:bodyPr/>
        <a:lstStyle/>
        <a:p>
          <a:endParaRPr lang="en-US"/>
        </a:p>
      </dgm:t>
    </dgm:pt>
    <dgm:pt modelId="{2915AD2C-45B6-8A4B-8489-BA5A243F17BB}">
      <dgm:prSet phldrT="[Text]"/>
      <dgm:spPr/>
      <dgm:t>
        <a:bodyPr/>
        <a:lstStyle/>
        <a:p>
          <a:endParaRPr lang="en-US" dirty="0"/>
        </a:p>
      </dgm:t>
    </dgm:pt>
    <dgm:pt modelId="{0DD9D8EC-5AC3-E644-A552-97146052F349}" type="parTrans" cxnId="{C1DECCA2-5D2C-6C4C-A908-0B86B2F239D3}">
      <dgm:prSet/>
      <dgm:spPr/>
      <dgm:t>
        <a:bodyPr/>
        <a:lstStyle/>
        <a:p>
          <a:endParaRPr lang="en-US"/>
        </a:p>
      </dgm:t>
    </dgm:pt>
    <dgm:pt modelId="{31228A03-33FF-6144-B01C-314F8EC9AA03}" type="sibTrans" cxnId="{C1DECCA2-5D2C-6C4C-A908-0B86B2F239D3}">
      <dgm:prSet/>
      <dgm:spPr/>
      <dgm:t>
        <a:bodyPr/>
        <a:lstStyle/>
        <a:p>
          <a:endParaRPr lang="en-US"/>
        </a:p>
      </dgm:t>
    </dgm:pt>
    <dgm:pt modelId="{1FB69E50-73E9-014B-A3FD-081122984246}" type="pres">
      <dgm:prSet presAssocID="{B61F9400-2CE8-EB42-A609-2EC7AA70FE92}" presName="compositeShape" presStyleCnt="0">
        <dgm:presLayoutVars>
          <dgm:chMax val="7"/>
          <dgm:dir/>
          <dgm:resizeHandles val="exact"/>
        </dgm:presLayoutVars>
      </dgm:prSet>
      <dgm:spPr/>
    </dgm:pt>
    <dgm:pt modelId="{0C3C59AC-0D78-EF4C-8B7F-A3D49F83EB6A}" type="pres">
      <dgm:prSet presAssocID="{C720D737-40DF-9E48-B432-A5008BF4C767}" presName="circ1" presStyleLbl="vennNode1" presStyleIdx="0" presStyleCnt="3" custScaleX="131868"/>
      <dgm:spPr/>
    </dgm:pt>
    <dgm:pt modelId="{42516626-DECE-1148-85A1-D7A13CE03426}" type="pres">
      <dgm:prSet presAssocID="{C720D737-40DF-9E48-B432-A5008BF4C76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1411C90-6747-5D4F-8FD0-3F650F2F98D6}" type="pres">
      <dgm:prSet presAssocID="{7FCB002C-99B6-1443-8FC2-CDD0DAEF5649}" presName="circ2" presStyleLbl="vennNode1" presStyleIdx="1" presStyleCnt="3" custScaleX="146170"/>
      <dgm:spPr/>
    </dgm:pt>
    <dgm:pt modelId="{94E58F6B-86EF-094D-B3B0-8E3D82868AB0}" type="pres">
      <dgm:prSet presAssocID="{7FCB002C-99B6-1443-8FC2-CDD0DAEF564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C2FF751-76D6-4E46-84B7-3BC652654D2D}" type="pres">
      <dgm:prSet presAssocID="{2915AD2C-45B6-8A4B-8489-BA5A243F17BB}" presName="circ3" presStyleLbl="vennNode1" presStyleIdx="2" presStyleCnt="3" custScaleX="147563"/>
      <dgm:spPr/>
    </dgm:pt>
    <dgm:pt modelId="{5B5B86ED-6A92-3A48-A7FC-3BCA39A27C1A}" type="pres">
      <dgm:prSet presAssocID="{2915AD2C-45B6-8A4B-8489-BA5A243F17B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C1DECCA2-5D2C-6C4C-A908-0B86B2F239D3}" srcId="{B61F9400-2CE8-EB42-A609-2EC7AA70FE92}" destId="{2915AD2C-45B6-8A4B-8489-BA5A243F17BB}" srcOrd="2" destOrd="0" parTransId="{0DD9D8EC-5AC3-E644-A552-97146052F349}" sibTransId="{31228A03-33FF-6144-B01C-314F8EC9AA03}"/>
    <dgm:cxn modelId="{079E81CF-B0F0-A745-A6B2-FA79F4D3D51B}" type="presOf" srcId="{C720D737-40DF-9E48-B432-A5008BF4C767}" destId="{0C3C59AC-0D78-EF4C-8B7F-A3D49F83EB6A}" srcOrd="0" destOrd="0" presId="urn:microsoft.com/office/officeart/2005/8/layout/venn1"/>
    <dgm:cxn modelId="{F91B3643-2936-D74B-8514-121C0E3D4569}" type="presOf" srcId="{C720D737-40DF-9E48-B432-A5008BF4C767}" destId="{42516626-DECE-1148-85A1-D7A13CE03426}" srcOrd="1" destOrd="0" presId="urn:microsoft.com/office/officeart/2005/8/layout/venn1"/>
    <dgm:cxn modelId="{5BF8B745-68A7-4A4F-8962-4FF57104F8FC}" type="presOf" srcId="{7FCB002C-99B6-1443-8FC2-CDD0DAEF5649}" destId="{94E58F6B-86EF-094D-B3B0-8E3D82868AB0}" srcOrd="1" destOrd="0" presId="urn:microsoft.com/office/officeart/2005/8/layout/venn1"/>
    <dgm:cxn modelId="{E6B559E6-66D1-384B-AD20-F583C5F7F4E1}" type="presOf" srcId="{2915AD2C-45B6-8A4B-8489-BA5A243F17BB}" destId="{BC2FF751-76D6-4E46-84B7-3BC652654D2D}" srcOrd="0" destOrd="0" presId="urn:microsoft.com/office/officeart/2005/8/layout/venn1"/>
    <dgm:cxn modelId="{803780AB-0A1C-BE45-86C5-A3C9F111B22D}" srcId="{B61F9400-2CE8-EB42-A609-2EC7AA70FE92}" destId="{C720D737-40DF-9E48-B432-A5008BF4C767}" srcOrd="0" destOrd="0" parTransId="{4D5D2F74-1085-0C42-A070-219454E401CB}" sibTransId="{94FB7E9E-A58C-3845-A71E-4226AB00D4C2}"/>
    <dgm:cxn modelId="{AF229F06-BA78-A44B-9163-4552252E91E1}" type="presOf" srcId="{B61F9400-2CE8-EB42-A609-2EC7AA70FE92}" destId="{1FB69E50-73E9-014B-A3FD-081122984246}" srcOrd="0" destOrd="0" presId="urn:microsoft.com/office/officeart/2005/8/layout/venn1"/>
    <dgm:cxn modelId="{FB12E98E-53A2-5D4E-B74A-C0E4F193D9E0}" type="presOf" srcId="{7FCB002C-99B6-1443-8FC2-CDD0DAEF5649}" destId="{11411C90-6747-5D4F-8FD0-3F650F2F98D6}" srcOrd="0" destOrd="0" presId="urn:microsoft.com/office/officeart/2005/8/layout/venn1"/>
    <dgm:cxn modelId="{DE0B6AA3-F78A-F449-B2EC-A9FB80E11FF2}" type="presOf" srcId="{2915AD2C-45B6-8A4B-8489-BA5A243F17BB}" destId="{5B5B86ED-6A92-3A48-A7FC-3BCA39A27C1A}" srcOrd="1" destOrd="0" presId="urn:microsoft.com/office/officeart/2005/8/layout/venn1"/>
    <dgm:cxn modelId="{64810FD6-3AEE-264B-9820-BF135C0E120C}" srcId="{B61F9400-2CE8-EB42-A609-2EC7AA70FE92}" destId="{7FCB002C-99B6-1443-8FC2-CDD0DAEF5649}" srcOrd="1" destOrd="0" parTransId="{C056F46D-4B36-474D-9D92-4A800D8E2916}" sibTransId="{727A0C7C-DC86-684A-AC97-9C3AEC670B47}"/>
    <dgm:cxn modelId="{1979A282-6AC5-D94D-A21B-A925B5AA5C31}" type="presParOf" srcId="{1FB69E50-73E9-014B-A3FD-081122984246}" destId="{0C3C59AC-0D78-EF4C-8B7F-A3D49F83EB6A}" srcOrd="0" destOrd="0" presId="urn:microsoft.com/office/officeart/2005/8/layout/venn1"/>
    <dgm:cxn modelId="{7DE50426-3EC1-174D-8A4C-417330E2ED98}" type="presParOf" srcId="{1FB69E50-73E9-014B-A3FD-081122984246}" destId="{42516626-DECE-1148-85A1-D7A13CE03426}" srcOrd="1" destOrd="0" presId="urn:microsoft.com/office/officeart/2005/8/layout/venn1"/>
    <dgm:cxn modelId="{DBC7A219-2365-D54E-AD3E-D2218BBE6439}" type="presParOf" srcId="{1FB69E50-73E9-014B-A3FD-081122984246}" destId="{11411C90-6747-5D4F-8FD0-3F650F2F98D6}" srcOrd="2" destOrd="0" presId="urn:microsoft.com/office/officeart/2005/8/layout/venn1"/>
    <dgm:cxn modelId="{3809A4D8-882B-E64F-A880-6F674483947F}" type="presParOf" srcId="{1FB69E50-73E9-014B-A3FD-081122984246}" destId="{94E58F6B-86EF-094D-B3B0-8E3D82868AB0}" srcOrd="3" destOrd="0" presId="urn:microsoft.com/office/officeart/2005/8/layout/venn1"/>
    <dgm:cxn modelId="{5E173511-936F-6A41-AC9A-03ACB74083E7}" type="presParOf" srcId="{1FB69E50-73E9-014B-A3FD-081122984246}" destId="{BC2FF751-76D6-4E46-84B7-3BC652654D2D}" srcOrd="4" destOrd="0" presId="urn:microsoft.com/office/officeart/2005/8/layout/venn1"/>
    <dgm:cxn modelId="{2AD7805F-3FEA-0647-87F9-13478541D2A8}" type="presParOf" srcId="{1FB69E50-73E9-014B-A3FD-081122984246}" destId="{5B5B86ED-6A92-3A48-A7FC-3BCA39A27C1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3C59AC-0D78-EF4C-8B7F-A3D49F83EB6A}">
      <dsp:nvSpPr>
        <dsp:cNvPr id="0" name=""/>
        <dsp:cNvSpPr/>
      </dsp:nvSpPr>
      <dsp:spPr>
        <a:xfrm>
          <a:off x="2518210" y="48437"/>
          <a:ext cx="3065937" cy="23250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927002" y="455313"/>
        <a:ext cx="2248354" cy="1046252"/>
      </dsp:txXfrm>
    </dsp:sp>
    <dsp:sp modelId="{11411C90-6747-5D4F-8FD0-3F650F2F98D6}">
      <dsp:nvSpPr>
        <dsp:cNvPr id="0" name=""/>
        <dsp:cNvSpPr/>
      </dsp:nvSpPr>
      <dsp:spPr>
        <a:xfrm>
          <a:off x="3190888" y="1501565"/>
          <a:ext cx="3398459" cy="23250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latin typeface="Helvetica" charset="0"/>
            <a:ea typeface="Helvetica" charset="0"/>
            <a:cs typeface="Helvetica" charset="0"/>
          </a:endParaRPr>
        </a:p>
      </dsp:txBody>
      <dsp:txXfrm>
        <a:off x="4230251" y="2102191"/>
        <a:ext cx="2039075" cy="1278752"/>
      </dsp:txXfrm>
    </dsp:sp>
    <dsp:sp modelId="{BC2FF751-76D6-4E46-84B7-3BC652654D2D}">
      <dsp:nvSpPr>
        <dsp:cNvPr id="0" name=""/>
        <dsp:cNvSpPr/>
      </dsp:nvSpPr>
      <dsp:spPr>
        <a:xfrm>
          <a:off x="1496816" y="1501565"/>
          <a:ext cx="3430846" cy="23250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819888" y="2102191"/>
        <a:ext cx="2058508" cy="12787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6DB58-2AE7-D942-99EF-50913522564A}" type="datetimeFigureOut">
              <a:rPr lang="en-US" smtClean="0"/>
              <a:t>7/16/2016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C8C5D-4CC3-EF47-B113-EF6109510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03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C8C5D-4CC3-EF47-B113-EF61095108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179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C8C5D-4CC3-EF47-B113-EF61095108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679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C8C5D-4CC3-EF47-B113-EF61095108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25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C8C5D-4CC3-EF47-B113-EF61095108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912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C8C5D-4CC3-EF47-B113-EF61095108C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36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C8C5D-4CC3-EF47-B113-EF61095108C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730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C8C5D-4CC3-EF47-B113-EF61095108C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023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particular, children with HIV- positive parents appear to only be reached by CBOs once their parent (s) have died — given our findings that children attending CBOs tended not to have HIV-positive caregivers and were also more often orphaned. Yet children of caregivers who are living with HIV are a critical subgroup of vulnerable children, given their increased risk for child abuse and psychosocial stress (e.g., </a:t>
            </a:r>
            <a:r>
              <a:rPr lang="en-US" sz="9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Meinck</a:t>
            </a:r>
            <a:r>
              <a:rPr lang="en-US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9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Cluver</a:t>
            </a:r>
            <a:r>
              <a:rPr lang="en-US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&amp; </a:t>
            </a:r>
            <a:r>
              <a:rPr lang="en-US" sz="9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Boyes</a:t>
            </a:r>
            <a:r>
              <a:rPr lang="en-US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2015). This may con- </a:t>
            </a:r>
            <a:r>
              <a:rPr lang="en-US" sz="9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sequently</a:t>
            </a:r>
            <a:r>
              <a:rPr lang="en-US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indicate an important area of improvement for CBOs, which may find it easier to target children who are already orphaned — for in- stance, because targeting children of caregivers living with HIV may be complicated by factors such as HIV-related stigma.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C8C5D-4CC3-EF47-B113-EF61095108C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362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C8C5D-4CC3-EF47-B113-EF61095108C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549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C8C5D-4CC3-EF47-B113-EF61095108C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546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C8C5D-4CC3-EF47-B113-EF61095108C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78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do we care about community based organizations? </a:t>
            </a:r>
          </a:p>
          <a:p>
            <a:r>
              <a:rPr lang="en-US" dirty="0"/>
              <a:t>In response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C8C5D-4CC3-EF47-B113-EF61095108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437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C8C5D-4CC3-EF47-B113-EF61095108C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30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C8C5D-4CC3-EF47-B113-EF61095108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73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C8C5D-4CC3-EF47-B113-EF61095108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62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C8C5D-4CC3-EF47-B113-EF61095108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42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C8C5D-4CC3-EF47-B113-EF61095108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00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</a:t>
            </a:r>
            <a:r>
              <a:rPr lang="en-US" baseline="0" dirty="0"/>
              <a:t> SAY PIs!!!!!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C8C5D-4CC3-EF47-B113-EF61095108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C8C5D-4CC3-EF47-B113-EF61095108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58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C8C5D-4CC3-EF47-B113-EF61095108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86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569214"/>
            <a:ext cx="7063740" cy="3031236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3600450"/>
            <a:ext cx="7063740" cy="1268730"/>
          </a:xfrm>
        </p:spPr>
        <p:txBody>
          <a:bodyPr>
            <a:normAutofit/>
          </a:bodyPr>
          <a:lstStyle>
            <a:lvl1pPr marL="0" indent="0" algn="l">
              <a:buNone/>
              <a:defRPr sz="1650" spc="23" baseline="0">
                <a:solidFill>
                  <a:schemeClr val="tx1">
                    <a:lumMod val="75000"/>
                  </a:schemeClr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51435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EF64F-15B6-8942-A949-325714810417}" type="datetime1">
              <a:rPr lang="en-CA" smtClean="0"/>
              <a:t>16/07/2016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FA15-8E88-C347-BB08-DA31DB4D9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921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B2AA1-6EAC-1A47-A66A-64CC66EE4993}" type="datetime1">
              <a:rPr lang="en-CA" smtClean="0"/>
              <a:t>16/07/2016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FA15-8E88-C347-BB08-DA31DB4D90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5143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296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285750"/>
            <a:ext cx="1857375" cy="442317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85750"/>
            <a:ext cx="5800725" cy="442317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173F-CFF0-3042-9F6C-D9523E100DC1}" type="datetime1">
              <a:rPr lang="en-CA" smtClean="0"/>
              <a:t>16/07/2016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FA15-8E88-C347-BB08-DA31DB4D90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5143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2333189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0E68-6FCD-FF48-BB0F-C37AF3C0390B}" type="datetime1">
              <a:rPr lang="en-CA" smtClean="0"/>
              <a:t>16/07/2016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FA15-8E88-C347-BB08-DA31DB4D9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42900" cy="5143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029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569214"/>
            <a:ext cx="7063740" cy="3031236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5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3600450"/>
            <a:ext cx="7063740" cy="1268730"/>
          </a:xfrm>
        </p:spPr>
        <p:txBody>
          <a:bodyPr anchor="t">
            <a:normAutofit/>
          </a:bodyPr>
          <a:lstStyle>
            <a:lvl1pPr marL="0" indent="0">
              <a:buNone/>
              <a:defRPr sz="1650" spc="23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2E39-61FC-6743-9F03-913EC2AC3DDC}" type="datetime1">
              <a:rPr lang="en-CA" smtClean="0"/>
              <a:t>16/07/2016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FA15-8E88-C347-BB08-DA31DB4D9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42900" cy="5143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00503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371600"/>
            <a:ext cx="3360420" cy="3263503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371600"/>
            <a:ext cx="3360420" cy="3263503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92A1-D59F-4340-890E-2ACF55602D5E}" type="datetime1">
              <a:rPr lang="en-CA" smtClean="0"/>
              <a:t>16/07/2016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FA15-8E88-C347-BB08-DA31DB4D9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42900" cy="5143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904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285241"/>
            <a:ext cx="3360420" cy="54864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1880662"/>
            <a:ext cx="3360420" cy="2748488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94860" y="1285241"/>
            <a:ext cx="3360420" cy="54864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15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5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1880662"/>
            <a:ext cx="3360420" cy="2748488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9872B-43EA-E343-AB78-0EDF567421A7}" type="datetime1">
              <a:rPr lang="en-CA" smtClean="0"/>
              <a:t>16/07/2016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FA15-8E88-C347-BB08-DA31DB4D9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342900" cy="5143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400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D6D15-131E-1448-8348-AF051CF9D940}" type="datetime1">
              <a:rPr lang="en-CA" smtClean="0"/>
              <a:t>16/07/2016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FA15-8E88-C347-BB08-DA31DB4D90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5143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021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533BD-BDAA-D44F-826D-5B6A26CDEB90}" type="datetime1">
              <a:rPr lang="en-CA" smtClean="0"/>
              <a:t>16/07/2016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FA15-8E88-C347-BB08-DA31DB4D90A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42900" cy="51435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3106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400300" cy="1200148"/>
          </a:xfrm>
        </p:spPr>
        <p:txBody>
          <a:bodyPr anchor="b">
            <a:normAutofit/>
          </a:bodyPr>
          <a:lstStyle>
            <a:lvl1pPr>
              <a:defRPr sz="21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514350"/>
            <a:ext cx="4559300" cy="411480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74801"/>
            <a:ext cx="2400300" cy="28575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600"/>
              </a:spcBef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9712-5BED-4E45-B5CB-FDEB288E9F90}" type="datetime1">
              <a:rPr lang="en-CA" smtClean="0"/>
              <a:t>16/07/2016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FA15-8E88-C347-BB08-DA31DB4D9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19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29050"/>
            <a:ext cx="8469630" cy="13144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943350"/>
            <a:ext cx="7486650" cy="685800"/>
          </a:xfrm>
        </p:spPr>
        <p:txBody>
          <a:bodyPr anchor="b">
            <a:normAutofit/>
          </a:bodyPr>
          <a:lstStyle>
            <a:lvl1pPr>
              <a:defRPr sz="21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384669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581442"/>
            <a:ext cx="7486650" cy="44775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050" baseline="0">
                <a:solidFill>
                  <a:schemeClr val="bg1">
                    <a:lumMod val="75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AD5-4DA4-3243-89A8-37422B14732F}" type="datetime1">
              <a:rPr lang="en-CA" smtClean="0"/>
              <a:t>16/07/2016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8FA15-8E88-C347-BB08-DA31DB4D9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34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69630" y="0"/>
            <a:ext cx="6858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220649"/>
            <a:ext cx="7269480" cy="1047843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371600"/>
            <a:ext cx="6446520" cy="3263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8098157" y="748903"/>
            <a:ext cx="142874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3C342BAA-2F85-E044-A4A8-F98D4437DD43}" type="datetime1">
              <a:rPr lang="en-CA" smtClean="0"/>
              <a:t>16/07/2016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469506" y="3034903"/>
            <a:ext cx="2686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630" y="4629150"/>
            <a:ext cx="685800" cy="445294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27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3378FA15-8E88-C347-BB08-DA31DB4D9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509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 spc="-38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5000"/>
        </a:lnSpc>
        <a:spcBef>
          <a:spcPts val="1050"/>
        </a:spcBef>
        <a:spcAft>
          <a:spcPts val="150"/>
        </a:spcAft>
        <a:buClr>
          <a:schemeClr val="accent1"/>
        </a:buClr>
        <a:buSzPct val="80000"/>
        <a:buFont typeface="Arial" pitchFamily="34" charset="0"/>
        <a:buChar char="•"/>
        <a:defRPr sz="1500" kern="1200" spc="8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2490" y="73573"/>
            <a:ext cx="6858000" cy="211221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Helvetica" charset="0"/>
                <a:ea typeface="Helvetica" charset="0"/>
                <a:cs typeface="Helvetica" charset="0"/>
              </a:rPr>
              <a:t>Equity of Services: </a:t>
            </a:r>
            <a:br>
              <a:rPr lang="en-US" sz="4400" dirty="0">
                <a:latin typeface="Helvetica" charset="0"/>
                <a:ea typeface="Helvetica" charset="0"/>
                <a:cs typeface="Helvetica" charset="0"/>
              </a:rPr>
            </a:br>
            <a:r>
              <a:rPr lang="en-US" sz="3200" b="0" dirty="0">
                <a:latin typeface="Helvetica" charset="0"/>
                <a:ea typeface="Helvetica" charset="0"/>
                <a:cs typeface="Helvetica" charset="0"/>
              </a:rPr>
              <a:t>Do CBOs reach the most vulnerable children?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490" y="2095348"/>
            <a:ext cx="6858000" cy="1949300"/>
          </a:xfrm>
        </p:spPr>
        <p:txBody>
          <a:bodyPr>
            <a:noAutofit/>
          </a:bodyPr>
          <a:lstStyle/>
          <a:p>
            <a:endParaRPr lang="en-US" sz="18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Presenter: Alexa R. Yakubovich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alexa.yakubovich@spi.ox.ac.uk</a:t>
            </a:r>
            <a:endParaRPr lang="en-US" sz="18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  <a:p>
            <a:endParaRPr lang="en-US" sz="12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Lorraine Sherr, Lucie D. Cluver, Sarah Skeen, Imca S. Hensels, Ana Macedo, Mark Tomlinson </a:t>
            </a:r>
          </a:p>
          <a:p>
            <a:pPr algn="r"/>
            <a:endParaRPr lang="en-US" sz="1200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algn="r"/>
            <a:r>
              <a:rPr lang="en-US" sz="1800" i="1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Children &amp; HIV: Equity Now! Symposium • 16 July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3378FA15-8E88-C347-BB08-DA31DB4D90A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304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Combined measures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2224" y="1371596"/>
            <a:ext cx="2775953" cy="34778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latin typeface="Helvetica" charset="0"/>
                <a:ea typeface="Helvetica" charset="0"/>
                <a:cs typeface="Helvetica" charset="0"/>
              </a:rPr>
              <a:t>Reach:</a:t>
            </a:r>
          </a:p>
          <a:p>
            <a:pPr algn="ctr"/>
            <a:r>
              <a:rPr lang="en-US" sz="2000" dirty="0">
                <a:latin typeface="Helvetica" charset="0"/>
                <a:ea typeface="Helvetica" charset="0"/>
                <a:cs typeface="Helvetica" charset="0"/>
              </a:rPr>
              <a:t>Age </a:t>
            </a:r>
          </a:p>
          <a:p>
            <a:pPr algn="ctr"/>
            <a:r>
              <a:rPr lang="en-US" sz="2000" dirty="0">
                <a:latin typeface="Helvetica" charset="0"/>
                <a:ea typeface="Helvetica" charset="0"/>
                <a:cs typeface="Helvetica" charset="0"/>
              </a:rPr>
              <a:t>Gender</a:t>
            </a:r>
          </a:p>
          <a:p>
            <a:pPr algn="ctr"/>
            <a:r>
              <a:rPr lang="en-US" sz="2000" dirty="0">
                <a:latin typeface="Helvetica" charset="0"/>
                <a:ea typeface="Helvetica" charset="0"/>
                <a:cs typeface="Helvetica" charset="0"/>
              </a:rPr>
              <a:t>Informal housing Household size Employment</a:t>
            </a:r>
          </a:p>
          <a:p>
            <a:pPr algn="ctr"/>
            <a:r>
              <a:rPr lang="en-US" sz="2000" dirty="0">
                <a:latin typeface="Helvetica" charset="0"/>
                <a:ea typeface="Helvetica" charset="0"/>
                <a:cs typeface="Helvetica" charset="0"/>
              </a:rPr>
              <a:t>School enrolment</a:t>
            </a:r>
          </a:p>
          <a:p>
            <a:pPr algn="ctr"/>
            <a:r>
              <a:rPr lang="en-US" sz="2000" dirty="0">
                <a:latin typeface="Helvetica" charset="0"/>
                <a:ea typeface="Helvetica" charset="0"/>
                <a:cs typeface="Helvetica" charset="0"/>
              </a:rPr>
              <a:t>Community violence</a:t>
            </a:r>
          </a:p>
          <a:p>
            <a:pPr algn="ctr"/>
            <a:r>
              <a:rPr lang="en-US" sz="2000" dirty="0">
                <a:latin typeface="Helvetica" charset="0"/>
                <a:ea typeface="Helvetica" charset="0"/>
                <a:cs typeface="Helvetica" charset="0"/>
              </a:rPr>
              <a:t>Provision of care to young and sick people</a:t>
            </a:r>
          </a:p>
          <a:p>
            <a:pPr algn="ctr"/>
            <a:r>
              <a:rPr lang="en-US" sz="2000" dirty="0">
                <a:latin typeface="Helvetica" charset="0"/>
                <a:ea typeface="Helvetica" charset="0"/>
                <a:cs typeface="Helvetica" charset="0"/>
              </a:rPr>
              <a:t>HIV status of caregiver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19573" y="1371595"/>
            <a:ext cx="2923141" cy="34778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latin typeface="Helvetica" charset="0"/>
                <a:ea typeface="Helvetica" charset="0"/>
                <a:cs typeface="Helvetica" charset="0"/>
              </a:rPr>
              <a:t>Outcomes:</a:t>
            </a:r>
          </a:p>
          <a:p>
            <a:pPr algn="ctr"/>
            <a:r>
              <a:rPr lang="en-US" sz="2000" dirty="0">
                <a:latin typeface="Helvetica" charset="0"/>
                <a:ea typeface="Helvetica" charset="0"/>
                <a:cs typeface="Helvetica" charset="0"/>
              </a:rPr>
              <a:t>Depressive symptoms</a:t>
            </a:r>
          </a:p>
          <a:p>
            <a:pPr algn="ctr"/>
            <a:r>
              <a:rPr lang="en-US" sz="2000" dirty="0">
                <a:latin typeface="Helvetica" charset="0"/>
                <a:ea typeface="Helvetica" charset="0"/>
                <a:cs typeface="Helvetica" charset="0"/>
              </a:rPr>
              <a:t>Suicidal ideation</a:t>
            </a:r>
          </a:p>
          <a:p>
            <a:pPr algn="ctr"/>
            <a:r>
              <a:rPr lang="en-US" sz="2000" dirty="0">
                <a:latin typeface="Helvetica" charset="0"/>
                <a:ea typeface="Helvetica" charset="0"/>
                <a:cs typeface="Helvetica" charset="0"/>
              </a:rPr>
              <a:t>Post-traumatic symptoms</a:t>
            </a:r>
          </a:p>
          <a:p>
            <a:pPr algn="ctr"/>
            <a:r>
              <a:rPr lang="en-US" sz="2000" dirty="0">
                <a:latin typeface="Helvetica" charset="0"/>
                <a:ea typeface="Helvetica" charset="0"/>
                <a:cs typeface="Helvetica" charset="0"/>
              </a:rPr>
              <a:t>Child abuse (emotional and physical)</a:t>
            </a:r>
          </a:p>
          <a:p>
            <a:pPr algn="ctr"/>
            <a:r>
              <a:rPr lang="en-US" sz="2000" dirty="0">
                <a:latin typeface="Helvetica" charset="0"/>
                <a:ea typeface="Helvetica" charset="0"/>
                <a:cs typeface="Helvetica" charset="0"/>
              </a:rPr>
              <a:t>Domestic conflict and violence</a:t>
            </a:r>
          </a:p>
          <a:p>
            <a:pPr algn="ctr"/>
            <a:r>
              <a:rPr lang="en-US" sz="2000" dirty="0">
                <a:latin typeface="Helvetica" charset="0"/>
                <a:ea typeface="Helvetica" charset="0"/>
                <a:cs typeface="Helvetica" charset="0"/>
              </a:rPr>
              <a:t>Parental praise</a:t>
            </a:r>
          </a:p>
          <a:p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5895525" y="1356515"/>
            <a:ext cx="2432749" cy="317009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latin typeface="Helvetica" charset="0"/>
                <a:ea typeface="Helvetica" charset="0"/>
                <a:cs typeface="Helvetica" charset="0"/>
              </a:rPr>
              <a:t>Process: </a:t>
            </a:r>
          </a:p>
          <a:p>
            <a:pPr algn="ctr"/>
            <a:r>
              <a:rPr lang="en-US" sz="2000" dirty="0">
                <a:latin typeface="Helvetica" charset="0"/>
                <a:ea typeface="Helvetica" charset="0"/>
                <a:cs typeface="Helvetica" charset="0"/>
              </a:rPr>
              <a:t>CBO </a:t>
            </a:r>
          </a:p>
          <a:p>
            <a:pPr algn="ctr"/>
            <a:endParaRPr lang="en-US" sz="2000" dirty="0">
              <a:latin typeface="Helvetica" charset="0"/>
              <a:ea typeface="Helvetica" charset="0"/>
              <a:cs typeface="Helvetica" charset="0"/>
            </a:endParaRPr>
          </a:p>
          <a:p>
            <a:pPr algn="ctr"/>
            <a:r>
              <a:rPr lang="en-US" sz="2000" dirty="0">
                <a:latin typeface="Helvetica" charset="0"/>
                <a:ea typeface="Helvetica" charset="0"/>
                <a:cs typeface="Helvetica" charset="0"/>
                <a:sym typeface="Wingdings"/>
              </a:rPr>
              <a:t>Family strengthening</a:t>
            </a:r>
          </a:p>
          <a:p>
            <a:pPr algn="ctr"/>
            <a:endParaRPr lang="en-US" sz="2000" dirty="0">
              <a:latin typeface="Helvetica" charset="0"/>
              <a:ea typeface="Helvetica" charset="0"/>
              <a:cs typeface="Helvetica" charset="0"/>
              <a:sym typeface="Wingdings"/>
            </a:endParaRPr>
          </a:p>
          <a:p>
            <a:pPr algn="ctr"/>
            <a:r>
              <a:rPr lang="en-US" sz="2000" dirty="0">
                <a:latin typeface="Helvetica" charset="0"/>
                <a:ea typeface="Helvetica" charset="0"/>
                <a:cs typeface="Helvetica" charset="0"/>
                <a:sym typeface="Wingdings"/>
              </a:rPr>
              <a:t>Positive child mental health</a:t>
            </a:r>
            <a:endParaRPr lang="en-US" sz="2000" dirty="0">
              <a:latin typeface="Helvetica" charset="0"/>
              <a:ea typeface="Helvetica" charset="0"/>
              <a:cs typeface="Helvetica" charset="0"/>
            </a:endParaRPr>
          </a:p>
          <a:p>
            <a:pPr algn="ctr"/>
            <a:endParaRPr lang="en-US" sz="2000" b="1" dirty="0">
              <a:latin typeface="Helvetica" charset="0"/>
              <a:ea typeface="Helvetica" charset="0"/>
              <a:cs typeface="Helvetica" charset="0"/>
            </a:endParaRPr>
          </a:p>
          <a:p>
            <a:pPr algn="ctr"/>
            <a:endParaRPr lang="en-US" sz="2000" dirty="0"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104185" y="2029767"/>
            <a:ext cx="0" cy="3215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104185" y="2945842"/>
            <a:ext cx="0" cy="3215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3378FA15-8E88-C347-BB08-DA31DB4D90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3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7" grpId="0" animBg="1"/>
      <p:bldP spid="17" grpId="1" animBg="1"/>
      <p:bldP spid="1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Our sample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371600"/>
            <a:ext cx="6852890" cy="3263503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Helvetica" charset="0"/>
                <a:ea typeface="Helvetica" charset="0"/>
                <a:cs typeface="Helvetica" charset="0"/>
              </a:rPr>
              <a:t>N = 1848 </a:t>
            </a:r>
          </a:p>
          <a:p>
            <a:r>
              <a:rPr lang="en-US" sz="3000" dirty="0">
                <a:latin typeface="Helvetica" charset="0"/>
                <a:ea typeface="Helvetica" charset="0"/>
                <a:cs typeface="Helvetica" charset="0"/>
              </a:rPr>
              <a:t>Average age: 11.5 years</a:t>
            </a:r>
          </a:p>
          <a:p>
            <a:r>
              <a:rPr lang="en-US" sz="3000" dirty="0">
                <a:latin typeface="Helvetica" charset="0"/>
                <a:ea typeface="Helvetica" charset="0"/>
                <a:cs typeface="Helvetica" charset="0"/>
              </a:rPr>
              <a:t>55% female</a:t>
            </a:r>
          </a:p>
          <a:p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  <a:p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  <a:p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3378FA15-8E88-C347-BB08-DA31DB4D90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06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-108722"/>
            <a:ext cx="7269480" cy="104784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Who are CBOs reaching?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371600"/>
            <a:ext cx="6852890" cy="3263503"/>
          </a:xfrm>
        </p:spPr>
        <p:txBody>
          <a:bodyPr>
            <a:normAutofit/>
          </a:bodyPr>
          <a:lstStyle/>
          <a:p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  <a:p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  <a:p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16464" y="865551"/>
          <a:ext cx="7382507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1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4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57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3204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Odds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Ratio (95% CI)</a:t>
                      </a:r>
                      <a:endParaRPr lang="en-US" sz="1800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p-Value 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Female 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0.674 (0.514–0.884)</a:t>
                      </a:r>
                      <a:endParaRPr lang="en-US" sz="1800" dirty="0">
                        <a:solidFill>
                          <a:schemeClr val="accent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0.532 (0.471–0.599) </a:t>
                      </a:r>
                      <a:endParaRPr lang="en-US" sz="1800" dirty="0">
                        <a:solidFill>
                          <a:schemeClr val="accent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Informal housing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0.461 (0.321–0.662)</a:t>
                      </a:r>
                      <a:endParaRPr lang="en-US" sz="1800" dirty="0">
                        <a:solidFill>
                          <a:schemeClr val="accent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accent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Household employment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rgbClr val="00843A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0.321 (0.241–0.429)</a:t>
                      </a:r>
                      <a:endParaRPr lang="en-US" sz="1800" dirty="0">
                        <a:solidFill>
                          <a:srgbClr val="00843A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Orphanhood</a:t>
                      </a:r>
                      <a:endParaRPr lang="en-US" sz="1800" dirty="0">
                        <a:solidFill>
                          <a:srgbClr val="00843A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rgbClr val="00843A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6.243 (4.719–8.259) </a:t>
                      </a:r>
                      <a:endParaRPr lang="en-US" sz="1800" dirty="0">
                        <a:solidFill>
                          <a:srgbClr val="00843A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School non-enrolment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1.545 (0.299–7.992)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.604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HIV+ caregiver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0.576 (0.404–0.823)</a:t>
                      </a:r>
                      <a:endParaRPr lang="en-US" sz="1800" dirty="0">
                        <a:solidFill>
                          <a:schemeClr val="accent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Seen someone attacked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rgbClr val="00843A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2.061 (1.553–2.736) </a:t>
                      </a:r>
                      <a:endParaRPr lang="en-US" sz="1800" dirty="0">
                        <a:solidFill>
                          <a:srgbClr val="00843A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Care for younger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rgbClr val="00843A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3.704 (2.776–4.943)</a:t>
                      </a:r>
                      <a:endParaRPr lang="en-US" sz="1800" dirty="0">
                        <a:solidFill>
                          <a:srgbClr val="00843A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Household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rgbClr val="00843A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1.216 (1.149–1.287) </a:t>
                      </a:r>
                      <a:endParaRPr lang="en-US" sz="1800" dirty="0">
                        <a:solidFill>
                          <a:srgbClr val="00843A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6465" y="4878401"/>
            <a:ext cx="73825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Helvetica" charset="0"/>
                <a:ea typeface="Helvetica" charset="0"/>
                <a:cs typeface="Helvetica" charset="0"/>
              </a:rPr>
              <a:t>Note. </a:t>
            </a:r>
            <a:r>
              <a:rPr lang="en-US" sz="1200" dirty="0">
                <a:latin typeface="Helvetica" charset="0"/>
                <a:ea typeface="Helvetica" charset="0"/>
                <a:cs typeface="Helvetica" charset="0"/>
              </a:rPr>
              <a:t>Multivariable binary logistic regression with CBO attendance as the outcome.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3378FA15-8E88-C347-BB08-DA31DB4D90A7}" type="slidenum">
              <a:rPr lang="en-US" smtClean="0"/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16464" y="1182419"/>
            <a:ext cx="7382507" cy="1126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16464" y="3043003"/>
            <a:ext cx="7382507" cy="7195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5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-108722"/>
            <a:ext cx="7269480" cy="104784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Who are CBOs reaching?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371600"/>
            <a:ext cx="6852890" cy="3263503"/>
          </a:xfrm>
        </p:spPr>
        <p:txBody>
          <a:bodyPr>
            <a:normAutofit/>
          </a:bodyPr>
          <a:lstStyle/>
          <a:p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  <a:p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  <a:p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496406"/>
              </p:ext>
            </p:extLst>
          </p:nvPr>
        </p:nvGraphicFramePr>
        <p:xfrm>
          <a:off x="716464" y="865551"/>
          <a:ext cx="7382507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1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4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57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3204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Odds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Ratio (95% CI)</a:t>
                      </a:r>
                      <a:endParaRPr lang="en-US" sz="1800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p-Value 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Female 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0.674 (0.514–0.884)</a:t>
                      </a:r>
                      <a:endParaRPr lang="en-US" sz="1800" dirty="0">
                        <a:solidFill>
                          <a:schemeClr val="accent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0.532 (0.471–0.599) </a:t>
                      </a:r>
                      <a:endParaRPr lang="en-US" sz="1800" dirty="0">
                        <a:solidFill>
                          <a:schemeClr val="accent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Informal housing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0.461 (0.321–0.662)</a:t>
                      </a:r>
                      <a:endParaRPr lang="en-US" sz="1800" dirty="0">
                        <a:solidFill>
                          <a:schemeClr val="accent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accent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Household employment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rgbClr val="00843A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0.321 (0.241–0.429)</a:t>
                      </a:r>
                      <a:endParaRPr lang="en-US" sz="1800" dirty="0">
                        <a:solidFill>
                          <a:srgbClr val="00843A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Orphanhood</a:t>
                      </a:r>
                      <a:endParaRPr lang="en-US" sz="1800" dirty="0">
                        <a:solidFill>
                          <a:srgbClr val="00843A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rgbClr val="00843A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6.243 (4.719–8.259) </a:t>
                      </a:r>
                      <a:endParaRPr lang="en-US" sz="1800" dirty="0">
                        <a:solidFill>
                          <a:srgbClr val="00843A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School non-enrolment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1.545 (0.299–7.992)</a:t>
                      </a:r>
                      <a:endParaRPr lang="en-US" sz="18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.604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HIV+ caregiver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0.576 (0.404–0.823)</a:t>
                      </a:r>
                      <a:endParaRPr lang="en-US" sz="1800" dirty="0">
                        <a:solidFill>
                          <a:schemeClr val="accent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Seen someone attacked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rgbClr val="00843A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2.061 (1.553–2.736) </a:t>
                      </a:r>
                      <a:endParaRPr lang="en-US" sz="1800" dirty="0">
                        <a:solidFill>
                          <a:srgbClr val="00843A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Care for younger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rgbClr val="00843A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3.704 (2.776–4.943)</a:t>
                      </a:r>
                      <a:endParaRPr lang="en-US" sz="1800" dirty="0">
                        <a:solidFill>
                          <a:srgbClr val="00843A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Household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rgbClr val="00843A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1.216 (1.149–1.287) </a:t>
                      </a:r>
                      <a:endParaRPr lang="en-US" sz="1800" dirty="0">
                        <a:solidFill>
                          <a:srgbClr val="00843A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6465" y="4878401"/>
            <a:ext cx="73825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Helvetica" charset="0"/>
                <a:ea typeface="Helvetica" charset="0"/>
                <a:cs typeface="Helvetica" charset="0"/>
              </a:rPr>
              <a:t>Note. </a:t>
            </a:r>
            <a:r>
              <a:rPr lang="en-US" sz="1200" dirty="0">
                <a:latin typeface="Helvetica" charset="0"/>
                <a:ea typeface="Helvetica" charset="0"/>
                <a:cs typeface="Helvetica" charset="0"/>
              </a:rPr>
              <a:t>Multivariable binary logistic regression with CBO attendance as the outcome.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3378FA15-8E88-C347-BB08-DA31DB4D90A7}" type="slidenum">
              <a:rPr lang="en-US" smtClean="0"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16463" y="1182419"/>
            <a:ext cx="7382507" cy="18755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16463" y="3492708"/>
            <a:ext cx="7382507" cy="13962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-108722"/>
            <a:ext cx="7269480" cy="104784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Who are CBOs reaching?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371600"/>
            <a:ext cx="6852890" cy="3263503"/>
          </a:xfrm>
        </p:spPr>
        <p:txBody>
          <a:bodyPr>
            <a:normAutofit/>
          </a:bodyPr>
          <a:lstStyle/>
          <a:p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  <a:p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  <a:p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825779"/>
              </p:ext>
            </p:extLst>
          </p:nvPr>
        </p:nvGraphicFramePr>
        <p:xfrm>
          <a:off x="716464" y="865551"/>
          <a:ext cx="7382507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1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4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57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3204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Odds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Ratio (95% CI)</a:t>
                      </a:r>
                      <a:endParaRPr lang="en-US" sz="1800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p-Value 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Female 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0.674 (0.514–0.884)</a:t>
                      </a:r>
                      <a:endParaRPr lang="en-US" sz="1800" dirty="0">
                        <a:solidFill>
                          <a:schemeClr val="accent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0.532 (0.471–0.599) </a:t>
                      </a:r>
                      <a:endParaRPr lang="en-US" sz="1800" dirty="0">
                        <a:solidFill>
                          <a:schemeClr val="accent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Informal housing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0.461 (0.321–0.662)</a:t>
                      </a:r>
                      <a:endParaRPr lang="en-US" sz="1800" dirty="0">
                        <a:solidFill>
                          <a:schemeClr val="accent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accent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Household employment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rgbClr val="00843A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0.321 (0.241–0.429)</a:t>
                      </a:r>
                      <a:endParaRPr lang="en-US" sz="1800" dirty="0">
                        <a:solidFill>
                          <a:srgbClr val="00843A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Orphanhood</a:t>
                      </a:r>
                      <a:endParaRPr lang="en-US" sz="1800" dirty="0">
                        <a:solidFill>
                          <a:srgbClr val="00843A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rgbClr val="00843A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6.243 (4.719–8.259) </a:t>
                      </a:r>
                      <a:endParaRPr lang="en-US" sz="1800" dirty="0">
                        <a:solidFill>
                          <a:srgbClr val="00843A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School non-enrolment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1.545 (0.299–7.992)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.604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HIV+ caregiver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accent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0.576 (0.404–0.823)</a:t>
                      </a:r>
                      <a:endParaRPr lang="en-US" sz="1800" dirty="0">
                        <a:solidFill>
                          <a:schemeClr val="accent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Seen someone attacked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rgbClr val="00843A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2.061 (1.553–2.736) </a:t>
                      </a:r>
                      <a:endParaRPr lang="en-US" sz="1800" dirty="0">
                        <a:solidFill>
                          <a:srgbClr val="00843A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Care for younger children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rgbClr val="00843A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3.704 (2.776–4.943)</a:t>
                      </a:r>
                      <a:endParaRPr lang="en-US" sz="1800" dirty="0">
                        <a:solidFill>
                          <a:srgbClr val="00843A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Household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rgbClr val="00843A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1.216 (1.149–1.287) </a:t>
                      </a:r>
                      <a:endParaRPr lang="en-US" sz="1800" dirty="0">
                        <a:solidFill>
                          <a:srgbClr val="00843A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6465" y="4878401"/>
            <a:ext cx="73825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Helvetica" charset="0"/>
                <a:ea typeface="Helvetica" charset="0"/>
                <a:cs typeface="Helvetica" charset="0"/>
              </a:rPr>
              <a:t>Note. </a:t>
            </a:r>
            <a:r>
              <a:rPr lang="en-US" sz="1200" dirty="0">
                <a:latin typeface="Helvetica" charset="0"/>
                <a:ea typeface="Helvetica" charset="0"/>
                <a:cs typeface="Helvetica" charset="0"/>
              </a:rPr>
              <a:t>Multivariable binary logistic regression with CBO attendance as the outcome.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3378FA15-8E88-C347-BB08-DA31DB4D90A7}" type="slidenum">
              <a:rPr lang="en-US" smtClean="0"/>
              <a:t>14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16464" y="2353456"/>
            <a:ext cx="7382507" cy="9818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16464" y="3767791"/>
            <a:ext cx="7382507" cy="1121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75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94965"/>
            <a:ext cx="7269480" cy="1047843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What outcomes are associated with CBOs?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371600"/>
            <a:ext cx="6852890" cy="3263503"/>
          </a:xfrm>
        </p:spPr>
        <p:txBody>
          <a:bodyPr>
            <a:normAutofit/>
          </a:bodyPr>
          <a:lstStyle/>
          <a:p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  <a:p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  <a:p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205482"/>
              </p:ext>
            </p:extLst>
          </p:nvPr>
        </p:nvGraphicFramePr>
        <p:xfrm>
          <a:off x="702615" y="1077320"/>
          <a:ext cx="7382507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1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4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57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62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Binary Outcome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Odds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Ratio (95% CI)</a:t>
                      </a:r>
                      <a:endParaRPr lang="en-US" sz="1800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p-Value 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62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Weekly physical</a:t>
                      </a:r>
                      <a:r>
                        <a:rPr lang="en-US" sz="1800" baseline="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abuse</a:t>
                      </a:r>
                      <a:endParaRPr lang="en-US" sz="1800" dirty="0">
                        <a:solidFill>
                          <a:srgbClr val="00843A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0.065 (0.015–0.276)</a:t>
                      </a:r>
                      <a:endParaRPr lang="en-US" sz="1800" dirty="0">
                        <a:solidFill>
                          <a:srgbClr val="00843A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62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Weekly emotional abuse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0.223 (0.109–0.459)</a:t>
                      </a:r>
                      <a:endParaRPr lang="en-US" sz="1800" dirty="0">
                        <a:solidFill>
                          <a:srgbClr val="00843A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62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Regular parental praise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2.363 (1.733–3.221)</a:t>
                      </a:r>
                      <a:endParaRPr lang="en-US" sz="1800" dirty="0">
                        <a:solidFill>
                          <a:srgbClr val="00843A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62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Suicidal ideation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0.764 (0.373–1.564)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.461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62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Weekly domestic conflict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0.124 (0.077–0.199)</a:t>
                      </a:r>
                      <a:endParaRPr lang="en-US" sz="1800" dirty="0">
                        <a:solidFill>
                          <a:srgbClr val="00843A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62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Weekly domestic violence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0.161 (0.048–0.545) </a:t>
                      </a:r>
                      <a:endParaRPr lang="en-US" sz="1800" dirty="0">
                        <a:solidFill>
                          <a:srgbClr val="00843A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622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Continuous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Outcome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Unstandardized B (95% CI)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p-Value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62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Depressive symptoms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rgbClr val="00843A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−0.325 (−0.554, −0.096) </a:t>
                      </a:r>
                      <a:endParaRPr lang="en-US" sz="1800" dirty="0">
                        <a:solidFill>
                          <a:srgbClr val="00843A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62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Post-traumatic</a:t>
                      </a:r>
                      <a:r>
                        <a:rPr lang="en-US" sz="18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symptoms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0.034 (−0.092, 0.160) </a:t>
                      </a:r>
                      <a:endParaRPr 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.597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6464" y="4710241"/>
            <a:ext cx="7576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Helvetica" charset="0"/>
                <a:ea typeface="Helvetica" charset="0"/>
                <a:cs typeface="Helvetica" charset="0"/>
              </a:rPr>
              <a:t>Note. </a:t>
            </a:r>
            <a:r>
              <a:rPr lang="en-US" sz="1200" dirty="0">
                <a:latin typeface="Helvetica" charset="0"/>
                <a:ea typeface="Helvetica" charset="0"/>
                <a:cs typeface="Helvetica" charset="0"/>
              </a:rPr>
              <a:t>Separate logistic/linear regressions for each outcome. Predictor is CBO attendance, covariates are  all variables in the previous table.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3378FA15-8E88-C347-BB08-DA31DB4D90A7}" type="slidenum">
              <a:rPr lang="en-US" smtClean="0"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595" y="2529965"/>
            <a:ext cx="7382507" cy="4164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1594" y="4429045"/>
            <a:ext cx="7382507" cy="335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2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94965"/>
            <a:ext cx="7269480" cy="1047843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What outcomes are associated with CBOs?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371600"/>
            <a:ext cx="6852890" cy="3263503"/>
          </a:xfrm>
        </p:spPr>
        <p:txBody>
          <a:bodyPr>
            <a:normAutofit/>
          </a:bodyPr>
          <a:lstStyle/>
          <a:p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  <a:p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  <a:p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871358"/>
              </p:ext>
            </p:extLst>
          </p:nvPr>
        </p:nvGraphicFramePr>
        <p:xfrm>
          <a:off x="702615" y="1077320"/>
          <a:ext cx="7382507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1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4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57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62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Binary Outcome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Odds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Ratio (95% CI)</a:t>
                      </a:r>
                      <a:endParaRPr lang="en-US" sz="1800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p-Value 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62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Weekly physical</a:t>
                      </a:r>
                      <a:r>
                        <a:rPr lang="en-US" sz="1800" baseline="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abuse</a:t>
                      </a:r>
                      <a:endParaRPr lang="en-US" sz="1800" dirty="0">
                        <a:solidFill>
                          <a:srgbClr val="00843A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0.065 (0.015–0.276)</a:t>
                      </a:r>
                      <a:endParaRPr lang="en-US" sz="1800" dirty="0">
                        <a:solidFill>
                          <a:srgbClr val="00843A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62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Weekly emotional abuse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0.223 (0.109–0.459)</a:t>
                      </a:r>
                      <a:endParaRPr lang="en-US" sz="1800" dirty="0">
                        <a:solidFill>
                          <a:srgbClr val="00843A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62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Regular parental praise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2.363 (1.733–3.221)</a:t>
                      </a:r>
                      <a:endParaRPr lang="en-US" sz="1800" dirty="0">
                        <a:solidFill>
                          <a:srgbClr val="00843A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62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Suicidal ideation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0.764 (0.373–1.564)</a:t>
                      </a:r>
                      <a:endParaRPr lang="en-US" sz="18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.461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62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Weekly domestic conflict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0.124 (0.077–0.199)</a:t>
                      </a:r>
                      <a:endParaRPr lang="en-US" sz="1800" dirty="0">
                        <a:solidFill>
                          <a:srgbClr val="00843A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&lt;.001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62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Weekly domestic violence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0.161 (0.048–0.545) </a:t>
                      </a:r>
                      <a:endParaRPr lang="en-US" sz="1800" dirty="0">
                        <a:solidFill>
                          <a:srgbClr val="00843A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.003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622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Continuous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Outcome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Unstandardized B (95% CI)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p-Value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62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Depressive symptoms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rgbClr val="00843A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−0.325 (−0.554, −0.096) </a:t>
                      </a:r>
                      <a:endParaRPr lang="en-US" sz="1800" dirty="0">
                        <a:solidFill>
                          <a:srgbClr val="00843A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843A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622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Post-traumatic</a:t>
                      </a:r>
                      <a:r>
                        <a:rPr lang="en-US" sz="1800" baseline="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symptoms</a:t>
                      </a:r>
                      <a:endParaRPr lang="en-US" sz="18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0.034 (−0.092, 0.160) </a:t>
                      </a:r>
                      <a:endParaRPr lang="en-US" sz="18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.597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6464" y="4710241"/>
            <a:ext cx="7576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Helvetica" charset="0"/>
                <a:ea typeface="Helvetica" charset="0"/>
                <a:cs typeface="Helvetica" charset="0"/>
              </a:rPr>
              <a:t>Note. </a:t>
            </a:r>
            <a:r>
              <a:rPr lang="en-US" sz="1200" dirty="0">
                <a:latin typeface="Helvetica" charset="0"/>
                <a:ea typeface="Helvetica" charset="0"/>
                <a:cs typeface="Helvetica" charset="0"/>
              </a:rPr>
              <a:t>Separate logistic/linear regressions for each outcome. Predictor is CBO attendance, covariates are  all variables in the previous table.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3378FA15-8E88-C347-BB08-DA31DB4D90A7}" type="slidenum">
              <a:rPr lang="en-US" smtClean="0"/>
              <a:t>16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595" y="1528800"/>
            <a:ext cx="7382507" cy="9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1594" y="2936684"/>
            <a:ext cx="7382507" cy="6880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1594" y="4010751"/>
            <a:ext cx="7382507" cy="313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8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How are CBOs associated with positive child mental health?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82470" y="1465004"/>
            <a:ext cx="2432749" cy="317009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latin typeface="Helvetica" charset="0"/>
                <a:ea typeface="Helvetica" charset="0"/>
                <a:cs typeface="Helvetica" charset="0"/>
              </a:rPr>
              <a:t>Process: </a:t>
            </a:r>
          </a:p>
          <a:p>
            <a:pPr algn="ctr"/>
            <a:r>
              <a:rPr lang="en-US" sz="2000" dirty="0">
                <a:latin typeface="Helvetica" charset="0"/>
                <a:ea typeface="Helvetica" charset="0"/>
                <a:cs typeface="Helvetica" charset="0"/>
              </a:rPr>
              <a:t>CBO </a:t>
            </a:r>
          </a:p>
          <a:p>
            <a:pPr algn="ctr"/>
            <a:endParaRPr lang="en-US" sz="2000" dirty="0">
              <a:latin typeface="Helvetica" charset="0"/>
              <a:ea typeface="Helvetica" charset="0"/>
              <a:cs typeface="Helvetica" charset="0"/>
            </a:endParaRPr>
          </a:p>
          <a:p>
            <a:pPr algn="ctr"/>
            <a:r>
              <a:rPr lang="en-US" sz="2000" dirty="0">
                <a:latin typeface="Helvetica" charset="0"/>
                <a:ea typeface="Helvetica" charset="0"/>
                <a:cs typeface="Helvetica" charset="0"/>
                <a:sym typeface="Wingdings"/>
              </a:rPr>
              <a:t>Family strengthening</a:t>
            </a:r>
          </a:p>
          <a:p>
            <a:pPr algn="ctr"/>
            <a:endParaRPr lang="en-US" sz="2000" dirty="0">
              <a:latin typeface="Helvetica" charset="0"/>
              <a:ea typeface="Helvetica" charset="0"/>
              <a:cs typeface="Helvetica" charset="0"/>
              <a:sym typeface="Wingdings"/>
            </a:endParaRPr>
          </a:p>
          <a:p>
            <a:pPr algn="ctr"/>
            <a:r>
              <a:rPr lang="en-US" sz="2000" dirty="0">
                <a:latin typeface="Helvetica" charset="0"/>
                <a:ea typeface="Helvetica" charset="0"/>
                <a:cs typeface="Helvetica" charset="0"/>
                <a:sym typeface="Wingdings"/>
              </a:rPr>
              <a:t>Positive child mental health</a:t>
            </a:r>
            <a:endParaRPr lang="en-US" sz="2000" dirty="0">
              <a:latin typeface="Helvetica" charset="0"/>
              <a:ea typeface="Helvetica" charset="0"/>
              <a:cs typeface="Helvetica" charset="0"/>
            </a:endParaRPr>
          </a:p>
          <a:p>
            <a:pPr algn="ctr"/>
            <a:endParaRPr lang="en-US" sz="2000" b="1" dirty="0">
              <a:latin typeface="Helvetica" charset="0"/>
              <a:ea typeface="Helvetica" charset="0"/>
              <a:cs typeface="Helvetica" charset="0"/>
            </a:endParaRPr>
          </a:p>
          <a:p>
            <a:pPr algn="ctr"/>
            <a:endParaRPr lang="en-US" sz="2000" dirty="0"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391130" y="2138256"/>
            <a:ext cx="0" cy="3215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391130" y="3054331"/>
            <a:ext cx="0" cy="3215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3378FA15-8E88-C347-BB08-DA31DB4D90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7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How are CBOs associated with positive child mental health?</a:t>
            </a:r>
          </a:p>
        </p:txBody>
      </p:sp>
      <p:cxnSp>
        <p:nvCxnSpPr>
          <p:cNvPr id="5" name="Straight Arrow Connector 4"/>
          <p:cNvCxnSpPr>
            <a:stCxn id="3" idx="0"/>
            <a:endCxn id="7" idx="1"/>
          </p:cNvCxnSpPr>
          <p:nvPr/>
        </p:nvCxnSpPr>
        <p:spPr>
          <a:xfrm flipV="1">
            <a:off x="1585352" y="1853776"/>
            <a:ext cx="1784382" cy="10089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endCxn id="10" idx="0"/>
          </p:cNvCxnSpPr>
          <p:nvPr/>
        </p:nvCxnSpPr>
        <p:spPr>
          <a:xfrm>
            <a:off x="5051847" y="1837281"/>
            <a:ext cx="2120037" cy="10198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41352" y="2862726"/>
            <a:ext cx="2088000" cy="6723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800" dirty="0">
                <a:latin typeface="Helvetica" charset="0"/>
                <a:ea typeface="Helvetica" charset="0"/>
                <a:cs typeface="Helvetica" charset="0"/>
              </a:rPr>
              <a:t>CBO attendance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69734" y="1512041"/>
            <a:ext cx="2088000" cy="68346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800" dirty="0">
                <a:latin typeface="Helvetica" charset="0"/>
                <a:ea typeface="Helvetica" charset="0"/>
                <a:cs typeface="Helvetica" charset="0"/>
              </a:rPr>
              <a:t>Less physical or emotional abuse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69734" y="2886558"/>
            <a:ext cx="2088000" cy="64856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800" dirty="0">
                <a:latin typeface="Helvetica" charset="0"/>
                <a:ea typeface="Helvetica" charset="0"/>
                <a:cs typeface="Helvetica" charset="0"/>
              </a:rPr>
              <a:t>More parental praise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69734" y="4202337"/>
            <a:ext cx="2088000" cy="66603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800" dirty="0">
                <a:latin typeface="Helvetica" charset="0"/>
                <a:ea typeface="Helvetica" charset="0"/>
                <a:cs typeface="Helvetica" charset="0"/>
              </a:rPr>
              <a:t>Less domestic conflict or violence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27884" y="2857100"/>
            <a:ext cx="2088000" cy="67802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800" dirty="0">
                <a:latin typeface="Helvetica" charset="0"/>
                <a:ea typeface="Helvetica" charset="0"/>
                <a:cs typeface="Helvetica" charset="0"/>
              </a:rPr>
              <a:t>Less depressive symptoms</a:t>
            </a:r>
          </a:p>
        </p:txBody>
      </p:sp>
      <p:cxnSp>
        <p:nvCxnSpPr>
          <p:cNvPr id="19" name="Straight Arrow Connector 18"/>
          <p:cNvCxnSpPr>
            <a:stCxn id="8" idx="3"/>
            <a:endCxn id="10" idx="1"/>
          </p:cNvCxnSpPr>
          <p:nvPr/>
        </p:nvCxnSpPr>
        <p:spPr>
          <a:xfrm flipV="1">
            <a:off x="5457734" y="3196111"/>
            <a:ext cx="670150" cy="147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" idx="3"/>
            <a:endCxn id="8" idx="1"/>
          </p:cNvCxnSpPr>
          <p:nvPr/>
        </p:nvCxnSpPr>
        <p:spPr>
          <a:xfrm>
            <a:off x="2629352" y="3198924"/>
            <a:ext cx="740382" cy="119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" idx="2"/>
            <a:endCxn id="9" idx="1"/>
          </p:cNvCxnSpPr>
          <p:nvPr/>
        </p:nvCxnSpPr>
        <p:spPr>
          <a:xfrm>
            <a:off x="1585352" y="3535122"/>
            <a:ext cx="1784382" cy="10002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9" idx="3"/>
            <a:endCxn id="10" idx="2"/>
          </p:cNvCxnSpPr>
          <p:nvPr/>
        </p:nvCxnSpPr>
        <p:spPr>
          <a:xfrm flipV="1">
            <a:off x="5457734" y="3535121"/>
            <a:ext cx="1714150" cy="10002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404061" y="1165085"/>
            <a:ext cx="4019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Helvetica" charset="0"/>
                <a:ea typeface="Helvetica" charset="0"/>
                <a:cs typeface="Helvetica" charset="0"/>
              </a:rPr>
              <a:t>B = -0.07 [95% CI -0.11, -0.04]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404062" y="2527072"/>
            <a:ext cx="4019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Helvetica" charset="0"/>
                <a:ea typeface="Helvetica" charset="0"/>
                <a:cs typeface="Helvetica" charset="0"/>
              </a:rPr>
              <a:t>B = -0.03 [95% CI -0.04, -0.02]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404063" y="3833005"/>
            <a:ext cx="4019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Helvetica" charset="0"/>
                <a:ea typeface="Helvetica" charset="0"/>
                <a:cs typeface="Helvetica" charset="0"/>
              </a:rPr>
              <a:t>B = -0.03 [95% CI -0.06, -0.01]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6464" y="4867892"/>
            <a:ext cx="7576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Helvetica" charset="0"/>
                <a:ea typeface="Helvetica" charset="0"/>
                <a:cs typeface="Helvetica" charset="0"/>
              </a:rPr>
              <a:t>Note. </a:t>
            </a:r>
            <a:r>
              <a:rPr lang="en-US" sz="1200" dirty="0">
                <a:latin typeface="Helvetica" charset="0"/>
                <a:ea typeface="Helvetica" charset="0"/>
                <a:cs typeface="Helvetica" charset="0"/>
              </a:rPr>
              <a:t>Multiple mediation model run using 5000 bootstrap samples, controlling for all variables in slide 12.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3378FA15-8E88-C347-BB08-DA31DB4D90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  <p:bldP spid="66" grpId="0"/>
      <p:bldP spid="66" grpId="1"/>
      <p:bldP spid="67" grpId="0"/>
      <p:bldP spid="67" grpId="1"/>
      <p:bldP spid="68" grpId="0"/>
      <p:bldP spid="68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Understanding CBO reach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371599"/>
            <a:ext cx="6852890" cy="3451609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Helvetica" charset="0"/>
                <a:ea typeface="Helvetica" charset="0"/>
                <a:cs typeface="Helvetica" charset="0"/>
              </a:rPr>
              <a:t>Results suggest CBOs in SA are reaching more vulnerable children</a:t>
            </a:r>
          </a:p>
          <a:p>
            <a:pPr lvl="1"/>
            <a:r>
              <a:rPr lang="en-US" sz="2500" dirty="0">
                <a:latin typeface="Helvetica" charset="0"/>
                <a:ea typeface="Helvetica" charset="0"/>
                <a:cs typeface="Helvetica" charset="0"/>
              </a:rPr>
              <a:t>Unemployment, overcrowding, orphaned, high caregiving responsibility, community violence</a:t>
            </a:r>
          </a:p>
          <a:p>
            <a:r>
              <a:rPr lang="en-US" sz="3000" dirty="0">
                <a:latin typeface="Helvetica" charset="0"/>
                <a:ea typeface="Helvetica" charset="0"/>
                <a:cs typeface="Helvetica" charset="0"/>
              </a:rPr>
              <a:t>Some vulnerabilities missing:</a:t>
            </a:r>
          </a:p>
          <a:p>
            <a:pPr lvl="1"/>
            <a:r>
              <a:rPr lang="en-US" sz="2500" dirty="0">
                <a:latin typeface="Helvetica" charset="0"/>
                <a:ea typeface="Helvetica" charset="0"/>
                <a:cs typeface="Helvetica" charset="0"/>
              </a:rPr>
              <a:t>Girls, younger age, informal housing, HIV+ caregivers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3378FA15-8E88-C347-BB08-DA31DB4D90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A perfect storm…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5906202"/>
              </p:ext>
            </p:extLst>
          </p:nvPr>
        </p:nvGraphicFramePr>
        <p:xfrm>
          <a:off x="358586" y="1178057"/>
          <a:ext cx="8086165" cy="3875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50582" y="2900743"/>
            <a:ext cx="17212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latin typeface="Helvetica" charset="0"/>
                <a:ea typeface="Helvetica" charset="0"/>
                <a:cs typeface="Helvetica" charset="0"/>
              </a:rPr>
              <a:t>Sub-Saharan Africa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43834" y="1733716"/>
            <a:ext cx="21156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800" dirty="0">
                <a:latin typeface="Helvetica" charset="0"/>
                <a:ea typeface="Helvetica" charset="0"/>
                <a:cs typeface="Helvetica" charset="0"/>
              </a:rPr>
              <a:t>2013: </a:t>
            </a:r>
          </a:p>
          <a:p>
            <a:pPr lvl="0" algn="ctr"/>
            <a:r>
              <a:rPr lang="en-US" sz="1800" dirty="0">
                <a:latin typeface="Helvetica" charset="0"/>
                <a:ea typeface="Helvetica" charset="0"/>
                <a:cs typeface="Helvetica" charset="0"/>
              </a:rPr>
              <a:t>3.2 million children living with HIV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88774" y="3580375"/>
            <a:ext cx="21156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800" dirty="0">
                <a:latin typeface="Helvetica" charset="0"/>
                <a:ea typeface="Helvetica" charset="0"/>
                <a:cs typeface="Helvetica" charset="0"/>
              </a:rPr>
              <a:t>2015: Estimated 25 million AIDS-orphaned children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4661825" y="3580375"/>
            <a:ext cx="21156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1800" dirty="0">
                <a:latin typeface="Helvetica" charset="0"/>
                <a:ea typeface="Helvetica" charset="0"/>
                <a:cs typeface="Helvetica" charset="0"/>
              </a:rPr>
              <a:t>Millions</a:t>
            </a:r>
            <a:r>
              <a:rPr lang="en-US" sz="1800" baseline="0" dirty="0">
                <a:latin typeface="Helvetica" charset="0"/>
                <a:ea typeface="Helvetica" charset="0"/>
                <a:cs typeface="Helvetica" charset="0"/>
              </a:rPr>
              <a:t> of children in HIV-affected households</a:t>
            </a:r>
            <a:endParaRPr lang="en-US" sz="18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3378FA15-8E88-C347-BB08-DA31DB4D90A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28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Understanding outcomes and pathways associated with CBOs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371599"/>
            <a:ext cx="6852890" cy="3451609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Helvetica" charset="0"/>
                <a:ea typeface="Helvetica" charset="0"/>
                <a:cs typeface="Helvetica" charset="0"/>
              </a:rPr>
              <a:t>CBO attendance associated with more positive home environments and in turn better child wellbeing</a:t>
            </a:r>
          </a:p>
          <a:p>
            <a:r>
              <a:rPr lang="en-US" sz="3000" dirty="0">
                <a:latin typeface="Helvetica" charset="0"/>
                <a:ea typeface="Helvetica" charset="0"/>
                <a:cs typeface="Helvetica" charset="0"/>
              </a:rPr>
              <a:t>Areas for improvement: </a:t>
            </a:r>
          </a:p>
          <a:p>
            <a:pPr lvl="1"/>
            <a:r>
              <a:rPr lang="en-US" sz="2500" dirty="0">
                <a:latin typeface="Helvetica" charset="0"/>
                <a:ea typeface="Helvetica" charset="0"/>
                <a:cs typeface="Helvetica" charset="0"/>
              </a:rPr>
              <a:t>Post-trauma symptoms and suicidal ideation</a:t>
            </a:r>
          </a:p>
          <a:p>
            <a:pPr lvl="1"/>
            <a:r>
              <a:rPr lang="en-US" sz="2500" dirty="0">
                <a:latin typeface="Helvetica" charset="0"/>
                <a:ea typeface="Helvetica" charset="0"/>
                <a:cs typeface="Helvetica" charset="0"/>
              </a:rPr>
              <a:t>Better referral or improved services?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3378FA15-8E88-C347-BB08-DA31DB4D90A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371599"/>
            <a:ext cx="6852890" cy="3451609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Helvetica" charset="0"/>
                <a:ea typeface="Helvetica" charset="0"/>
                <a:cs typeface="Helvetica" charset="0"/>
              </a:rPr>
              <a:t>Two data sources: may have driven some of the differences observed</a:t>
            </a:r>
          </a:p>
          <a:p>
            <a:r>
              <a:rPr lang="en-US" sz="3000" dirty="0">
                <a:latin typeface="Helvetica" charset="0"/>
                <a:ea typeface="Helvetica" charset="0"/>
                <a:cs typeface="Helvetica" charset="0"/>
              </a:rPr>
              <a:t>Data are cross-sectional and CBO attendance was not randomized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3378FA15-8E88-C347-BB08-DA31DB4D90A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7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371599"/>
            <a:ext cx="6852890" cy="3451609"/>
          </a:xfrm>
        </p:spPr>
        <p:txBody>
          <a:bodyPr>
            <a:noAutofit/>
          </a:bodyPr>
          <a:lstStyle/>
          <a:p>
            <a:r>
              <a:rPr lang="en-US" sz="3000" dirty="0">
                <a:latin typeface="Helvetica" charset="0"/>
                <a:ea typeface="Helvetica" charset="0"/>
                <a:cs typeface="Helvetica" charset="0"/>
              </a:rPr>
              <a:t>First known, large-scale study of reach, psychosocial correlates, and potential mechanisms of CBOs in SA</a:t>
            </a:r>
          </a:p>
          <a:p>
            <a:r>
              <a:rPr lang="en-US" sz="3000" dirty="0">
                <a:latin typeface="Helvetica" charset="0"/>
                <a:ea typeface="Helvetica" charset="0"/>
                <a:cs typeface="Helvetica" charset="0"/>
              </a:rPr>
              <a:t>‘Real-world’ investigation that highlights creative data solutions</a:t>
            </a:r>
          </a:p>
          <a:p>
            <a:r>
              <a:rPr lang="en-US" sz="3000" dirty="0">
                <a:latin typeface="Helvetica" charset="0"/>
                <a:ea typeface="Helvetica" charset="0"/>
                <a:cs typeface="Helvetica" charset="0"/>
              </a:rPr>
              <a:t>Suggests good targeting and positive conditions among CBO attenders</a:t>
            </a:r>
          </a:p>
          <a:p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3378FA15-8E88-C347-BB08-DA31DB4D90A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2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Acknowledgments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460" y="1393184"/>
            <a:ext cx="3583840" cy="249597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211" y="1387271"/>
            <a:ext cx="1548262" cy="14815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48"/>
          <a:stretch/>
        </p:blipFill>
        <p:spPr>
          <a:xfrm>
            <a:off x="655460" y="4014618"/>
            <a:ext cx="1323743" cy="3117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70" y="3920815"/>
            <a:ext cx="1250174" cy="940499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211" y="2903215"/>
            <a:ext cx="1546033" cy="102038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933384" y="1511963"/>
            <a:ext cx="23527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Helvetica" charset="0"/>
                <a:ea typeface="Helvetica" charset="0"/>
                <a:cs typeface="Helvetica" charset="0"/>
              </a:rPr>
              <a:t>CBO Recruitment partners:</a:t>
            </a:r>
          </a:p>
          <a:p>
            <a:r>
              <a:rPr lang="en-US" sz="1800" dirty="0">
                <a:latin typeface="Helvetica" charset="0"/>
                <a:ea typeface="Helvetica" charset="0"/>
                <a:cs typeface="Helvetica" charset="0"/>
              </a:rPr>
              <a:t>World Vision, Bernard van Leer Foundation, Firelight Foundation, Save the Children, REPSSI, Stop AIDS Now, AIDS Alliance, The Diana Memorial Fund, Comic Relief, </a:t>
            </a:r>
            <a:r>
              <a:rPr lang="en-US" sz="1800" dirty="0" err="1">
                <a:latin typeface="Helvetica" charset="0"/>
                <a:ea typeface="Helvetica" charset="0"/>
                <a:cs typeface="Helvetica" charset="0"/>
              </a:rPr>
              <a:t>HelpAge</a:t>
            </a:r>
            <a:r>
              <a:rPr lang="en-US" sz="1800">
                <a:latin typeface="Helvetica" charset="0"/>
                <a:ea typeface="Helvetica" charset="0"/>
                <a:cs typeface="Helvetica" charset="0"/>
              </a:rPr>
              <a:t>, UNICEF </a:t>
            </a:r>
            <a:endParaRPr lang="en-US" sz="1800" dirty="0"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46" b="23996"/>
          <a:stretch/>
        </p:blipFill>
        <p:spPr>
          <a:xfrm>
            <a:off x="655460" y="4451444"/>
            <a:ext cx="3885545" cy="3996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91" t="31782" r="8098" b="30239"/>
          <a:stretch/>
        </p:blipFill>
        <p:spPr>
          <a:xfrm>
            <a:off x="2042248" y="3960873"/>
            <a:ext cx="1111968" cy="39592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479" y="3968216"/>
            <a:ext cx="1344487" cy="404919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3378FA15-8E88-C347-BB08-DA31DB4D90A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611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CBO services for children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3378FA15-8E88-C347-BB08-DA31DB4D90A7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5684802"/>
              </p:ext>
            </p:extLst>
          </p:nvPr>
        </p:nvGraphicFramePr>
        <p:xfrm>
          <a:off x="-184430" y="1238323"/>
          <a:ext cx="8996960" cy="379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05137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CBO services for caregivers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3378FA15-8E88-C347-BB08-DA31DB4D90A7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93742654"/>
              </p:ext>
            </p:extLst>
          </p:nvPr>
        </p:nvGraphicFramePr>
        <p:xfrm>
          <a:off x="371959" y="1022888"/>
          <a:ext cx="8097671" cy="4051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59714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-108722"/>
            <a:ext cx="7269480" cy="104784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Detailed measures: Reach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371600"/>
            <a:ext cx="6852890" cy="3263503"/>
          </a:xfrm>
        </p:spPr>
        <p:txBody>
          <a:bodyPr>
            <a:normAutofit/>
          </a:bodyPr>
          <a:lstStyle/>
          <a:p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  <a:p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  <a:p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260344"/>
              </p:ext>
            </p:extLst>
          </p:nvPr>
        </p:nvGraphicFramePr>
        <p:xfrm>
          <a:off x="449451" y="865551"/>
          <a:ext cx="7919634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3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6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20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Variable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Measure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Age, 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Census 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Informal housing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Children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indicate type of housing. </a:t>
                      </a:r>
                    </a:p>
                    <a:p>
                      <a:r>
                        <a:rPr lang="en-US" sz="1400" baseline="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Shack = informal; all else = formal</a:t>
                      </a:r>
                      <a:endParaRPr lang="en-US" sz="1400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Household size &amp; employment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Children counted how many people live in their house and indicated who had a job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School enrolment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Children indicated whether they attend school. YC: corroborated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with school registers; CCC: corroborated with caregiver report</a:t>
                      </a:r>
                      <a:endParaRPr lang="en-US" sz="1400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Community violence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Adapted Child Exposure to Community Violence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Checklist (</a:t>
                      </a:r>
                      <a:r>
                        <a:rPr lang="en-US" sz="1400" baseline="0" dirty="0" err="1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Richters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&amp; Martinez, 1993)</a:t>
                      </a:r>
                      <a:endParaRPr lang="en-US" sz="1400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Provision of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YC: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Adapted Multidimensional Assessment of Caring Activities questionnaire (Joseph et al., 2009). CCC: ‘Do you help look after younger kids in your home?’ ‘Have you ever helped unwell people in your home?’  </a:t>
                      </a:r>
                      <a:endParaRPr lang="en-US" sz="1400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HIV status of caregiver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YC: Child report of the verbal autopsy (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Lopman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et al.,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2006); CCC: caregiver self-report of HIV</a:t>
                      </a:r>
                      <a:endParaRPr lang="en-US" sz="1400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3378FA15-8E88-C347-BB08-DA31DB4D90A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9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451" y="-108722"/>
            <a:ext cx="7766433" cy="104784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Detailed measures: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371600"/>
            <a:ext cx="6852890" cy="3263503"/>
          </a:xfrm>
        </p:spPr>
        <p:txBody>
          <a:bodyPr>
            <a:normAutofit/>
          </a:bodyPr>
          <a:lstStyle/>
          <a:p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  <a:p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  <a:p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781002"/>
              </p:ext>
            </p:extLst>
          </p:nvPr>
        </p:nvGraphicFramePr>
        <p:xfrm>
          <a:off x="449451" y="865551"/>
          <a:ext cx="7919634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3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6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20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Variable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Measure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Depression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Summation of short-form 9 item Child</a:t>
                      </a: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Depression Inventory (Kovacs, 1992)</a:t>
                      </a:r>
                      <a:endParaRPr lang="en-US" sz="1200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Suicidal ideation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‘Have you thought about killing yourself?’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Post-traumatic symptoms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YC:</a:t>
                      </a: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28 item Child PTSD Checklist (Amaya et al., 1995); CCC: 10-item Trauma Symptom Checklist for Children (</a:t>
                      </a:r>
                      <a:r>
                        <a:rPr lang="en-US" sz="1200" baseline="0" dirty="0" err="1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Briere</a:t>
                      </a: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1996)</a:t>
                      </a:r>
                    </a:p>
                    <a:p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Scale scores standardized and combined into single continuous scale</a:t>
                      </a:r>
                      <a:endParaRPr lang="en-US" sz="1200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Physical abuse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Child report of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carers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using stick</a:t>
                      </a: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or belt to child or slapping or punching child at least weekly 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(UNICEF items</a:t>
                      </a: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for sub-Saharan Africa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Snider &amp; Dawes,</a:t>
                      </a: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2006)</a:t>
                      </a:r>
                      <a:endParaRPr lang="en-US" sz="1200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Emotional</a:t>
                      </a:r>
                      <a:r>
                        <a:rPr lang="en-US" sz="1600" baseline="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abuse</a:t>
                      </a:r>
                      <a:endParaRPr lang="en-US" sz="1600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Carers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threatened to send child away, invoked ghosts or harm upon the child, insulted the child at</a:t>
                      </a: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least weekly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(UNICEF</a:t>
                      </a: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for SSA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, Snider &amp; Dawes,</a:t>
                      </a: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2006). YC: child report; CCC: caregiver report.</a:t>
                      </a:r>
                      <a:endParaRPr lang="en-US" sz="1200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Domestic conflict &amp; violence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Conflict: Adults shouting at each other in the home; Violence: Adults hitting each</a:t>
                      </a: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other in the home. 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CC:</a:t>
                      </a: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0 = never, 1 = at least once this year, 2 = monthly, 3 = weekly;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YC:</a:t>
                      </a: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How many times in the past week? </a:t>
                      </a:r>
                    </a:p>
                    <a:p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Combined into dichotomous variable: 1 = at least weekly, 0 = all else </a:t>
                      </a:r>
                      <a:endParaRPr lang="en-US" sz="1200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204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Parental praise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Child received</a:t>
                      </a:r>
                      <a:r>
                        <a:rPr lang="en-US" sz="1200" baseline="0" dirty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praise for behaving or doing something well. 1 = regular praise (YC: always or often; CCC: often), 0 = irregular praise (YC: sometimes, almost never, never; CCC: rarely or never)</a:t>
                      </a:r>
                      <a:endParaRPr lang="en-US" sz="1200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3378FA15-8E88-C347-BB08-DA31DB4D90A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4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A perfect storm…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3" y="1371600"/>
            <a:ext cx="6888749" cy="3263503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Helvetica" charset="0"/>
                <a:ea typeface="Helvetica" charset="0"/>
                <a:cs typeface="Helvetica" charset="0"/>
              </a:rPr>
              <a:t>Overlapping adversities:</a:t>
            </a:r>
          </a:p>
          <a:p>
            <a:pPr lvl="1"/>
            <a:r>
              <a:rPr lang="en-US" sz="2500" dirty="0">
                <a:latin typeface="Helvetica" charset="0"/>
                <a:ea typeface="Helvetica" charset="0"/>
                <a:cs typeface="Helvetica" charset="0"/>
              </a:rPr>
              <a:t>Stigma, poverty, family movement and separation</a:t>
            </a:r>
          </a:p>
          <a:p>
            <a:r>
              <a:rPr lang="en-US" sz="3000" dirty="0">
                <a:latin typeface="Helvetica" charset="0"/>
                <a:ea typeface="Helvetica" charset="0"/>
                <a:cs typeface="Helvetica" charset="0"/>
              </a:rPr>
              <a:t>Limited resources </a:t>
            </a:r>
          </a:p>
          <a:p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3378FA15-8E88-C347-BB08-DA31DB4D90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1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CBOs: Stemming the tide?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3" y="1371600"/>
            <a:ext cx="6834961" cy="3263503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Helvetica" charset="0"/>
                <a:ea typeface="Helvetica" charset="0"/>
                <a:cs typeface="Helvetica" charset="0"/>
              </a:rPr>
              <a:t>Local actors responsive to local needs</a:t>
            </a:r>
          </a:p>
          <a:p>
            <a:r>
              <a:rPr lang="en-US" sz="3000" dirty="0">
                <a:latin typeface="Helvetica" charset="0"/>
                <a:ea typeface="Helvetica" charset="0"/>
                <a:cs typeface="Helvetica" charset="0"/>
              </a:rPr>
              <a:t>International funding</a:t>
            </a:r>
          </a:p>
          <a:p>
            <a:r>
              <a:rPr lang="en-US" sz="3000" dirty="0">
                <a:latin typeface="Helvetica" charset="0"/>
                <a:ea typeface="Helvetica" charset="0"/>
                <a:cs typeface="Helvetica" charset="0"/>
              </a:rPr>
              <a:t>Availability and provisions for children and families</a:t>
            </a:r>
          </a:p>
          <a:p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3378FA15-8E88-C347-BB08-DA31DB4D90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CBOs: Stemming the tide?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371600"/>
            <a:ext cx="6852890" cy="3263503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Helvetica" charset="0"/>
                <a:ea typeface="Helvetica" charset="0"/>
                <a:cs typeface="Helvetica" charset="0"/>
              </a:rPr>
              <a:t>Many CBOs implemented without evaluation</a:t>
            </a:r>
          </a:p>
          <a:p>
            <a:r>
              <a:rPr lang="en-US" sz="3000" dirty="0">
                <a:latin typeface="Helvetica" charset="0"/>
                <a:ea typeface="Helvetica" charset="0"/>
                <a:cs typeface="Helvetica" charset="0"/>
              </a:rPr>
              <a:t>Tend to be small</a:t>
            </a:r>
          </a:p>
          <a:p>
            <a:r>
              <a:rPr lang="en-US" sz="3000" dirty="0">
                <a:latin typeface="Helvetica" charset="0"/>
                <a:ea typeface="Helvetica" charset="0"/>
                <a:cs typeface="Helvetica" charset="0"/>
              </a:rPr>
              <a:t>Limited research capacity</a:t>
            </a:r>
          </a:p>
          <a:p>
            <a:r>
              <a:rPr lang="en-US" sz="3000" dirty="0">
                <a:latin typeface="Helvetica" charset="0"/>
                <a:ea typeface="Helvetica" charset="0"/>
                <a:cs typeface="Helvetica" charset="0"/>
              </a:rPr>
              <a:t>Random allocation often seen as unethical</a:t>
            </a:r>
          </a:p>
          <a:p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  <a:p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3378FA15-8E88-C347-BB08-DA31DB4D90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3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CBOs: What and for whom?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371600"/>
            <a:ext cx="6673596" cy="3594847"/>
          </a:xfrm>
        </p:spPr>
        <p:txBody>
          <a:bodyPr>
            <a:normAutofit/>
          </a:bodyPr>
          <a:lstStyle/>
          <a:p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  <a:p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939024"/>
              </p:ext>
            </p:extLst>
          </p:nvPr>
        </p:nvGraphicFramePr>
        <p:xfrm>
          <a:off x="573437" y="1371600"/>
          <a:ext cx="7642447" cy="3594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1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8282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b="0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8282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rgbClr val="F5E5E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5E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8282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3322" y="1349570"/>
            <a:ext cx="4853759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en-US" sz="25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Are CBOs with psychosocial services reaching the most vulnerable HIV-affected children?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3321" y="2752982"/>
            <a:ext cx="4853760" cy="86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en-US" sz="25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Are these CBOs associated with positive psychosocial outcomes?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3321" y="3955894"/>
            <a:ext cx="4853760" cy="86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en-US" sz="25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If so, how might CBOs positively affect children?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58815" y="2629871"/>
            <a:ext cx="228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No known large-scale studies of existing services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06965" y="4007173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No known studies in LMIC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3378FA15-8E88-C347-BB08-DA31DB4D90A7}" type="slidenum">
              <a:rPr lang="en-US" smtClean="0"/>
              <a:t>6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58815" y="1435858"/>
            <a:ext cx="228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No known large-scale studies of existing services</a:t>
            </a:r>
          </a:p>
        </p:txBody>
      </p:sp>
    </p:spTree>
    <p:extLst>
      <p:ext uri="{BB962C8B-B14F-4D97-AF65-F5344CB8AC3E}">
        <p14:creationId xmlns:p14="http://schemas.microsoft.com/office/powerpoint/2010/main" val="24340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Match 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404" y="1371600"/>
            <a:ext cx="6852890" cy="3307976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Helvetica" charset="0"/>
                <a:ea typeface="Helvetica" charset="0"/>
                <a:cs typeface="Helvetica" charset="0"/>
              </a:rPr>
              <a:t>Two prospective observational studies designed in close collaboration:</a:t>
            </a:r>
          </a:p>
          <a:p>
            <a:pPr marL="720090" lvl="1" indent="-514350">
              <a:buFont typeface="+mj-lt"/>
              <a:buAutoNum type="arabicPeriod"/>
            </a:pPr>
            <a:r>
              <a:rPr lang="en-US" sz="2500" dirty="0">
                <a:latin typeface="Helvetica" charset="0"/>
                <a:ea typeface="Helvetica" charset="0"/>
                <a:cs typeface="Helvetica" charset="0"/>
              </a:rPr>
              <a:t>Specifically recruited CBO attenders</a:t>
            </a:r>
          </a:p>
          <a:p>
            <a:pPr marL="720090" lvl="1" indent="-514350">
              <a:buFont typeface="+mj-lt"/>
              <a:buAutoNum type="arabicPeriod"/>
            </a:pPr>
            <a:r>
              <a:rPr lang="en-US" sz="2500" dirty="0">
                <a:latin typeface="Helvetica" charset="0"/>
                <a:ea typeface="Helvetica" charset="0"/>
                <a:cs typeface="Helvetica" charset="0"/>
              </a:rPr>
              <a:t>Random, cross-province sample with no regular access to CBO services</a:t>
            </a:r>
          </a:p>
          <a:p>
            <a:r>
              <a:rPr lang="en-US" sz="3000" dirty="0">
                <a:latin typeface="Helvetica" charset="0"/>
                <a:ea typeface="Helvetica" charset="0"/>
                <a:cs typeface="Helvetica" charset="0"/>
              </a:rPr>
              <a:t>Matched data for children aged 9-13</a:t>
            </a:r>
          </a:p>
          <a:p>
            <a:r>
              <a:rPr lang="en-US" sz="3000" dirty="0">
                <a:latin typeface="Helvetica" charset="0"/>
                <a:ea typeface="Helvetica" charset="0"/>
                <a:cs typeface="Helvetica" charset="0"/>
              </a:rPr>
              <a:t>Today’s focus: Time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3378FA15-8E88-C347-BB08-DA31DB4D90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Match making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4324227"/>
              </p:ext>
            </p:extLst>
          </p:nvPr>
        </p:nvGraphicFramePr>
        <p:xfrm>
          <a:off x="946148" y="1371600"/>
          <a:ext cx="6889004" cy="3666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4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4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5435">
                <a:tc>
                  <a:txBody>
                    <a:bodyPr/>
                    <a:lstStyle/>
                    <a:p>
                      <a:r>
                        <a:rPr lang="en-US" sz="25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Child Community Care Study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Young </a:t>
                      </a:r>
                      <a:r>
                        <a:rPr lang="en-US" sz="2500" dirty="0" err="1">
                          <a:latin typeface="Helvetica" charset="0"/>
                          <a:ea typeface="Helvetica" charset="0"/>
                          <a:cs typeface="Helvetica" charset="0"/>
                        </a:rPr>
                        <a:t>Carers</a:t>
                      </a:r>
                      <a:r>
                        <a:rPr lang="en-US" sz="25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 Study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endParaRPr lang="en-US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7130">
                <a:tc>
                  <a:txBody>
                    <a:bodyPr/>
                    <a:lstStyle/>
                    <a:p>
                      <a:endParaRPr lang="en-US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46148" y="2277942"/>
            <a:ext cx="34445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24 CBOs in SA, randomly selected from all funded by 11 partner </a:t>
            </a:r>
            <a:r>
              <a:rPr lang="en-US" sz="22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organisations</a:t>
            </a:r>
            <a:endParaRPr lang="en-US" sz="22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46148" y="3845529"/>
            <a:ext cx="34445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Consecutively sampled 446 children, approx. 35/CBO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90650" y="3853772"/>
            <a:ext cx="34445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1402 children selected through door-to-door household sampling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90650" y="2277942"/>
            <a:ext cx="34445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2 urban, 2 rural health districts with &gt;30% HIV prevalence in Mpumalanga and WC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3378FA15-8E88-C347-BB08-DA31DB4D90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7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Match making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943660"/>
              </p:ext>
            </p:extLst>
          </p:nvPr>
        </p:nvGraphicFramePr>
        <p:xfrm>
          <a:off x="946148" y="1371600"/>
          <a:ext cx="6889004" cy="3667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4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4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3184">
                <a:tc>
                  <a:txBody>
                    <a:bodyPr/>
                    <a:lstStyle/>
                    <a:p>
                      <a:r>
                        <a:rPr lang="en-US" sz="25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Child Community Care Study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5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Young </a:t>
                      </a:r>
                      <a:r>
                        <a:rPr lang="en-US" sz="2500" dirty="0" err="1">
                          <a:latin typeface="Helvetica" charset="0"/>
                          <a:ea typeface="Helvetica" charset="0"/>
                          <a:cs typeface="Helvetica" charset="0"/>
                        </a:rPr>
                        <a:t>Carers</a:t>
                      </a:r>
                      <a:r>
                        <a:rPr lang="en-US" sz="2500" dirty="0">
                          <a:latin typeface="Helvetica" charset="0"/>
                          <a:ea typeface="Helvetica" charset="0"/>
                          <a:cs typeface="Helvetica" charset="0"/>
                        </a:rPr>
                        <a:t> Study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975">
                <a:tc gridSpan="2">
                  <a:txBody>
                    <a:bodyPr/>
                    <a:lstStyle/>
                    <a:p>
                      <a:endParaRPr lang="en-US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744">
                <a:tc>
                  <a:txBody>
                    <a:bodyPr/>
                    <a:lstStyle/>
                    <a:p>
                      <a:endParaRPr lang="en-US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3232">
                <a:tc>
                  <a:txBody>
                    <a:bodyPr/>
                    <a:lstStyle/>
                    <a:p>
                      <a:endParaRPr lang="en-US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46148" y="3210579"/>
            <a:ext cx="344450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Ethics: </a:t>
            </a:r>
          </a:p>
          <a:p>
            <a:r>
              <a:rPr lang="en-US" sz="2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Universities of Oxford, Cape Town, &amp; KZN; provincial Health &amp; Education Departments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46148" y="2327279"/>
            <a:ext cx="68890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Face-to-face interviews with trained fieldworkers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46148" y="2801218"/>
            <a:ext cx="34445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Refusal rate &lt;1%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90650" y="2801218"/>
            <a:ext cx="34445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Refusal rate &lt;2.5%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90650" y="3253631"/>
            <a:ext cx="344450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Ethics: </a:t>
            </a:r>
          </a:p>
          <a:p>
            <a:r>
              <a:rPr lang="en-US" sz="2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University College London, Stellenbosch University, CBO funding agencies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3378FA15-8E88-C347-BB08-DA31DB4D90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5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5" grpId="0"/>
      <p:bldP spid="16" grpId="0"/>
      <p:bldP spid="20" grpId="0"/>
    </p:bldLst>
  </p:timing>
</p:sld>
</file>

<file path=ppt/theme/theme1.xml><?xml version="1.0" encoding="utf-8"?>
<a:theme xmlns:a="http://schemas.openxmlformats.org/drawingml/2006/main" name="View">
  <a:themeElements>
    <a:clrScheme name="Custom 2">
      <a:dk1>
        <a:srgbClr val="000000"/>
      </a:dk1>
      <a:lt1>
        <a:srgbClr val="FFFFFF"/>
      </a:lt1>
      <a:dk2>
        <a:srgbClr val="505046"/>
      </a:dk2>
      <a:lt2>
        <a:srgbClr val="EEECE1"/>
      </a:lt2>
      <a:accent1>
        <a:srgbClr val="E52018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2000</TotalTime>
  <Words>1922</Words>
  <Application>Microsoft Office PowerPoint</Application>
  <PresentationFormat>On-screen Show (16:9)</PresentationFormat>
  <Paragraphs>403</Paragraphs>
  <Slides>27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Century Schoolbook</vt:lpstr>
      <vt:lpstr>Helvetica</vt:lpstr>
      <vt:lpstr>Helvetica Neue</vt:lpstr>
      <vt:lpstr>Wingdings</vt:lpstr>
      <vt:lpstr>Wingdings 2</vt:lpstr>
      <vt:lpstr>View</vt:lpstr>
      <vt:lpstr>Equity of Services:  Do CBOs reach the most vulnerable children? </vt:lpstr>
      <vt:lpstr>A perfect storm…</vt:lpstr>
      <vt:lpstr>A perfect storm…</vt:lpstr>
      <vt:lpstr>CBOs: Stemming the tide?</vt:lpstr>
      <vt:lpstr>CBOs: Stemming the tide?</vt:lpstr>
      <vt:lpstr>CBOs: What and for whom?</vt:lpstr>
      <vt:lpstr>Match making</vt:lpstr>
      <vt:lpstr>Match making</vt:lpstr>
      <vt:lpstr>Match making</vt:lpstr>
      <vt:lpstr>Combined measures</vt:lpstr>
      <vt:lpstr>Our sample </vt:lpstr>
      <vt:lpstr>Who are CBOs reaching?</vt:lpstr>
      <vt:lpstr>Who are CBOs reaching?</vt:lpstr>
      <vt:lpstr>Who are CBOs reaching?</vt:lpstr>
      <vt:lpstr>What outcomes are associated with CBOs?</vt:lpstr>
      <vt:lpstr>What outcomes are associated with CBOs?</vt:lpstr>
      <vt:lpstr>How are CBOs associated with positive child mental health?</vt:lpstr>
      <vt:lpstr>How are CBOs associated with positive child mental health?</vt:lpstr>
      <vt:lpstr>Understanding CBO reach</vt:lpstr>
      <vt:lpstr>Understanding outcomes and pathways associated with CBOs</vt:lpstr>
      <vt:lpstr>Limitations</vt:lpstr>
      <vt:lpstr>Conclusions</vt:lpstr>
      <vt:lpstr>Acknowledgments</vt:lpstr>
      <vt:lpstr>CBO services for children</vt:lpstr>
      <vt:lpstr>CBO services for caregivers</vt:lpstr>
      <vt:lpstr>Detailed measures: Reach</vt:lpstr>
      <vt:lpstr>Detailed measures: Outcomes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 Yakubovich</dc:creator>
  <cp:lastModifiedBy>delle6410</cp:lastModifiedBy>
  <cp:revision>230</cp:revision>
  <dcterms:created xsi:type="dcterms:W3CDTF">2016-06-29T11:59:35Z</dcterms:created>
  <dcterms:modified xsi:type="dcterms:W3CDTF">2016-07-16T10:39:03Z</dcterms:modified>
</cp:coreProperties>
</file>